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slideLayouts/slideLayout141.xml" ContentType="application/vnd.openxmlformats-officedocument.presentationml.slideLayout+xml"/>
  <Override PartName="/ppt/theme/theme16.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7.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8.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9.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0.xml" ContentType="application/vnd.openxmlformats-officedocument.theme+xml"/>
  <Override PartName="/ppt/slideLayouts/slideLayout177.xml" ContentType="application/vnd.openxmlformats-officedocument.presentationml.slideLayout+xml"/>
  <Override PartName="/ppt/theme/theme21.xml" ContentType="application/vnd.openxmlformats-officedocument.theme+xml"/>
  <Override PartName="/ppt/slideLayouts/slideLayout178.xml" ContentType="application/vnd.openxmlformats-officedocument.presentationml.slideLayout+xml"/>
  <Override PartName="/ppt/theme/theme22.xml" ContentType="application/vnd.openxmlformats-officedocument.theme+xml"/>
  <Override PartName="/ppt/slideLayouts/slideLayout179.xml" ContentType="application/vnd.openxmlformats-officedocument.presentationml.slideLayout+xml"/>
  <Override PartName="/ppt/theme/theme23.xml" ContentType="application/vnd.openxmlformats-officedocument.theme+xml"/>
  <Override PartName="/ppt/slideLayouts/slideLayout180.xml" ContentType="application/vnd.openxmlformats-officedocument.presentationml.slideLayout+xml"/>
  <Override PartName="/ppt/theme/theme2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5.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6.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3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3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3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3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34.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4"/>
    <p:sldMasterId id="2147483959" r:id="rId5"/>
    <p:sldMasterId id="2147483964" r:id="rId6"/>
    <p:sldMasterId id="2147483992" r:id="rId7"/>
    <p:sldMasterId id="2147484020" r:id="rId8"/>
    <p:sldMasterId id="2147484023" r:id="rId9"/>
    <p:sldMasterId id="2147484030" r:id="rId10"/>
    <p:sldMasterId id="2147484032" r:id="rId11"/>
    <p:sldMasterId id="2147484036" r:id="rId12"/>
    <p:sldMasterId id="2147484053" r:id="rId13"/>
    <p:sldMasterId id="2147484077" r:id="rId14"/>
    <p:sldMasterId id="2147484091" r:id="rId15"/>
    <p:sldMasterId id="2147484105" r:id="rId16"/>
    <p:sldMasterId id="2147484115" r:id="rId17"/>
    <p:sldMasterId id="2147484129" r:id="rId18"/>
    <p:sldMasterId id="2147484146" r:id="rId19"/>
    <p:sldMasterId id="2147484149" r:id="rId20"/>
    <p:sldMasterId id="2147484178" r:id="rId21"/>
    <p:sldMasterId id="2147484186" r:id="rId22"/>
    <p:sldMasterId id="2147484194" r:id="rId23"/>
    <p:sldMasterId id="2147484206" r:id="rId24"/>
    <p:sldMasterId id="2147484208" r:id="rId25"/>
    <p:sldMasterId id="2147484210" r:id="rId26"/>
    <p:sldMasterId id="2147484212" r:id="rId27"/>
    <p:sldMasterId id="2147484214" r:id="rId28"/>
    <p:sldMasterId id="2147484226" r:id="rId29"/>
    <p:sldMasterId id="2147484238" r:id="rId30"/>
    <p:sldMasterId id="2147484269" r:id="rId31"/>
    <p:sldMasterId id="2147484277" r:id="rId32"/>
    <p:sldMasterId id="2147484288" r:id="rId33"/>
    <p:sldMasterId id="2147484300" r:id="rId34"/>
    <p:sldMasterId id="2147484312" r:id="rId35"/>
    <p:sldMasterId id="2147484324" r:id="rId36"/>
    <p:sldMasterId id="2147484336" r:id="rId37"/>
    <p:sldMasterId id="2147484354" r:id="rId38"/>
  </p:sldMasterIdLst>
  <p:notesMasterIdLst>
    <p:notesMasterId r:id="rId245"/>
  </p:notesMasterIdLst>
  <p:sldIdLst>
    <p:sldId id="395" r:id="rId39"/>
    <p:sldId id="603" r:id="rId40"/>
    <p:sldId id="394" r:id="rId41"/>
    <p:sldId id="397" r:id="rId42"/>
    <p:sldId id="398" r:id="rId43"/>
    <p:sldId id="39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604" r:id="rId70"/>
    <p:sldId id="605" r:id="rId71"/>
    <p:sldId id="606" r:id="rId72"/>
    <p:sldId id="607" r:id="rId73"/>
    <p:sldId id="608" r:id="rId74"/>
    <p:sldId id="609" r:id="rId75"/>
    <p:sldId id="610" r:id="rId76"/>
    <p:sldId id="611"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39" r:id="rId92"/>
    <p:sldId id="440" r:id="rId93"/>
    <p:sldId id="441" r:id="rId94"/>
    <p:sldId id="443" r:id="rId95"/>
    <p:sldId id="612" r:id="rId96"/>
    <p:sldId id="613" r:id="rId97"/>
    <p:sldId id="614" r:id="rId98"/>
    <p:sldId id="615" r:id="rId99"/>
    <p:sldId id="616" r:id="rId100"/>
    <p:sldId id="617" r:id="rId101"/>
    <p:sldId id="618" r:id="rId102"/>
    <p:sldId id="619" r:id="rId103"/>
    <p:sldId id="620" r:id="rId104"/>
    <p:sldId id="621" r:id="rId105"/>
    <p:sldId id="622" r:id="rId106"/>
    <p:sldId id="659" r:id="rId107"/>
    <p:sldId id="660" r:id="rId108"/>
    <p:sldId id="661" r:id="rId109"/>
    <p:sldId id="662" r:id="rId110"/>
    <p:sldId id="663" r:id="rId111"/>
    <p:sldId id="449" r:id="rId112"/>
    <p:sldId id="450" r:id="rId113"/>
    <p:sldId id="451" r:id="rId114"/>
    <p:sldId id="452" r:id="rId115"/>
    <p:sldId id="453" r:id="rId116"/>
    <p:sldId id="454" r:id="rId117"/>
    <p:sldId id="455" r:id="rId118"/>
    <p:sldId id="456" r:id="rId119"/>
    <p:sldId id="457" r:id="rId120"/>
    <p:sldId id="458" r:id="rId121"/>
    <p:sldId id="459" r:id="rId122"/>
    <p:sldId id="635" r:id="rId123"/>
    <p:sldId id="636" r:id="rId124"/>
    <p:sldId id="637" r:id="rId125"/>
    <p:sldId id="638" r:id="rId126"/>
    <p:sldId id="639" r:id="rId127"/>
    <p:sldId id="640" r:id="rId128"/>
    <p:sldId id="641" r:id="rId129"/>
    <p:sldId id="642" r:id="rId130"/>
    <p:sldId id="643" r:id="rId131"/>
    <p:sldId id="644" r:id="rId132"/>
    <p:sldId id="645" r:id="rId133"/>
    <p:sldId id="646" r:id="rId134"/>
    <p:sldId id="647" r:id="rId135"/>
    <p:sldId id="648" r:id="rId136"/>
    <p:sldId id="649" r:id="rId137"/>
    <p:sldId id="650" r:id="rId138"/>
    <p:sldId id="488" r:id="rId139"/>
    <p:sldId id="489" r:id="rId140"/>
    <p:sldId id="490" r:id="rId141"/>
    <p:sldId id="491" r:id="rId142"/>
    <p:sldId id="492" r:id="rId143"/>
    <p:sldId id="493" r:id="rId144"/>
    <p:sldId id="494" r:id="rId145"/>
    <p:sldId id="495" r:id="rId146"/>
    <p:sldId id="496" r:id="rId147"/>
    <p:sldId id="497" r:id="rId148"/>
    <p:sldId id="498" r:id="rId149"/>
    <p:sldId id="499" r:id="rId150"/>
    <p:sldId id="651" r:id="rId151"/>
    <p:sldId id="652" r:id="rId152"/>
    <p:sldId id="653" r:id="rId153"/>
    <p:sldId id="654" r:id="rId154"/>
    <p:sldId id="655" r:id="rId155"/>
    <p:sldId id="656" r:id="rId156"/>
    <p:sldId id="657" r:id="rId157"/>
    <p:sldId id="658" r:id="rId158"/>
    <p:sldId id="500" r:id="rId159"/>
    <p:sldId id="501" r:id="rId160"/>
    <p:sldId id="502" r:id="rId161"/>
    <p:sldId id="503" r:id="rId162"/>
    <p:sldId id="504" r:id="rId163"/>
    <p:sldId id="505" r:id="rId164"/>
    <p:sldId id="506" r:id="rId165"/>
    <p:sldId id="507" r:id="rId166"/>
    <p:sldId id="508" r:id="rId167"/>
    <p:sldId id="517" r:id="rId168"/>
    <p:sldId id="518" r:id="rId169"/>
    <p:sldId id="519" r:id="rId170"/>
    <p:sldId id="520" r:id="rId171"/>
    <p:sldId id="521" r:id="rId172"/>
    <p:sldId id="522" r:id="rId173"/>
    <p:sldId id="523" r:id="rId174"/>
    <p:sldId id="524" r:id="rId175"/>
    <p:sldId id="525" r:id="rId176"/>
    <p:sldId id="526" r:id="rId177"/>
    <p:sldId id="527" r:id="rId178"/>
    <p:sldId id="528" r:id="rId179"/>
    <p:sldId id="529" r:id="rId180"/>
    <p:sldId id="530" r:id="rId181"/>
    <p:sldId id="531" r:id="rId182"/>
    <p:sldId id="532" r:id="rId183"/>
    <p:sldId id="533" r:id="rId184"/>
    <p:sldId id="534" r:id="rId185"/>
    <p:sldId id="535" r:id="rId186"/>
    <p:sldId id="536" r:id="rId187"/>
    <p:sldId id="537" r:id="rId188"/>
    <p:sldId id="538" r:id="rId189"/>
    <p:sldId id="539" r:id="rId190"/>
    <p:sldId id="540" r:id="rId191"/>
    <p:sldId id="541" r:id="rId192"/>
    <p:sldId id="542" r:id="rId193"/>
    <p:sldId id="543" r:id="rId194"/>
    <p:sldId id="544" r:id="rId195"/>
    <p:sldId id="545" r:id="rId196"/>
    <p:sldId id="546" r:id="rId197"/>
    <p:sldId id="547" r:id="rId198"/>
    <p:sldId id="548" r:id="rId199"/>
    <p:sldId id="549" r:id="rId200"/>
    <p:sldId id="550" r:id="rId201"/>
    <p:sldId id="551" r:id="rId202"/>
    <p:sldId id="552" r:id="rId203"/>
    <p:sldId id="553" r:id="rId204"/>
    <p:sldId id="554" r:id="rId205"/>
    <p:sldId id="555" r:id="rId206"/>
    <p:sldId id="556" r:id="rId207"/>
    <p:sldId id="557" r:id="rId208"/>
    <p:sldId id="558" r:id="rId209"/>
    <p:sldId id="559" r:id="rId210"/>
    <p:sldId id="560" r:id="rId211"/>
    <p:sldId id="561" r:id="rId212"/>
    <p:sldId id="562" r:id="rId213"/>
    <p:sldId id="563" r:id="rId214"/>
    <p:sldId id="564" r:id="rId215"/>
    <p:sldId id="565" r:id="rId216"/>
    <p:sldId id="566" r:id="rId217"/>
    <p:sldId id="589" r:id="rId218"/>
    <p:sldId id="590" r:id="rId219"/>
    <p:sldId id="591" r:id="rId220"/>
    <p:sldId id="592" r:id="rId221"/>
    <p:sldId id="593" r:id="rId222"/>
    <p:sldId id="594" r:id="rId223"/>
    <p:sldId id="595" r:id="rId224"/>
    <p:sldId id="596" r:id="rId225"/>
    <p:sldId id="597" r:id="rId226"/>
    <p:sldId id="598" r:id="rId227"/>
    <p:sldId id="599" r:id="rId228"/>
    <p:sldId id="600" r:id="rId229"/>
    <p:sldId id="601" r:id="rId230"/>
    <p:sldId id="602" r:id="rId231"/>
    <p:sldId id="623" r:id="rId232"/>
    <p:sldId id="624" r:id="rId233"/>
    <p:sldId id="625" r:id="rId234"/>
    <p:sldId id="626" r:id="rId235"/>
    <p:sldId id="627" r:id="rId236"/>
    <p:sldId id="628" r:id="rId237"/>
    <p:sldId id="629" r:id="rId238"/>
    <p:sldId id="630" r:id="rId239"/>
    <p:sldId id="631" r:id="rId240"/>
    <p:sldId id="632" r:id="rId241"/>
    <p:sldId id="633" r:id="rId242"/>
    <p:sldId id="634" r:id="rId243"/>
    <p:sldId id="396" r:id="rId2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B09"/>
    <a:srgbClr val="293E0E"/>
    <a:srgbClr val="285D0B"/>
    <a:srgbClr val="2D67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660" autoAdjust="0"/>
  </p:normalViewPr>
  <p:slideViewPr>
    <p:cSldViewPr snapToGrid="0">
      <p:cViewPr varScale="1">
        <p:scale>
          <a:sx n="105" d="100"/>
          <a:sy n="105" d="100"/>
        </p:scale>
        <p:origin x="120" y="174"/>
      </p:cViewPr>
      <p:guideLst>
        <p:guide orient="horz" pos="2160"/>
        <p:guide pos="3840"/>
      </p:guideLst>
    </p:cSldViewPr>
  </p:slideViewPr>
  <p:outlineViewPr>
    <p:cViewPr>
      <p:scale>
        <a:sx n="33" d="100"/>
        <a:sy n="33" d="100"/>
      </p:scale>
      <p:origin x="0" y="-1367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79.xml"/><Relationship Id="rId21" Type="http://schemas.openxmlformats.org/officeDocument/2006/relationships/slideMaster" Target="slideMasters/slideMaster18.xml"/><Relationship Id="rId42" Type="http://schemas.openxmlformats.org/officeDocument/2006/relationships/slide" Target="slides/slide4.xml"/><Relationship Id="rId63" Type="http://schemas.openxmlformats.org/officeDocument/2006/relationships/slide" Target="slides/slide25.xml"/><Relationship Id="rId84" Type="http://schemas.openxmlformats.org/officeDocument/2006/relationships/slide" Target="slides/slide46.xml"/><Relationship Id="rId138" Type="http://schemas.openxmlformats.org/officeDocument/2006/relationships/slide" Target="slides/slide100.xml"/><Relationship Id="rId159" Type="http://schemas.openxmlformats.org/officeDocument/2006/relationships/slide" Target="slides/slide121.xml"/><Relationship Id="rId170" Type="http://schemas.openxmlformats.org/officeDocument/2006/relationships/slide" Target="slides/slide132.xml"/><Relationship Id="rId191" Type="http://schemas.openxmlformats.org/officeDocument/2006/relationships/slide" Target="slides/slide153.xml"/><Relationship Id="rId205" Type="http://schemas.openxmlformats.org/officeDocument/2006/relationships/slide" Target="slides/slide167.xml"/><Relationship Id="rId226" Type="http://schemas.openxmlformats.org/officeDocument/2006/relationships/slide" Target="slides/slide188.xml"/><Relationship Id="rId247" Type="http://schemas.openxmlformats.org/officeDocument/2006/relationships/viewProps" Target="viewProps.xml"/><Relationship Id="rId107" Type="http://schemas.openxmlformats.org/officeDocument/2006/relationships/slide" Target="slides/slide69.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53" Type="http://schemas.openxmlformats.org/officeDocument/2006/relationships/slide" Target="slides/slide15.xml"/><Relationship Id="rId74" Type="http://schemas.openxmlformats.org/officeDocument/2006/relationships/slide" Target="slides/slide36.xml"/><Relationship Id="rId128" Type="http://schemas.openxmlformats.org/officeDocument/2006/relationships/slide" Target="slides/slide90.xml"/><Relationship Id="rId149" Type="http://schemas.openxmlformats.org/officeDocument/2006/relationships/slide" Target="slides/slide111.xml"/><Relationship Id="rId5" Type="http://schemas.openxmlformats.org/officeDocument/2006/relationships/slideMaster" Target="slideMasters/slideMaster2.xml"/><Relationship Id="rId95" Type="http://schemas.openxmlformats.org/officeDocument/2006/relationships/slide" Target="slides/slide57.xml"/><Relationship Id="rId160" Type="http://schemas.openxmlformats.org/officeDocument/2006/relationships/slide" Target="slides/slide122.xml"/><Relationship Id="rId181" Type="http://schemas.openxmlformats.org/officeDocument/2006/relationships/slide" Target="slides/slide143.xml"/><Relationship Id="rId216" Type="http://schemas.openxmlformats.org/officeDocument/2006/relationships/slide" Target="slides/slide178.xml"/><Relationship Id="rId237" Type="http://schemas.openxmlformats.org/officeDocument/2006/relationships/slide" Target="slides/slide199.xml"/><Relationship Id="rId22" Type="http://schemas.openxmlformats.org/officeDocument/2006/relationships/slideMaster" Target="slideMasters/slideMaster19.xml"/><Relationship Id="rId43" Type="http://schemas.openxmlformats.org/officeDocument/2006/relationships/slide" Target="slides/slide5.xml"/><Relationship Id="rId64" Type="http://schemas.openxmlformats.org/officeDocument/2006/relationships/slide" Target="slides/slide26.xml"/><Relationship Id="rId118" Type="http://schemas.openxmlformats.org/officeDocument/2006/relationships/slide" Target="slides/slide80.xml"/><Relationship Id="rId139" Type="http://schemas.openxmlformats.org/officeDocument/2006/relationships/slide" Target="slides/slide101.xml"/><Relationship Id="rId85" Type="http://schemas.openxmlformats.org/officeDocument/2006/relationships/slide" Target="slides/slide47.xml"/><Relationship Id="rId150" Type="http://schemas.openxmlformats.org/officeDocument/2006/relationships/slide" Target="slides/slide112.xml"/><Relationship Id="rId171" Type="http://schemas.openxmlformats.org/officeDocument/2006/relationships/slide" Target="slides/slide133.xml"/><Relationship Id="rId192" Type="http://schemas.openxmlformats.org/officeDocument/2006/relationships/slide" Target="slides/slide154.xml"/><Relationship Id="rId206" Type="http://schemas.openxmlformats.org/officeDocument/2006/relationships/slide" Target="slides/slide168.xml"/><Relationship Id="rId227" Type="http://schemas.openxmlformats.org/officeDocument/2006/relationships/slide" Target="slides/slide189.xml"/><Relationship Id="rId248" Type="http://schemas.openxmlformats.org/officeDocument/2006/relationships/theme" Target="theme/theme1.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59" Type="http://schemas.openxmlformats.org/officeDocument/2006/relationships/slide" Target="slides/slide21.xml"/><Relationship Id="rId103" Type="http://schemas.openxmlformats.org/officeDocument/2006/relationships/slide" Target="slides/slide65.xml"/><Relationship Id="rId108" Type="http://schemas.openxmlformats.org/officeDocument/2006/relationships/slide" Target="slides/slide70.xml"/><Relationship Id="rId124" Type="http://schemas.openxmlformats.org/officeDocument/2006/relationships/slide" Target="slides/slide86.xml"/><Relationship Id="rId129" Type="http://schemas.openxmlformats.org/officeDocument/2006/relationships/slide" Target="slides/slide91.xml"/><Relationship Id="rId54" Type="http://schemas.openxmlformats.org/officeDocument/2006/relationships/slide" Target="slides/slide16.xml"/><Relationship Id="rId70" Type="http://schemas.openxmlformats.org/officeDocument/2006/relationships/slide" Target="slides/slide32.xml"/><Relationship Id="rId75" Type="http://schemas.openxmlformats.org/officeDocument/2006/relationships/slide" Target="slides/slide37.xml"/><Relationship Id="rId91" Type="http://schemas.openxmlformats.org/officeDocument/2006/relationships/slide" Target="slides/slide53.xml"/><Relationship Id="rId96" Type="http://schemas.openxmlformats.org/officeDocument/2006/relationships/slide" Target="slides/slide58.xml"/><Relationship Id="rId140" Type="http://schemas.openxmlformats.org/officeDocument/2006/relationships/slide" Target="slides/slide102.xml"/><Relationship Id="rId145" Type="http://schemas.openxmlformats.org/officeDocument/2006/relationships/slide" Target="slides/slide107.xml"/><Relationship Id="rId161" Type="http://schemas.openxmlformats.org/officeDocument/2006/relationships/slide" Target="slides/slide123.xml"/><Relationship Id="rId166" Type="http://schemas.openxmlformats.org/officeDocument/2006/relationships/slide" Target="slides/slide128.xml"/><Relationship Id="rId182" Type="http://schemas.openxmlformats.org/officeDocument/2006/relationships/slide" Target="slides/slide144.xml"/><Relationship Id="rId187" Type="http://schemas.openxmlformats.org/officeDocument/2006/relationships/slide" Target="slides/slide149.xml"/><Relationship Id="rId217" Type="http://schemas.openxmlformats.org/officeDocument/2006/relationships/slide" Target="slides/slide179.xml"/><Relationship Id="rId1" Type="http://schemas.openxmlformats.org/officeDocument/2006/relationships/customXml" Target="../customXml/item1.xml"/><Relationship Id="rId6" Type="http://schemas.openxmlformats.org/officeDocument/2006/relationships/slideMaster" Target="slideMasters/slideMaster3.xml"/><Relationship Id="rId212" Type="http://schemas.openxmlformats.org/officeDocument/2006/relationships/slide" Target="slides/slide174.xml"/><Relationship Id="rId233" Type="http://schemas.openxmlformats.org/officeDocument/2006/relationships/slide" Target="slides/slide195.xml"/><Relationship Id="rId238" Type="http://schemas.openxmlformats.org/officeDocument/2006/relationships/slide" Target="slides/slide200.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49" Type="http://schemas.openxmlformats.org/officeDocument/2006/relationships/slide" Target="slides/slide11.xml"/><Relationship Id="rId114" Type="http://schemas.openxmlformats.org/officeDocument/2006/relationships/slide" Target="slides/slide76.xml"/><Relationship Id="rId119" Type="http://schemas.openxmlformats.org/officeDocument/2006/relationships/slide" Target="slides/slide81.xml"/><Relationship Id="rId44" Type="http://schemas.openxmlformats.org/officeDocument/2006/relationships/slide" Target="slides/slide6.xml"/><Relationship Id="rId60" Type="http://schemas.openxmlformats.org/officeDocument/2006/relationships/slide" Target="slides/slide22.xml"/><Relationship Id="rId65" Type="http://schemas.openxmlformats.org/officeDocument/2006/relationships/slide" Target="slides/slide27.xml"/><Relationship Id="rId81" Type="http://schemas.openxmlformats.org/officeDocument/2006/relationships/slide" Target="slides/slide43.xml"/><Relationship Id="rId86" Type="http://schemas.openxmlformats.org/officeDocument/2006/relationships/slide" Target="slides/slide48.xml"/><Relationship Id="rId130" Type="http://schemas.openxmlformats.org/officeDocument/2006/relationships/slide" Target="slides/slide92.xml"/><Relationship Id="rId135" Type="http://schemas.openxmlformats.org/officeDocument/2006/relationships/slide" Target="slides/slide97.xml"/><Relationship Id="rId151" Type="http://schemas.openxmlformats.org/officeDocument/2006/relationships/slide" Target="slides/slide113.xml"/><Relationship Id="rId156" Type="http://schemas.openxmlformats.org/officeDocument/2006/relationships/slide" Target="slides/slide118.xml"/><Relationship Id="rId177" Type="http://schemas.openxmlformats.org/officeDocument/2006/relationships/slide" Target="slides/slide139.xml"/><Relationship Id="rId198" Type="http://schemas.openxmlformats.org/officeDocument/2006/relationships/slide" Target="slides/slide160.xml"/><Relationship Id="rId172" Type="http://schemas.openxmlformats.org/officeDocument/2006/relationships/slide" Target="slides/slide134.xml"/><Relationship Id="rId193" Type="http://schemas.openxmlformats.org/officeDocument/2006/relationships/slide" Target="slides/slide155.xml"/><Relationship Id="rId202" Type="http://schemas.openxmlformats.org/officeDocument/2006/relationships/slide" Target="slides/slide164.xml"/><Relationship Id="rId207" Type="http://schemas.openxmlformats.org/officeDocument/2006/relationships/slide" Target="slides/slide169.xml"/><Relationship Id="rId223" Type="http://schemas.openxmlformats.org/officeDocument/2006/relationships/slide" Target="slides/slide185.xml"/><Relationship Id="rId228" Type="http://schemas.openxmlformats.org/officeDocument/2006/relationships/slide" Target="slides/slide190.xml"/><Relationship Id="rId244" Type="http://schemas.openxmlformats.org/officeDocument/2006/relationships/slide" Target="slides/slide206.xml"/><Relationship Id="rId249" Type="http://schemas.openxmlformats.org/officeDocument/2006/relationships/tableStyles" Target="tableStyles.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1.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120" Type="http://schemas.openxmlformats.org/officeDocument/2006/relationships/slide" Target="slides/slide82.xml"/><Relationship Id="rId125" Type="http://schemas.openxmlformats.org/officeDocument/2006/relationships/slide" Target="slides/slide87.xml"/><Relationship Id="rId141" Type="http://schemas.openxmlformats.org/officeDocument/2006/relationships/slide" Target="slides/slide103.xml"/><Relationship Id="rId146" Type="http://schemas.openxmlformats.org/officeDocument/2006/relationships/slide" Target="slides/slide108.xml"/><Relationship Id="rId167" Type="http://schemas.openxmlformats.org/officeDocument/2006/relationships/slide" Target="slides/slide129.xml"/><Relationship Id="rId188" Type="http://schemas.openxmlformats.org/officeDocument/2006/relationships/slide" Target="slides/slide150.xml"/><Relationship Id="rId7" Type="http://schemas.openxmlformats.org/officeDocument/2006/relationships/slideMaster" Target="slideMasters/slideMaster4.xml"/><Relationship Id="rId71" Type="http://schemas.openxmlformats.org/officeDocument/2006/relationships/slide" Target="slides/slide33.xml"/><Relationship Id="rId92" Type="http://schemas.openxmlformats.org/officeDocument/2006/relationships/slide" Target="slides/slide54.xml"/><Relationship Id="rId162" Type="http://schemas.openxmlformats.org/officeDocument/2006/relationships/slide" Target="slides/slide124.xml"/><Relationship Id="rId183" Type="http://schemas.openxmlformats.org/officeDocument/2006/relationships/slide" Target="slides/slide145.xml"/><Relationship Id="rId213" Type="http://schemas.openxmlformats.org/officeDocument/2006/relationships/slide" Target="slides/slide175.xml"/><Relationship Id="rId218" Type="http://schemas.openxmlformats.org/officeDocument/2006/relationships/slide" Target="slides/slide180.xml"/><Relationship Id="rId234" Type="http://schemas.openxmlformats.org/officeDocument/2006/relationships/slide" Target="slides/slide196.xml"/><Relationship Id="rId239" Type="http://schemas.openxmlformats.org/officeDocument/2006/relationships/slide" Target="slides/slide201.xml"/><Relationship Id="rId2" Type="http://schemas.openxmlformats.org/officeDocument/2006/relationships/customXml" Target="../customXml/item2.xml"/><Relationship Id="rId29" Type="http://schemas.openxmlformats.org/officeDocument/2006/relationships/slideMaster" Target="slideMasters/slideMaster26.xml"/><Relationship Id="rId250" Type="http://schemas.microsoft.com/office/2015/10/relationships/revisionInfo" Target="revisionInfo.xml"/><Relationship Id="rId24" Type="http://schemas.openxmlformats.org/officeDocument/2006/relationships/slideMaster" Target="slideMasters/slideMaster21.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110" Type="http://schemas.openxmlformats.org/officeDocument/2006/relationships/slide" Target="slides/slide72.xml"/><Relationship Id="rId115" Type="http://schemas.openxmlformats.org/officeDocument/2006/relationships/slide" Target="slides/slide77.xml"/><Relationship Id="rId131" Type="http://schemas.openxmlformats.org/officeDocument/2006/relationships/slide" Target="slides/slide93.xml"/><Relationship Id="rId136" Type="http://schemas.openxmlformats.org/officeDocument/2006/relationships/slide" Target="slides/slide98.xml"/><Relationship Id="rId157" Type="http://schemas.openxmlformats.org/officeDocument/2006/relationships/slide" Target="slides/slide119.xml"/><Relationship Id="rId178" Type="http://schemas.openxmlformats.org/officeDocument/2006/relationships/slide" Target="slides/slide140.xml"/><Relationship Id="rId61" Type="http://schemas.openxmlformats.org/officeDocument/2006/relationships/slide" Target="slides/slide23.xml"/><Relationship Id="rId82" Type="http://schemas.openxmlformats.org/officeDocument/2006/relationships/slide" Target="slides/slide44.xml"/><Relationship Id="rId152" Type="http://schemas.openxmlformats.org/officeDocument/2006/relationships/slide" Target="slides/slide114.xml"/><Relationship Id="rId173" Type="http://schemas.openxmlformats.org/officeDocument/2006/relationships/slide" Target="slides/slide135.xml"/><Relationship Id="rId194" Type="http://schemas.openxmlformats.org/officeDocument/2006/relationships/slide" Target="slides/slide156.xml"/><Relationship Id="rId199" Type="http://schemas.openxmlformats.org/officeDocument/2006/relationships/slide" Target="slides/slide161.xml"/><Relationship Id="rId203" Type="http://schemas.openxmlformats.org/officeDocument/2006/relationships/slide" Target="slides/slide165.xml"/><Relationship Id="rId208" Type="http://schemas.openxmlformats.org/officeDocument/2006/relationships/slide" Target="slides/slide170.xml"/><Relationship Id="rId229" Type="http://schemas.openxmlformats.org/officeDocument/2006/relationships/slide" Target="slides/slide191.xml"/><Relationship Id="rId19" Type="http://schemas.openxmlformats.org/officeDocument/2006/relationships/slideMaster" Target="slideMasters/slideMaster16.xml"/><Relationship Id="rId224" Type="http://schemas.openxmlformats.org/officeDocument/2006/relationships/slide" Target="slides/slide186.xml"/><Relationship Id="rId240" Type="http://schemas.openxmlformats.org/officeDocument/2006/relationships/slide" Target="slides/slide202.xml"/><Relationship Id="rId245" Type="http://schemas.openxmlformats.org/officeDocument/2006/relationships/notesMaster" Target="notesMasters/notesMaster1.xml"/><Relationship Id="rId14" Type="http://schemas.openxmlformats.org/officeDocument/2006/relationships/slideMaster" Target="slideMasters/slideMaster11.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56" Type="http://schemas.openxmlformats.org/officeDocument/2006/relationships/slide" Target="slides/slide18.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26" Type="http://schemas.openxmlformats.org/officeDocument/2006/relationships/slide" Target="slides/slide88.xml"/><Relationship Id="rId147" Type="http://schemas.openxmlformats.org/officeDocument/2006/relationships/slide" Target="slides/slide109.xml"/><Relationship Id="rId168" Type="http://schemas.openxmlformats.org/officeDocument/2006/relationships/slide" Target="slides/slide130.xml"/><Relationship Id="rId8" Type="http://schemas.openxmlformats.org/officeDocument/2006/relationships/slideMaster" Target="slideMasters/slideMaster5.xml"/><Relationship Id="rId51" Type="http://schemas.openxmlformats.org/officeDocument/2006/relationships/slide" Target="slides/slide13.xml"/><Relationship Id="rId72" Type="http://schemas.openxmlformats.org/officeDocument/2006/relationships/slide" Target="slides/slide34.xml"/><Relationship Id="rId93" Type="http://schemas.openxmlformats.org/officeDocument/2006/relationships/slide" Target="slides/slide55.xml"/><Relationship Id="rId98" Type="http://schemas.openxmlformats.org/officeDocument/2006/relationships/slide" Target="slides/slide60.xml"/><Relationship Id="rId121" Type="http://schemas.openxmlformats.org/officeDocument/2006/relationships/slide" Target="slides/slide83.xml"/><Relationship Id="rId142" Type="http://schemas.openxmlformats.org/officeDocument/2006/relationships/slide" Target="slides/slide104.xml"/><Relationship Id="rId163" Type="http://schemas.openxmlformats.org/officeDocument/2006/relationships/slide" Target="slides/slide125.xml"/><Relationship Id="rId184" Type="http://schemas.openxmlformats.org/officeDocument/2006/relationships/slide" Target="slides/slide146.xml"/><Relationship Id="rId189" Type="http://schemas.openxmlformats.org/officeDocument/2006/relationships/slide" Target="slides/slide151.xml"/><Relationship Id="rId219" Type="http://schemas.openxmlformats.org/officeDocument/2006/relationships/slide" Target="slides/slide181.xml"/><Relationship Id="rId3" Type="http://schemas.openxmlformats.org/officeDocument/2006/relationships/customXml" Target="../customXml/item3.xml"/><Relationship Id="rId214" Type="http://schemas.openxmlformats.org/officeDocument/2006/relationships/slide" Target="slides/slide176.xml"/><Relationship Id="rId230" Type="http://schemas.openxmlformats.org/officeDocument/2006/relationships/slide" Target="slides/slide192.xml"/><Relationship Id="rId235" Type="http://schemas.openxmlformats.org/officeDocument/2006/relationships/slide" Target="slides/slide197.xml"/><Relationship Id="rId25" Type="http://schemas.openxmlformats.org/officeDocument/2006/relationships/slideMaster" Target="slideMasters/slideMaster22.xml"/><Relationship Id="rId46" Type="http://schemas.openxmlformats.org/officeDocument/2006/relationships/slide" Target="slides/slide8.xml"/><Relationship Id="rId67" Type="http://schemas.openxmlformats.org/officeDocument/2006/relationships/slide" Target="slides/slide29.xml"/><Relationship Id="rId116" Type="http://schemas.openxmlformats.org/officeDocument/2006/relationships/slide" Target="slides/slide78.xml"/><Relationship Id="rId137" Type="http://schemas.openxmlformats.org/officeDocument/2006/relationships/slide" Target="slides/slide99.xml"/><Relationship Id="rId158" Type="http://schemas.openxmlformats.org/officeDocument/2006/relationships/slide" Target="slides/slide120.xml"/><Relationship Id="rId20" Type="http://schemas.openxmlformats.org/officeDocument/2006/relationships/slideMaster" Target="slideMasters/slideMaster17.xml"/><Relationship Id="rId41" Type="http://schemas.openxmlformats.org/officeDocument/2006/relationships/slide" Target="slides/slide3.xml"/><Relationship Id="rId62" Type="http://schemas.openxmlformats.org/officeDocument/2006/relationships/slide" Target="slides/slide24.xml"/><Relationship Id="rId83" Type="http://schemas.openxmlformats.org/officeDocument/2006/relationships/slide" Target="slides/slide45.xml"/><Relationship Id="rId88" Type="http://schemas.openxmlformats.org/officeDocument/2006/relationships/slide" Target="slides/slide50.xml"/><Relationship Id="rId111" Type="http://schemas.openxmlformats.org/officeDocument/2006/relationships/slide" Target="slides/slide73.xml"/><Relationship Id="rId132" Type="http://schemas.openxmlformats.org/officeDocument/2006/relationships/slide" Target="slides/slide94.xml"/><Relationship Id="rId153" Type="http://schemas.openxmlformats.org/officeDocument/2006/relationships/slide" Target="slides/slide115.xml"/><Relationship Id="rId174" Type="http://schemas.openxmlformats.org/officeDocument/2006/relationships/slide" Target="slides/slide136.xml"/><Relationship Id="rId179" Type="http://schemas.openxmlformats.org/officeDocument/2006/relationships/slide" Target="slides/slide141.xml"/><Relationship Id="rId195" Type="http://schemas.openxmlformats.org/officeDocument/2006/relationships/slide" Target="slides/slide157.xml"/><Relationship Id="rId209" Type="http://schemas.openxmlformats.org/officeDocument/2006/relationships/slide" Target="slides/slide171.xml"/><Relationship Id="rId190" Type="http://schemas.openxmlformats.org/officeDocument/2006/relationships/slide" Target="slides/slide152.xml"/><Relationship Id="rId204" Type="http://schemas.openxmlformats.org/officeDocument/2006/relationships/slide" Target="slides/slide166.xml"/><Relationship Id="rId220" Type="http://schemas.openxmlformats.org/officeDocument/2006/relationships/slide" Target="slides/slide182.xml"/><Relationship Id="rId225" Type="http://schemas.openxmlformats.org/officeDocument/2006/relationships/slide" Target="slides/slide187.xml"/><Relationship Id="rId241" Type="http://schemas.openxmlformats.org/officeDocument/2006/relationships/slide" Target="slides/slide203.xml"/><Relationship Id="rId246" Type="http://schemas.openxmlformats.org/officeDocument/2006/relationships/presProps" Target="presProps.xml"/><Relationship Id="rId15" Type="http://schemas.openxmlformats.org/officeDocument/2006/relationships/slideMaster" Target="slideMasters/slideMaster12.xml"/><Relationship Id="rId36" Type="http://schemas.openxmlformats.org/officeDocument/2006/relationships/slideMaster" Target="slideMasters/slideMaster33.xml"/><Relationship Id="rId57" Type="http://schemas.openxmlformats.org/officeDocument/2006/relationships/slide" Target="slides/slide19.xml"/><Relationship Id="rId106" Type="http://schemas.openxmlformats.org/officeDocument/2006/relationships/slide" Target="slides/slide68.xml"/><Relationship Id="rId127" Type="http://schemas.openxmlformats.org/officeDocument/2006/relationships/slide" Target="slides/slide89.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52" Type="http://schemas.openxmlformats.org/officeDocument/2006/relationships/slide" Target="slides/slide14.xml"/><Relationship Id="rId73" Type="http://schemas.openxmlformats.org/officeDocument/2006/relationships/slide" Target="slides/slide35.xml"/><Relationship Id="rId78" Type="http://schemas.openxmlformats.org/officeDocument/2006/relationships/slide" Target="slides/slide40.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122" Type="http://schemas.openxmlformats.org/officeDocument/2006/relationships/slide" Target="slides/slide84.xml"/><Relationship Id="rId143" Type="http://schemas.openxmlformats.org/officeDocument/2006/relationships/slide" Target="slides/slide105.xml"/><Relationship Id="rId148" Type="http://schemas.openxmlformats.org/officeDocument/2006/relationships/slide" Target="slides/slide110.xml"/><Relationship Id="rId164" Type="http://schemas.openxmlformats.org/officeDocument/2006/relationships/slide" Target="slides/slide126.xml"/><Relationship Id="rId169" Type="http://schemas.openxmlformats.org/officeDocument/2006/relationships/slide" Target="slides/slide131.xml"/><Relationship Id="rId185" Type="http://schemas.openxmlformats.org/officeDocument/2006/relationships/slide" Target="slides/slide147.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42.xml"/><Relationship Id="rId210" Type="http://schemas.openxmlformats.org/officeDocument/2006/relationships/slide" Target="slides/slide172.xml"/><Relationship Id="rId215" Type="http://schemas.openxmlformats.org/officeDocument/2006/relationships/slide" Target="slides/slide177.xml"/><Relationship Id="rId236" Type="http://schemas.openxmlformats.org/officeDocument/2006/relationships/slide" Target="slides/slide198.xml"/><Relationship Id="rId26" Type="http://schemas.openxmlformats.org/officeDocument/2006/relationships/slideMaster" Target="slideMasters/slideMaster23.xml"/><Relationship Id="rId231" Type="http://schemas.openxmlformats.org/officeDocument/2006/relationships/slide" Target="slides/slide193.xml"/><Relationship Id="rId47" Type="http://schemas.openxmlformats.org/officeDocument/2006/relationships/slide" Target="slides/slide9.xml"/><Relationship Id="rId68" Type="http://schemas.openxmlformats.org/officeDocument/2006/relationships/slide" Target="slides/slide30.xml"/><Relationship Id="rId89" Type="http://schemas.openxmlformats.org/officeDocument/2006/relationships/slide" Target="slides/slide51.xml"/><Relationship Id="rId112" Type="http://schemas.openxmlformats.org/officeDocument/2006/relationships/slide" Target="slides/slide74.xml"/><Relationship Id="rId133" Type="http://schemas.openxmlformats.org/officeDocument/2006/relationships/slide" Target="slides/slide95.xml"/><Relationship Id="rId154" Type="http://schemas.openxmlformats.org/officeDocument/2006/relationships/slide" Target="slides/slide116.xml"/><Relationship Id="rId175" Type="http://schemas.openxmlformats.org/officeDocument/2006/relationships/slide" Target="slides/slide137.xml"/><Relationship Id="rId196" Type="http://schemas.openxmlformats.org/officeDocument/2006/relationships/slide" Target="slides/slide158.xml"/><Relationship Id="rId200" Type="http://schemas.openxmlformats.org/officeDocument/2006/relationships/slide" Target="slides/slide162.xml"/><Relationship Id="rId16" Type="http://schemas.openxmlformats.org/officeDocument/2006/relationships/slideMaster" Target="slideMasters/slideMaster13.xml"/><Relationship Id="rId221" Type="http://schemas.openxmlformats.org/officeDocument/2006/relationships/slide" Target="slides/slide183.xml"/><Relationship Id="rId242" Type="http://schemas.openxmlformats.org/officeDocument/2006/relationships/slide" Target="slides/slide204.xml"/><Relationship Id="rId37" Type="http://schemas.openxmlformats.org/officeDocument/2006/relationships/slideMaster" Target="slideMasters/slideMaster34.xml"/><Relationship Id="rId58" Type="http://schemas.openxmlformats.org/officeDocument/2006/relationships/slide" Target="slides/slide20.xml"/><Relationship Id="rId79" Type="http://schemas.openxmlformats.org/officeDocument/2006/relationships/slide" Target="slides/slide41.xml"/><Relationship Id="rId102" Type="http://schemas.openxmlformats.org/officeDocument/2006/relationships/slide" Target="slides/slide64.xml"/><Relationship Id="rId123" Type="http://schemas.openxmlformats.org/officeDocument/2006/relationships/slide" Target="slides/slide85.xml"/><Relationship Id="rId144" Type="http://schemas.openxmlformats.org/officeDocument/2006/relationships/slide" Target="slides/slide106.xml"/><Relationship Id="rId90" Type="http://schemas.openxmlformats.org/officeDocument/2006/relationships/slide" Target="slides/slide52.xml"/><Relationship Id="rId165" Type="http://schemas.openxmlformats.org/officeDocument/2006/relationships/slide" Target="slides/slide127.xml"/><Relationship Id="rId186" Type="http://schemas.openxmlformats.org/officeDocument/2006/relationships/slide" Target="slides/slide148.xml"/><Relationship Id="rId211" Type="http://schemas.openxmlformats.org/officeDocument/2006/relationships/slide" Target="slides/slide173.xml"/><Relationship Id="rId232" Type="http://schemas.openxmlformats.org/officeDocument/2006/relationships/slide" Target="slides/slide194.xml"/><Relationship Id="rId27" Type="http://schemas.openxmlformats.org/officeDocument/2006/relationships/slideMaster" Target="slideMasters/slideMaster24.xml"/><Relationship Id="rId48" Type="http://schemas.openxmlformats.org/officeDocument/2006/relationships/slide" Target="slides/slide10.xml"/><Relationship Id="rId69" Type="http://schemas.openxmlformats.org/officeDocument/2006/relationships/slide" Target="slides/slide31.xml"/><Relationship Id="rId113" Type="http://schemas.openxmlformats.org/officeDocument/2006/relationships/slide" Target="slides/slide75.xml"/><Relationship Id="rId134" Type="http://schemas.openxmlformats.org/officeDocument/2006/relationships/slide" Target="slides/slide96.xml"/><Relationship Id="rId80" Type="http://schemas.openxmlformats.org/officeDocument/2006/relationships/slide" Target="slides/slide42.xml"/><Relationship Id="rId155" Type="http://schemas.openxmlformats.org/officeDocument/2006/relationships/slide" Target="slides/slide117.xml"/><Relationship Id="rId176" Type="http://schemas.openxmlformats.org/officeDocument/2006/relationships/slide" Target="slides/slide138.xml"/><Relationship Id="rId197" Type="http://schemas.openxmlformats.org/officeDocument/2006/relationships/slide" Target="slides/slide159.xml"/><Relationship Id="rId201" Type="http://schemas.openxmlformats.org/officeDocument/2006/relationships/slide" Target="slides/slide163.xml"/><Relationship Id="rId222" Type="http://schemas.openxmlformats.org/officeDocument/2006/relationships/slide" Target="slides/slide184.xml"/><Relationship Id="rId243" Type="http://schemas.openxmlformats.org/officeDocument/2006/relationships/slide" Target="slides/slide205.xml"/></Relationships>
</file>

<file path=ppt/charts/_rels/chart1.xml.rels><?xml version="1.0" encoding="UTF-8" standalone="yes"?>
<Relationships xmlns="http://schemas.openxmlformats.org/package/2006/relationships"><Relationship Id="rId1" Type="http://schemas.openxmlformats.org/officeDocument/2006/relationships/oleObject" Target="file:///\\ldnfortunenet\fortunenetdocuments\William%20Hadman\Analysis\Data%20Summary%20for%20B&am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dnfortunenet\fortunenetdocuments\William%20Hadman\Analysis\Data%20Summary%20for%20B&amp;H.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9554852249099"/>
          <c:y val="4.83870814112645E-2"/>
          <c:w val="0.54156201859656405"/>
          <c:h val="0.86693552611902303"/>
        </c:manualLayout>
      </c:layout>
      <c:pieChart>
        <c:varyColors val="1"/>
        <c:ser>
          <c:idx val="0"/>
          <c:order val="0"/>
          <c:tx>
            <c:strRef>
              <c:f>'Raw Data'!$S$1</c:f>
              <c:strCache>
                <c:ptCount val="1"/>
                <c:pt idx="0">
                  <c:v>Asset Class</c:v>
                </c:pt>
              </c:strCache>
            </c:strRef>
          </c:tx>
          <c:spPr>
            <a:ln>
              <a:solidFill>
                <a:schemeClr val="bg1"/>
              </a:solidFill>
            </a:ln>
          </c:spPr>
          <c:dPt>
            <c:idx val="0"/>
            <c:bubble3D val="0"/>
            <c:spPr>
              <a:solidFill>
                <a:schemeClr val="tx1"/>
              </a:solidFill>
              <a:ln>
                <a:solidFill>
                  <a:schemeClr val="bg1"/>
                </a:solidFill>
              </a:ln>
            </c:spPr>
            <c:extLst>
              <c:ext xmlns:c16="http://schemas.microsoft.com/office/drawing/2014/chart" uri="{C3380CC4-5D6E-409C-BE32-E72D297353CC}">
                <c16:uniqueId val="{00000001-A3C8-40FE-A4C5-10C7FDD6BB1A}"/>
              </c:ext>
            </c:extLst>
          </c:dPt>
          <c:dPt>
            <c:idx val="1"/>
            <c:bubble3D val="0"/>
            <c:spPr>
              <a:solidFill>
                <a:schemeClr val="tx2">
                  <a:lumMod val="60000"/>
                  <a:lumOff val="40000"/>
                </a:schemeClr>
              </a:solidFill>
              <a:ln>
                <a:solidFill>
                  <a:schemeClr val="bg1"/>
                </a:solidFill>
              </a:ln>
            </c:spPr>
            <c:extLst>
              <c:ext xmlns:c16="http://schemas.microsoft.com/office/drawing/2014/chart" uri="{C3380CC4-5D6E-409C-BE32-E72D297353CC}">
                <c16:uniqueId val="{00000003-A3C8-40FE-A4C5-10C7FDD6BB1A}"/>
              </c:ext>
            </c:extLst>
          </c:dPt>
          <c:dPt>
            <c:idx val="2"/>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5-A3C8-40FE-A4C5-10C7FDD6BB1A}"/>
              </c:ext>
            </c:extLst>
          </c:dPt>
          <c:dPt>
            <c:idx val="3"/>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7-A3C8-40FE-A4C5-10C7FDD6BB1A}"/>
              </c:ext>
            </c:extLst>
          </c:dPt>
          <c:dLbls>
            <c:numFmt formatCode="0%" sourceLinked="0"/>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'Raw Data'!$R$2:$R$5</c:f>
              <c:strCache>
                <c:ptCount val="4"/>
                <c:pt idx="0">
                  <c:v>Equities</c:v>
                </c:pt>
                <c:pt idx="1">
                  <c:v>FI</c:v>
                </c:pt>
                <c:pt idx="2">
                  <c:v>Alts</c:v>
                </c:pt>
                <c:pt idx="3">
                  <c:v>Cash</c:v>
                </c:pt>
              </c:strCache>
            </c:strRef>
          </c:cat>
          <c:val>
            <c:numRef>
              <c:f>'Raw Data'!$S$2:$S$5</c:f>
              <c:numCache>
                <c:formatCode>0.0%</c:formatCode>
                <c:ptCount val="4"/>
                <c:pt idx="0">
                  <c:v>0.6</c:v>
                </c:pt>
                <c:pt idx="1">
                  <c:v>0.27</c:v>
                </c:pt>
                <c:pt idx="2">
                  <c:v>0.09</c:v>
                </c:pt>
                <c:pt idx="3">
                  <c:v>3.9999999999999897E-2</c:v>
                </c:pt>
              </c:numCache>
            </c:numRef>
          </c:val>
          <c:extLst>
            <c:ext xmlns:c16="http://schemas.microsoft.com/office/drawing/2014/chart" uri="{C3380CC4-5D6E-409C-BE32-E72D297353CC}">
              <c16:uniqueId val="{00000008-A3C8-40FE-A4C5-10C7FDD6BB1A}"/>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06125943131999E-2"/>
          <c:y val="5.6940853656299799E-2"/>
          <c:w val="0.91613648442408602"/>
          <c:h val="0.85599140466197599"/>
        </c:manualLayout>
      </c:layout>
      <c:scatterChart>
        <c:scatterStyle val="lineMarker"/>
        <c:varyColors val="0"/>
        <c:ser>
          <c:idx val="1"/>
          <c:order val="0"/>
          <c:tx>
            <c:strRef>
              <c:f>Sheet2!$A$59</c:f>
              <c:strCache>
                <c:ptCount val="1"/>
                <c:pt idx="0">
                  <c:v>#REF!</c:v>
                </c:pt>
              </c:strCache>
            </c:strRef>
          </c:tx>
          <c:spPr>
            <a:ln w="28575">
              <a:noFill/>
            </a:ln>
            <a:effectLst>
              <a:outerShdw blurRad="50800" dist="38100" dir="8100000" algn="tr" rotWithShape="0">
                <a:prstClr val="black">
                  <a:alpha val="40000"/>
                </a:prstClr>
              </a:outerShdw>
            </a:effectLst>
          </c:spPr>
          <c:marker>
            <c:symbol val="none"/>
          </c:marker>
          <c:dPt>
            <c:idx val="0"/>
            <c:bubble3D val="0"/>
            <c:extLst>
              <c:ext xmlns:c16="http://schemas.microsoft.com/office/drawing/2014/chart" uri="{C3380CC4-5D6E-409C-BE32-E72D297353CC}">
                <c16:uniqueId val="{00000000-FBA5-401D-BAF2-074F6F5A62BA}"/>
              </c:ext>
            </c:extLst>
          </c:dPt>
          <c:xVal>
            <c:numRef>
              <c:f>Sheet2!$B$59</c:f>
              <c:numCache>
                <c:formatCode>General</c:formatCode>
                <c:ptCount val="1"/>
                <c:pt idx="0">
                  <c:v>0</c:v>
                </c:pt>
              </c:numCache>
            </c:numRef>
          </c:xVal>
          <c:yVal>
            <c:numRef>
              <c:f>Sheet2!$C$59</c:f>
              <c:numCache>
                <c:formatCode>General</c:formatCode>
                <c:ptCount val="1"/>
                <c:pt idx="0">
                  <c:v>0</c:v>
                </c:pt>
              </c:numCache>
            </c:numRef>
          </c:yVal>
          <c:smooth val="0"/>
          <c:extLst>
            <c:ext xmlns:c16="http://schemas.microsoft.com/office/drawing/2014/chart" uri="{C3380CC4-5D6E-409C-BE32-E72D297353CC}">
              <c16:uniqueId val="{00000001-FBA5-401D-BAF2-074F6F5A62BA}"/>
            </c:ext>
          </c:extLst>
        </c:ser>
        <c:dLbls>
          <c:showLegendKey val="0"/>
          <c:showVal val="0"/>
          <c:showCatName val="0"/>
          <c:showSerName val="0"/>
          <c:showPercent val="0"/>
          <c:showBubbleSize val="0"/>
        </c:dLbls>
        <c:axId val="186878208"/>
        <c:axId val="186892288"/>
      </c:scatterChart>
      <c:valAx>
        <c:axId val="186878208"/>
        <c:scaling>
          <c:orientation val="minMax"/>
          <c:max val="1"/>
          <c:min val="0"/>
        </c:scaling>
        <c:delete val="0"/>
        <c:axPos val="b"/>
        <c:majorGridlines>
          <c:spPr>
            <a:ln>
              <a:solidFill>
                <a:schemeClr val="bg1">
                  <a:lumMod val="95000"/>
                </a:schemeClr>
              </a:solidFill>
              <a:prstDash val="dash"/>
            </a:ln>
          </c:spPr>
        </c:majorGridlines>
        <c:numFmt formatCode="0%" sourceLinked="0"/>
        <c:majorTickMark val="out"/>
        <c:minorTickMark val="none"/>
        <c:tickLblPos val="nextTo"/>
        <c:txPr>
          <a:bodyPr/>
          <a:lstStyle/>
          <a:p>
            <a:pPr>
              <a:defRPr sz="600"/>
            </a:pPr>
            <a:endParaRPr lang="en-US"/>
          </a:p>
        </c:txPr>
        <c:crossAx val="186892288"/>
        <c:crosses val="autoZero"/>
        <c:crossBetween val="midCat"/>
      </c:valAx>
      <c:valAx>
        <c:axId val="186892288"/>
        <c:scaling>
          <c:orientation val="minMax"/>
          <c:max val="8"/>
          <c:min val="0"/>
        </c:scaling>
        <c:delete val="0"/>
        <c:axPos val="l"/>
        <c:majorGridlines>
          <c:spPr>
            <a:ln>
              <a:solidFill>
                <a:schemeClr val="bg1">
                  <a:lumMod val="95000"/>
                </a:schemeClr>
              </a:solidFill>
            </a:ln>
          </c:spPr>
        </c:majorGridlines>
        <c:numFmt formatCode="General" sourceLinked="1"/>
        <c:majorTickMark val="out"/>
        <c:minorTickMark val="none"/>
        <c:tickLblPos val="none"/>
        <c:spPr>
          <a:ln>
            <a:solidFill>
              <a:schemeClr val="bg1">
                <a:lumMod val="50000"/>
              </a:schemeClr>
            </a:solidFill>
          </a:ln>
        </c:spPr>
        <c:crossAx val="186878208"/>
        <c:crosses val="autoZero"/>
        <c:crossBetween val="midCat"/>
        <c:majorUnit val="2"/>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38689818300249E-2"/>
          <c:y val="0"/>
          <c:w val="0.88136530301119032"/>
          <c:h val="0.95514826578579592"/>
        </c:manualLayout>
      </c:layout>
      <c:doughnutChart>
        <c:varyColors val="1"/>
        <c:ser>
          <c:idx val="0"/>
          <c:order val="0"/>
          <c:tx>
            <c:strRef>
              <c:f>Sheet1!$B$1</c:f>
              <c:strCache>
                <c:ptCount val="1"/>
                <c:pt idx="0">
                  <c:v>Sales</c:v>
                </c:pt>
              </c:strCache>
            </c:strRef>
          </c:tx>
          <c:dPt>
            <c:idx val="0"/>
            <c:bubble3D val="0"/>
            <c:spPr>
              <a:solidFill>
                <a:srgbClr val="001B96"/>
              </a:solidFill>
            </c:spPr>
            <c:extLst>
              <c:ext xmlns:c16="http://schemas.microsoft.com/office/drawing/2014/chart" uri="{C3380CC4-5D6E-409C-BE32-E72D297353CC}">
                <c16:uniqueId val="{00000001-5ED1-431C-8D7D-47E12815A2F5}"/>
              </c:ext>
            </c:extLst>
          </c:dPt>
          <c:dPt>
            <c:idx val="1"/>
            <c:bubble3D val="0"/>
            <c:spPr>
              <a:solidFill>
                <a:srgbClr val="009FDF"/>
              </a:solidFill>
            </c:spPr>
            <c:extLst>
              <c:ext xmlns:c16="http://schemas.microsoft.com/office/drawing/2014/chart" uri="{C3380CC4-5D6E-409C-BE32-E72D297353CC}">
                <c16:uniqueId val="{00000003-5ED1-431C-8D7D-47E12815A2F5}"/>
              </c:ext>
            </c:extLst>
          </c:dPt>
          <c:dPt>
            <c:idx val="2"/>
            <c:bubble3D val="0"/>
            <c:spPr>
              <a:solidFill>
                <a:srgbClr val="66BC29"/>
              </a:solidFill>
            </c:spPr>
            <c:extLst>
              <c:ext xmlns:c16="http://schemas.microsoft.com/office/drawing/2014/chart" uri="{C3380CC4-5D6E-409C-BE32-E72D297353CC}">
                <c16:uniqueId val="{00000005-5ED1-431C-8D7D-47E12815A2F5}"/>
              </c:ext>
            </c:extLst>
          </c:dPt>
          <c:dPt>
            <c:idx val="3"/>
            <c:bubble3D val="0"/>
            <c:spPr>
              <a:solidFill>
                <a:srgbClr val="FFFFFF">
                  <a:lumMod val="50000"/>
                </a:srgbClr>
              </a:solidFill>
            </c:spPr>
            <c:extLst>
              <c:ext xmlns:c16="http://schemas.microsoft.com/office/drawing/2014/chart" uri="{C3380CC4-5D6E-409C-BE32-E72D297353CC}">
                <c16:uniqueId val="{00000007-5ED1-431C-8D7D-47E12815A2F5}"/>
              </c:ext>
            </c:extLst>
          </c:dPt>
          <c:dLbls>
            <c:spPr>
              <a:noFill/>
              <a:ln>
                <a:noFill/>
              </a:ln>
              <a:effectLst/>
            </c:spPr>
            <c:txPr>
              <a:bodyPr/>
              <a:lstStyle/>
              <a:p>
                <a:pPr>
                  <a:defRPr sz="10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60</c:v>
                </c:pt>
                <c:pt idx="1">
                  <c:v>27</c:v>
                </c:pt>
                <c:pt idx="2">
                  <c:v>10</c:v>
                </c:pt>
                <c:pt idx="3">
                  <c:v>3</c:v>
                </c:pt>
              </c:numCache>
            </c:numRef>
          </c:val>
          <c:extLst>
            <c:ext xmlns:c16="http://schemas.microsoft.com/office/drawing/2014/chart" uri="{C3380CC4-5D6E-409C-BE32-E72D297353CC}">
              <c16:uniqueId val="{00000008-5ED1-431C-8D7D-47E12815A2F5}"/>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image" Target="../media/image1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6047E-2002-4734-A89B-79C9A9CF2B8B}" type="datetimeFigureOut">
              <a:rPr lang="en-GB" smtClean="0"/>
              <a:t>17/11/2017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1BA6-B154-4AF8-9CE3-05FF66024BED}" type="slidenum">
              <a:rPr lang="en-GB" smtClean="0"/>
              <a:t>‹#›</a:t>
            </a:fld>
            <a:endParaRPr lang="en-GB"/>
          </a:p>
        </p:txBody>
      </p:sp>
    </p:spTree>
    <p:extLst>
      <p:ext uri="{BB962C8B-B14F-4D97-AF65-F5344CB8AC3E}">
        <p14:creationId xmlns:p14="http://schemas.microsoft.com/office/powerpoint/2010/main" val="315795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22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00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389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712DF9-FC3A-4214-BE06-8BCD4FD106D5}" type="slidenum">
              <a:rPr kumimoji="0" lang="en-US"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314334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IBSA will offer members ways to promote their business refer clients to each other and build their own trusted networks through the activitys covered by this mission statement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4E092-59CA-4560-9746-91216096693A}" type="slidenum">
              <a:rPr kumimoji="0" lang="en-GB"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379744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IBSA will offer members ways to promote their business refer clients to each other and build their own trusted networks through the activitys covered by this mission statement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4E092-59CA-4560-9746-91216096693A}" type="slidenum">
              <a:rPr kumimoji="0" lang="en-GB"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29973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IBSA will offer members ways to promote their business refer clients to each other and build their own trusted networks through the activitys covered by this mission statement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4E092-59CA-4560-9746-91216096693A}" type="slidenum">
              <a:rPr kumimoji="0" lang="en-GB"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1229444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IBSA will offer members ways to promote their business refer clients to each other and build their own trusted networks through the activitys covered by this mission statement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4E092-59CA-4560-9746-91216096693A}" type="slidenum">
              <a:rPr kumimoji="0" lang="en-GB"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88605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IBSA will offer members ways to promote their business refer clients to each other and build their own trusted networks through the activitys covered by this mission statement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4E092-59CA-4560-9746-91216096693A}" type="slidenum">
              <a:rPr kumimoji="0" lang="en-GB"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60899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IBSA will offer members ways to promote their business refer clients to each other and build their own trusted networks through the activitys covered by this mission statement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4E092-59CA-4560-9746-91216096693A}" type="slidenum">
              <a:rPr kumimoji="0" lang="en-GB"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367195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IBSA will offer members ways to promote their business refer clients to each other and build their own trusted networks through the activitys covered by this mission statement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4E092-59CA-4560-9746-91216096693A}" type="slidenum">
              <a:rPr kumimoji="0" lang="en-GB"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151511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42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81D2E-9C75-41FB-8932-D01C5F02DF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641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81D2E-9C75-41FB-8932-D01C5F02DF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45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
        <p:nvSpPr>
          <p:cNvPr id="3" name="Date Placeholder 2"/>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0354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dirty="0"/>
          </a:p>
        </p:txBody>
      </p:sp>
      <p:sp>
        <p:nvSpPr>
          <p:cNvPr id="3" name="Date Placeholder 2"/>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78454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8C56B7-120C-4E2F-84A9-31CB78BC17D0}"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GB"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447155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45B860-5971-864E-BBB5-10052310572F}"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GB"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484993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GB" dirty="0"/>
              <a:t>Owner: William</a:t>
            </a:r>
            <a:r>
              <a:rPr lang="en-GB" baseline="0" dirty="0"/>
              <a:t> Ladenburg</a:t>
            </a:r>
            <a:endParaRPr lang="en-GB" dirty="0"/>
          </a:p>
          <a:p>
            <a:r>
              <a:rPr lang="en-GB" dirty="0"/>
              <a:t>Marketing</a:t>
            </a:r>
            <a:r>
              <a:rPr lang="en-GB" baseline="0" dirty="0"/>
              <a:t> Approver:  Russell Miles (16/04/2014)</a:t>
            </a:r>
          </a:p>
          <a:p>
            <a:r>
              <a:rPr lang="en-GB" baseline="0" dirty="0"/>
              <a:t>Compliance Approver: Name (dd/mm/yyyy)</a:t>
            </a:r>
          </a:p>
          <a:p>
            <a:r>
              <a:rPr lang="en-GB" baseline="0" dirty="0"/>
              <a:t>Document Expiry: 31/05/2014</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58553C-619E-4100-BB0A-2F7120C46B59}"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GB"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23544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ea typeface="Geneva" charset="-128"/>
              </a:rPr>
              <a:t>Scelta per l’opzione deve essere ragionata sull’ammontare dei redditi collocati in un determinato Paese estero e dal loro carico fiscale.</a:t>
            </a:r>
          </a:p>
          <a:p>
            <a:r>
              <a:rPr lang="it-IT" altLang="it-IT" i="1" dirty="0">
                <a:ea typeface="Geneva" charset="-128"/>
              </a:rPr>
              <a:t>Il fruitore dell’agevolazione in commento potrà selezionare le giurisdizioni da escludere dall’accordo preventivo: tale possibilità si sostanzia in un vero e proprio cherry </a:t>
            </a:r>
            <a:r>
              <a:rPr lang="it-IT" altLang="it-IT" i="1" dirty="0" err="1">
                <a:ea typeface="Geneva" charset="-128"/>
              </a:rPr>
              <a:t>picking</a:t>
            </a:r>
            <a:r>
              <a:rPr lang="it-IT" altLang="it-IT" i="1" dirty="0">
                <a:ea typeface="Geneva" charset="-128"/>
              </a:rPr>
              <a:t> degli Stati a più bassa fiscalità, al fine di minimizzare il carico fiscale complessivo. </a:t>
            </a:r>
            <a:endParaRPr lang="it-IT" altLang="it-IT" dirty="0">
              <a:ea typeface="Geneva" charset="-128"/>
            </a:endParaRPr>
          </a:p>
        </p:txBody>
      </p:sp>
      <p:sp>
        <p:nvSpPr>
          <p:cNvPr id="174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841CB0-9229-4A60-BD03-FE95B0A2254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Geneva"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138</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Geneva" charset="-128"/>
              <a:cs typeface="+mn-cs"/>
            </a:endParaRPr>
          </a:p>
        </p:txBody>
      </p:sp>
    </p:spTree>
    <p:extLst>
      <p:ext uri="{BB962C8B-B14F-4D97-AF65-F5344CB8AC3E}">
        <p14:creationId xmlns:p14="http://schemas.microsoft.com/office/powerpoint/2010/main" val="1340930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76"/>
          <p:cNvSpPr>
            <a:spLocks noGrp="1"/>
          </p:cNvSpPr>
          <p:nvPr>
            <p:ph type="body" idx="1"/>
          </p:nvPr>
        </p:nvSpPr>
        <p:spPr bwMode="auto">
          <a:noFill/>
        </p:spPr>
        <p:txBody>
          <a:bodyPr wrap="square" lIns="91420" tIns="91420" rIns="91420" bIns="91420" numCol="1" anchor="t" anchorCtr="0" compatLnSpc="1">
            <a:prstTxWarp prst="textNoShape">
              <a:avLst/>
            </a:prstTxWarp>
          </a:bodyPr>
          <a:lstStyle/>
          <a:p>
            <a:pPr eaLnBrk="1" hangingPunct="1">
              <a:spcBef>
                <a:spcPct val="0"/>
              </a:spcBef>
              <a:buClr>
                <a:srgbClr val="000000"/>
              </a:buClr>
            </a:pPr>
            <a:endParaRPr lang="en-US">
              <a:solidFill>
                <a:srgbClr val="000000"/>
              </a:solidFill>
              <a:latin typeface="Arial" charset="0"/>
              <a:cs typeface="Arial" charset="0"/>
              <a:sym typeface="Arial" charset="0"/>
            </a:endParaRPr>
          </a:p>
        </p:txBody>
      </p:sp>
      <p:sp>
        <p:nvSpPr>
          <p:cNvPr id="14339" name="Shape 17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p:spPr>
      </p:sp>
    </p:spTree>
    <p:extLst>
      <p:ext uri="{BB962C8B-B14F-4D97-AF65-F5344CB8AC3E}">
        <p14:creationId xmlns:p14="http://schemas.microsoft.com/office/powerpoint/2010/main" val="75027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73CAAAB-30AF-4216-8848-521B434096C5}"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5235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327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6D43C3-6300-40A9-ABDF-455468BEE73A}"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080160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1DEFF2-72FB-4118-9173-8F36E4E080D3}"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17768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73CAAAB-30AF-4216-8848-521B434096C5}"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559003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E7CEBD-0B03-6D42-9E01-76FAD3198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020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E7CEBD-0B03-6D42-9E01-76FAD3198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106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E7CEBD-0B03-6D42-9E01-76FAD3198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959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E7CEBD-0B03-6D42-9E01-76FAD3198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384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E7CEBD-0B03-6D42-9E01-76FAD3198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839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E7CEBD-0B03-6D42-9E01-76FAD3198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583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E7CEBD-0B03-6D42-9E01-76FAD3198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03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24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BE374FC-3C42-4CCB-85CC-57B2C4438118}"/>
              </a:ext>
            </a:extLst>
          </p:cNvPr>
          <p:cNvSpPr>
            <a:spLocks noGrp="1" noRot="1" noChangeAspect="1" noTextEdit="1"/>
          </p:cNvSpPr>
          <p:nvPr>
            <p:ph type="sldImg"/>
          </p:nvPr>
        </p:nvSpPr>
        <p:spPr/>
      </p:sp>
      <p:sp>
        <p:nvSpPr>
          <p:cNvPr id="6147" name="Notes Placeholder 2">
            <a:extLst>
              <a:ext uri="{FF2B5EF4-FFF2-40B4-BE49-F238E27FC236}">
                <a16:creationId xmlns:a16="http://schemas.microsoft.com/office/drawing/2014/main" id="{DFCF3CBB-37B1-4C95-8F5C-6A82A6FD9058}"/>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904393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27982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p:sp>
      <p:sp>
        <p:nvSpPr>
          <p:cNvPr id="1024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960691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6BE43CA-CDB5-4D4C-A8C5-1363FDC79243}"/>
              </a:ext>
            </a:extLst>
          </p:cNvPr>
          <p:cNvSpPr>
            <a:spLocks noGrp="1" noRot="1" noChangeAspect="1" noTextEdit="1"/>
          </p:cNvSpPr>
          <p:nvPr>
            <p:ph type="sldImg"/>
          </p:nvPr>
        </p:nvSpPr>
        <p:spPr/>
      </p:sp>
      <p:sp>
        <p:nvSpPr>
          <p:cNvPr id="14339" name="Notes Placeholder 2">
            <a:extLst>
              <a:ext uri="{FF2B5EF4-FFF2-40B4-BE49-F238E27FC236}">
                <a16:creationId xmlns:a16="http://schemas.microsoft.com/office/drawing/2014/main" id="{A302D8FF-F3A0-4AC7-88E7-DBFCC8EA67FB}"/>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627205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2779BC-45C4-4EA8-A57D-D20BB60EEE36}"/>
              </a:ext>
            </a:extLst>
          </p:cNvPr>
          <p:cNvSpPr>
            <a:spLocks noGrp="1" noRot="1" noChangeAspect="1" noTextEdit="1"/>
          </p:cNvSpPr>
          <p:nvPr>
            <p:ph type="sldImg"/>
          </p:nvPr>
        </p:nvSpPr>
        <p:spPr/>
      </p:sp>
      <p:sp>
        <p:nvSpPr>
          <p:cNvPr id="16387" name="Notes Placeholder 2">
            <a:extLst>
              <a:ext uri="{FF2B5EF4-FFF2-40B4-BE49-F238E27FC236}">
                <a16:creationId xmlns:a16="http://schemas.microsoft.com/office/drawing/2014/main" id="{7B6A8EF3-44DC-44CA-BF85-872E83C51F5A}"/>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055239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664986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767298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613544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6E9FF6F-ACB1-4EDA-BBD0-D16E83241430}"/>
              </a:ext>
            </a:extLst>
          </p:cNvPr>
          <p:cNvSpPr>
            <a:spLocks noGrp="1" noRot="1" noChangeAspect="1" noTextEdit="1"/>
          </p:cNvSpPr>
          <p:nvPr>
            <p:ph type="sldImg"/>
          </p:nvPr>
        </p:nvSpPr>
        <p:spPr/>
      </p:sp>
      <p:sp>
        <p:nvSpPr>
          <p:cNvPr id="22531" name="Notes Placeholder 2">
            <a:extLst>
              <a:ext uri="{FF2B5EF4-FFF2-40B4-BE49-F238E27FC236}">
                <a16:creationId xmlns:a16="http://schemas.microsoft.com/office/drawing/2014/main" id="{1B1512AA-B585-4F5C-9EE3-7F864A33F9A2}"/>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457105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7CCBB46-9F4A-41CB-AA8B-276831A4CC9B}"/>
              </a:ext>
            </a:extLst>
          </p:cNvPr>
          <p:cNvSpPr>
            <a:spLocks noGrp="1" noRot="1" noChangeAspect="1" noTextEdit="1"/>
          </p:cNvSpPr>
          <p:nvPr>
            <p:ph type="sldImg"/>
          </p:nvPr>
        </p:nvSpPr>
        <p:spPr/>
      </p:sp>
      <p:sp>
        <p:nvSpPr>
          <p:cNvPr id="28675" name="Notes Placeholder 2">
            <a:extLst>
              <a:ext uri="{FF2B5EF4-FFF2-40B4-BE49-F238E27FC236}">
                <a16:creationId xmlns:a16="http://schemas.microsoft.com/office/drawing/2014/main" id="{29C228AA-F791-4A12-8873-5A030545C23F}"/>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78304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6619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CBEE7F1-A8DA-4C94-A6E5-C17DE9FA2982}"/>
              </a:ext>
            </a:extLst>
          </p:cNvPr>
          <p:cNvSpPr>
            <a:spLocks noGrp="1" noRot="1" noChangeAspect="1" noTextEdit="1"/>
          </p:cNvSpPr>
          <p:nvPr>
            <p:ph type="sldImg"/>
          </p:nvPr>
        </p:nvSpPr>
        <p:spPr/>
      </p:sp>
      <p:sp>
        <p:nvSpPr>
          <p:cNvPr id="26627" name="Notes Placeholder 2">
            <a:extLst>
              <a:ext uri="{FF2B5EF4-FFF2-40B4-BE49-F238E27FC236}">
                <a16:creationId xmlns:a16="http://schemas.microsoft.com/office/drawing/2014/main" id="{A715DB72-8420-4602-864C-8553329BE538}"/>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335293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DD4BFB2-6343-4C46-B587-F60BED607386}"/>
              </a:ext>
            </a:extLst>
          </p:cNvPr>
          <p:cNvSpPr>
            <a:spLocks noGrp="1" noRot="1" noChangeAspect="1" noTextEdit="1"/>
          </p:cNvSpPr>
          <p:nvPr>
            <p:ph type="sldImg"/>
          </p:nvPr>
        </p:nvSpPr>
        <p:spPr/>
      </p:sp>
      <p:sp>
        <p:nvSpPr>
          <p:cNvPr id="8195" name="Notes Placeholder 2">
            <a:extLst>
              <a:ext uri="{FF2B5EF4-FFF2-40B4-BE49-F238E27FC236}">
                <a16:creationId xmlns:a16="http://schemas.microsoft.com/office/drawing/2014/main" id="{2117B4DE-BAD8-4962-BAF9-AE87274E52E3}"/>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01453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24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79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39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69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3.xml"/><Relationship Id="rId4" Type="http://schemas.openxmlformats.org/officeDocument/2006/relationships/image" Target="../media/image39.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4.xml"/><Relationship Id="rId5" Type="http://schemas.openxmlformats.org/officeDocument/2006/relationships/image" Target="../media/image42.png"/><Relationship Id="rId4" Type="http://schemas.openxmlformats.org/officeDocument/2006/relationships/image" Target="../media/image4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Master" Target="../slideMasters/slideMaster14.xml"/><Relationship Id="rId4" Type="http://schemas.openxmlformats.org/officeDocument/2006/relationships/image" Target="../media/image4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5.xml"/><Relationship Id="rId5" Type="http://schemas.openxmlformats.org/officeDocument/2006/relationships/image" Target="../media/image42.png"/><Relationship Id="rId4" Type="http://schemas.openxmlformats.org/officeDocument/2006/relationships/image" Target="../media/image4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Master" Target="../slideMasters/slideMaster15.xml"/><Relationship Id="rId4" Type="http://schemas.openxmlformats.org/officeDocument/2006/relationships/image" Target="../media/image42.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7.xml"/><Relationship Id="rId4" Type="http://schemas.openxmlformats.org/officeDocument/2006/relationships/image" Target="../media/image39.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Master" Target="../slideMasters/slideMaster18.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Master" Target="../slideMasters/slideMaster19.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2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2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jpeg"/><Relationship Id="rId1" Type="http://schemas.openxmlformats.org/officeDocument/2006/relationships/slideMaster" Target="../slideMasters/slideMaster28.xml"/><Relationship Id="rId4" Type="http://schemas.openxmlformats.org/officeDocument/2006/relationships/image" Target="../media/image60.jpe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1.jpg"/><Relationship Id="rId1" Type="http://schemas.openxmlformats.org/officeDocument/2006/relationships/slideMaster" Target="../slideMasters/slideMaster28.xml"/><Relationship Id="rId4" Type="http://schemas.openxmlformats.org/officeDocument/2006/relationships/image" Target="../media/image60.jpe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2.jpg"/><Relationship Id="rId1" Type="http://schemas.openxmlformats.org/officeDocument/2006/relationships/slideMaster" Target="../slideMasters/slideMaster28.xml"/><Relationship Id="rId4" Type="http://schemas.openxmlformats.org/officeDocument/2006/relationships/image" Target="../media/image60.jpe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3.jpg"/><Relationship Id="rId1" Type="http://schemas.openxmlformats.org/officeDocument/2006/relationships/slideMaster" Target="../slideMasters/slideMaster28.xml"/><Relationship Id="rId4" Type="http://schemas.openxmlformats.org/officeDocument/2006/relationships/image" Target="../media/image60.jpe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emf"/><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jpeg"/><Relationship Id="rId1" Type="http://schemas.openxmlformats.org/officeDocument/2006/relationships/slideMaster" Target="../slideMasters/slideMaster28.xml"/><Relationship Id="rId4" Type="http://schemas.openxmlformats.org/officeDocument/2006/relationships/image" Target="../media/image60.jpe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3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3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8554BE-0DDE-47BA-8F99-A193074A008C}"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7567D-0E53-44E0-888B-8D64B97A994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2001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554BE-0DDE-47BA-8F99-A193074A008C}"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4240274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913"/>
            <a:ext cx="10972800" cy="6492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B1801AFA-9D0C-45AA-AE93-834B945C837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19016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p:cNvSpPr>
            <a:spLocks noGrp="1" noChangeArrowheads="1"/>
          </p:cNvSpPr>
          <p:nvPr>
            <p:ph type="sldNum" sz="quarter" idx="10"/>
          </p:nvPr>
        </p:nvSpPr>
        <p:spPr/>
        <p:txBody>
          <a:bodyPr/>
          <a:lstStyle>
            <a:lvl1pPr>
              <a:defRPr/>
            </a:lvl1pPr>
          </a:lstStyle>
          <a:p>
            <a:pPr>
              <a:defRPr/>
            </a:pPr>
            <a:endParaRPr lang="en-GB" altLang="en-US" dirty="0">
              <a:solidFill>
                <a:srgbClr val="000000"/>
              </a:solidFill>
            </a:endParaRPr>
          </a:p>
          <a:p>
            <a:pPr>
              <a:defRPr/>
            </a:pPr>
            <a:fld id="{9D25EAEE-1828-4BE4-91C1-77817027E50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5947244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sec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2857546"/>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bg2"/>
                </a:solidFill>
                <a:latin typeface="Arial" pitchFamily="34" charset="0"/>
                <a:ea typeface="+mj-ea"/>
                <a:cs typeface="Arial" pitchFamily="34" charset="0"/>
              </a:defRPr>
            </a:lvl1pPr>
          </a:lstStyle>
          <a:p>
            <a:r>
              <a:rPr lang="en-GB" dirty="0"/>
              <a:t>Click to edit master title</a:t>
            </a:r>
          </a:p>
        </p:txBody>
      </p:sp>
      <p:sp>
        <p:nvSpPr>
          <p:cNvPr id="8" name="Subtitle 2"/>
          <p:cNvSpPr>
            <a:spLocks noGrp="1"/>
          </p:cNvSpPr>
          <p:nvPr>
            <p:ph type="subTitle" idx="1" hasCustomPrompt="1"/>
          </p:nvPr>
        </p:nvSpPr>
        <p:spPr>
          <a:xfrm>
            <a:off x="609600" y="3826650"/>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2" name="TextBox 51"/>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Highlight</a:t>
            </a:r>
            <a:r>
              <a:rPr lang="en-GB" sz="1600" i="0" baseline="0" dirty="0"/>
              <a:t> colours</a:t>
            </a:r>
            <a:endParaRPr lang="en-GB" sz="2000" i="1" dirty="0"/>
          </a:p>
        </p:txBody>
      </p:sp>
      <p:sp>
        <p:nvSpPr>
          <p:cNvPr id="53" name="TextBox 5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Primary </a:t>
            </a:r>
            <a:r>
              <a:rPr lang="en-GB" sz="1600" i="0" baseline="0" dirty="0"/>
              <a:t>colours</a:t>
            </a:r>
            <a:endParaRPr lang="en-GB" sz="2000" i="1" dirty="0"/>
          </a:p>
        </p:txBody>
      </p:sp>
      <p:sp>
        <p:nvSpPr>
          <p:cNvPr id="54" name="Rectangle 53"/>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027</a:t>
            </a:r>
            <a:br>
              <a:rPr lang="en-GB" sz="900" b="1" dirty="0">
                <a:latin typeface="+mn-lt"/>
              </a:rPr>
            </a:br>
            <a:r>
              <a:rPr lang="en-GB" sz="900" b="1" dirty="0">
                <a:latin typeface="+mn-lt"/>
              </a:rPr>
              <a:t>150</a:t>
            </a:r>
          </a:p>
        </p:txBody>
      </p:sp>
      <p:sp>
        <p:nvSpPr>
          <p:cNvPr id="55" name="Rectangle 5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116</a:t>
            </a:r>
            <a:br>
              <a:rPr lang="en-GB" sz="900" b="1" dirty="0">
                <a:latin typeface="+mn-lt"/>
              </a:rPr>
            </a:br>
            <a:r>
              <a:rPr lang="en-GB" sz="900" b="1" dirty="0">
                <a:latin typeface="+mn-lt"/>
              </a:rPr>
              <a:t>118</a:t>
            </a:r>
            <a:br>
              <a:rPr lang="en-GB" sz="900" b="1" dirty="0">
                <a:latin typeface="+mn-lt"/>
              </a:rPr>
            </a:br>
            <a:r>
              <a:rPr lang="en-GB" sz="900" b="1" dirty="0">
                <a:latin typeface="+mn-lt"/>
              </a:rPr>
              <a:t>120</a:t>
            </a:r>
          </a:p>
        </p:txBody>
      </p:sp>
      <p:sp>
        <p:nvSpPr>
          <p:cNvPr id="56" name="Rectangle 5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57" name="Rectangle 5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58" name="Rectangle 5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103</a:t>
            </a:r>
          </a:p>
          <a:p>
            <a:pPr algn="ctr" fontAlgn="auto">
              <a:spcBef>
                <a:spcPts val="0"/>
              </a:spcBef>
              <a:spcAft>
                <a:spcPts val="0"/>
              </a:spcAft>
              <a:defRPr/>
            </a:pPr>
            <a:r>
              <a:rPr lang="en-GB" sz="900" b="1" dirty="0">
                <a:latin typeface="+mn-lt"/>
              </a:rPr>
              <a:t>030</a:t>
            </a:r>
          </a:p>
          <a:p>
            <a:pPr algn="ctr" fontAlgn="auto">
              <a:spcBef>
                <a:spcPts val="0"/>
              </a:spcBef>
              <a:spcAft>
                <a:spcPts val="0"/>
              </a:spcAft>
              <a:defRPr/>
            </a:pPr>
            <a:r>
              <a:rPr lang="en-GB" sz="900" b="1" dirty="0">
                <a:latin typeface="+mn-lt"/>
              </a:rPr>
              <a:t>117</a:t>
            </a:r>
          </a:p>
        </p:txBody>
      </p:sp>
      <p:sp>
        <p:nvSpPr>
          <p:cNvPr id="59" name="Rectangle 5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188</a:t>
            </a:r>
          </a:p>
          <a:p>
            <a:pPr algn="ctr" fontAlgn="auto">
              <a:spcBef>
                <a:spcPts val="0"/>
              </a:spcBef>
              <a:spcAft>
                <a:spcPts val="0"/>
              </a:spcAft>
              <a:defRPr/>
            </a:pPr>
            <a:r>
              <a:rPr lang="en-GB" sz="900" b="1" dirty="0">
                <a:latin typeface="+mn-lt"/>
              </a:rPr>
              <a:t>041</a:t>
            </a:r>
          </a:p>
        </p:txBody>
      </p:sp>
      <p:sp>
        <p:nvSpPr>
          <p:cNvPr id="60" name="Rectangle 5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255</a:t>
            </a:r>
          </a:p>
          <a:p>
            <a:pPr algn="ctr" fontAlgn="auto">
              <a:spcBef>
                <a:spcPts val="0"/>
              </a:spcBef>
              <a:spcAft>
                <a:spcPts val="0"/>
              </a:spcAft>
              <a:defRPr/>
            </a:pPr>
            <a:r>
              <a:rPr lang="en-GB" sz="900" b="1" dirty="0">
                <a:solidFill>
                  <a:schemeClr val="bg1"/>
                </a:solidFill>
                <a:latin typeface="+mn-lt"/>
              </a:rPr>
              <a:t>000</a:t>
            </a:r>
          </a:p>
          <a:p>
            <a:pPr algn="ctr" fontAlgn="auto">
              <a:spcBef>
                <a:spcPts val="0"/>
              </a:spcBef>
              <a:spcAft>
                <a:spcPts val="0"/>
              </a:spcAft>
              <a:defRPr/>
            </a:pPr>
            <a:r>
              <a:rPr lang="en-GB" sz="900" b="1" dirty="0">
                <a:solidFill>
                  <a:schemeClr val="bg1"/>
                </a:solidFill>
                <a:latin typeface="+mn-lt"/>
              </a:rPr>
              <a:t>000</a:t>
            </a:r>
          </a:p>
        </p:txBody>
      </p:sp>
      <p:sp>
        <p:nvSpPr>
          <p:cNvPr id="61" name="Rectangle 6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2">
                    <a:lumMod val="75000"/>
                    <a:lumOff val="25000"/>
                  </a:schemeClr>
                </a:solidFill>
                <a:latin typeface="+mn-lt"/>
              </a:rPr>
              <a:t>255</a:t>
            </a:r>
          </a:p>
          <a:p>
            <a:pPr algn="ctr" fontAlgn="auto">
              <a:spcBef>
                <a:spcPts val="0"/>
              </a:spcBef>
              <a:spcAft>
                <a:spcPts val="0"/>
              </a:spcAft>
              <a:defRPr/>
            </a:pPr>
            <a:r>
              <a:rPr lang="en-GB" sz="900" b="1" dirty="0">
                <a:solidFill>
                  <a:schemeClr val="bg2">
                    <a:lumMod val="75000"/>
                    <a:lumOff val="25000"/>
                  </a:schemeClr>
                </a:solidFill>
                <a:latin typeface="+mn-lt"/>
              </a:rPr>
              <a:t>210</a:t>
            </a:r>
          </a:p>
          <a:p>
            <a:pPr algn="ctr" fontAlgn="auto">
              <a:spcBef>
                <a:spcPts val="0"/>
              </a:spcBef>
              <a:spcAft>
                <a:spcPts val="0"/>
              </a:spcAft>
              <a:defRPr/>
            </a:pPr>
            <a:r>
              <a:rPr lang="en-GB" sz="900" b="1" dirty="0">
                <a:solidFill>
                  <a:schemeClr val="bg2">
                    <a:lumMod val="75000"/>
                    <a:lumOff val="25000"/>
                  </a:schemeClr>
                </a:solidFill>
                <a:latin typeface="+mn-lt"/>
              </a:rPr>
              <a:t>000</a:t>
            </a:r>
          </a:p>
        </p:txBody>
      </p:sp>
      <p:sp>
        <p:nvSpPr>
          <p:cNvPr id="62" name="Rectangle 6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63" name="Rectangle 6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64" name="Rectangle 6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206</a:t>
            </a:r>
          </a:p>
          <a:p>
            <a:pPr algn="ctr" fontAlgn="auto">
              <a:spcBef>
                <a:spcPts val="0"/>
              </a:spcBef>
              <a:spcAft>
                <a:spcPts val="0"/>
              </a:spcAft>
              <a:defRPr/>
            </a:pPr>
            <a:r>
              <a:rPr lang="en-GB" sz="900" b="1" dirty="0">
                <a:latin typeface="+mn-lt"/>
              </a:rPr>
              <a:t>015</a:t>
            </a:r>
          </a:p>
          <a:p>
            <a:pPr algn="ctr" fontAlgn="auto">
              <a:spcBef>
                <a:spcPts val="0"/>
              </a:spcBef>
              <a:spcAft>
                <a:spcPts val="0"/>
              </a:spcAft>
              <a:defRPr/>
            </a:pPr>
            <a:r>
              <a:rPr lang="en-GB" sz="900" b="1" dirty="0">
                <a:latin typeface="+mn-lt"/>
              </a:rPr>
              <a:t>105</a:t>
            </a:r>
          </a:p>
        </p:txBody>
      </p:sp>
      <p:sp>
        <p:nvSpPr>
          <p:cNvPr id="65" name="Rectangle 6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255</a:t>
            </a:r>
          </a:p>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000</a:t>
            </a:r>
          </a:p>
        </p:txBody>
      </p:sp>
      <p:sp>
        <p:nvSpPr>
          <p:cNvPr id="66" name="Rectangle 6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187</a:t>
            </a:r>
          </a:p>
          <a:p>
            <a:pPr algn="ctr" fontAlgn="auto">
              <a:spcBef>
                <a:spcPts val="0"/>
              </a:spcBef>
              <a:spcAft>
                <a:spcPts val="0"/>
              </a:spcAft>
              <a:defRPr/>
            </a:pPr>
            <a:r>
              <a:rPr lang="en-GB" sz="900" b="1" dirty="0">
                <a:solidFill>
                  <a:schemeClr val="bg1"/>
                </a:solidFill>
                <a:latin typeface="+mn-lt"/>
              </a:rPr>
              <a:t>166</a:t>
            </a:r>
          </a:p>
          <a:p>
            <a:pPr algn="ctr" fontAlgn="auto">
              <a:spcBef>
                <a:spcPts val="0"/>
              </a:spcBef>
              <a:spcAft>
                <a:spcPts val="0"/>
              </a:spcAft>
              <a:defRPr/>
            </a:pPr>
            <a:r>
              <a:rPr lang="en-GB" sz="900" b="1" dirty="0">
                <a:solidFill>
                  <a:schemeClr val="bg1"/>
                </a:solidFill>
                <a:latin typeface="+mn-lt"/>
              </a:rPr>
              <a:t>000</a:t>
            </a:r>
          </a:p>
        </p:txBody>
      </p:sp>
      <p:sp>
        <p:nvSpPr>
          <p:cNvPr id="67" name="Rectangle 6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120</a:t>
            </a:r>
          </a:p>
          <a:p>
            <a:pPr algn="ctr" fontAlgn="auto">
              <a:spcBef>
                <a:spcPts val="0"/>
              </a:spcBef>
              <a:spcAft>
                <a:spcPts val="0"/>
              </a:spcAft>
              <a:defRPr/>
            </a:pPr>
            <a:r>
              <a:rPr lang="en-GB" sz="900" b="1" dirty="0">
                <a:solidFill>
                  <a:schemeClr val="bg1"/>
                </a:solidFill>
                <a:latin typeface="+mn-lt"/>
              </a:rPr>
              <a:t>157</a:t>
            </a:r>
          </a:p>
          <a:p>
            <a:pPr algn="ctr" fontAlgn="auto">
              <a:spcBef>
                <a:spcPts val="0"/>
              </a:spcBef>
              <a:spcAft>
                <a:spcPts val="0"/>
              </a:spcAft>
              <a:defRPr/>
            </a:pPr>
            <a:r>
              <a:rPr lang="en-GB" sz="900" b="1" dirty="0">
                <a:solidFill>
                  <a:schemeClr val="bg1"/>
                </a:solidFill>
                <a:latin typeface="+mn-lt"/>
              </a:rPr>
              <a:t>074</a:t>
            </a:r>
          </a:p>
        </p:txBody>
      </p:sp>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29823" y="5690063"/>
            <a:ext cx="3035001" cy="530445"/>
          </a:xfrm>
          <a:prstGeom prst="rect">
            <a:avLst/>
          </a:prstGeom>
          <a:noFill/>
        </p:spPr>
      </p:pic>
    </p:spTree>
    <p:extLst>
      <p:ext uri="{BB962C8B-B14F-4D97-AF65-F5344CB8AC3E}">
        <p14:creationId xmlns:p14="http://schemas.microsoft.com/office/powerpoint/2010/main" val="24557114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0_section title">
    <p:spTree>
      <p:nvGrpSpPr>
        <p:cNvPr id="1" name=""/>
        <p:cNvGrpSpPr/>
        <p:nvPr/>
      </p:nvGrpSpPr>
      <p:grpSpPr>
        <a:xfrm>
          <a:off x="0" y="0"/>
          <a:ext cx="0" cy="0"/>
          <a:chOff x="0" y="0"/>
          <a:chExt cx="0" cy="0"/>
        </a:xfrm>
      </p:grpSpPr>
      <p:sp>
        <p:nvSpPr>
          <p:cNvPr id="62" name="TextBox 61"/>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Highlight</a:t>
            </a:r>
            <a:r>
              <a:rPr lang="en-GB" sz="1600" i="0" baseline="0" dirty="0"/>
              <a:t> colours</a:t>
            </a:r>
            <a:endParaRPr lang="en-GB" sz="2000" i="1" dirty="0"/>
          </a:p>
        </p:txBody>
      </p:sp>
      <p:sp>
        <p:nvSpPr>
          <p:cNvPr id="63" name="TextBox 6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Primary </a:t>
            </a:r>
            <a:r>
              <a:rPr lang="en-GB" sz="1600" i="0" baseline="0" dirty="0"/>
              <a:t>colours</a:t>
            </a:r>
            <a:endParaRPr lang="en-GB" sz="2000" i="1" dirty="0"/>
          </a:p>
        </p:txBody>
      </p:sp>
      <p:sp>
        <p:nvSpPr>
          <p:cNvPr id="64" name="Rectangle 63"/>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027</a:t>
            </a:r>
            <a:br>
              <a:rPr lang="en-GB" sz="900" b="1" dirty="0">
                <a:latin typeface="+mn-lt"/>
              </a:rPr>
            </a:br>
            <a:r>
              <a:rPr lang="en-GB" sz="900" b="1" dirty="0">
                <a:latin typeface="+mn-lt"/>
              </a:rPr>
              <a:t>150</a:t>
            </a:r>
          </a:p>
        </p:txBody>
      </p:sp>
      <p:sp>
        <p:nvSpPr>
          <p:cNvPr id="65" name="Rectangle 6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116</a:t>
            </a:r>
            <a:br>
              <a:rPr lang="en-GB" sz="900" b="1" dirty="0">
                <a:latin typeface="+mn-lt"/>
              </a:rPr>
            </a:br>
            <a:r>
              <a:rPr lang="en-GB" sz="900" b="1" dirty="0">
                <a:latin typeface="+mn-lt"/>
              </a:rPr>
              <a:t>118</a:t>
            </a:r>
            <a:br>
              <a:rPr lang="en-GB" sz="900" b="1" dirty="0">
                <a:latin typeface="+mn-lt"/>
              </a:rPr>
            </a:br>
            <a:r>
              <a:rPr lang="en-GB" sz="900" b="1" dirty="0">
                <a:latin typeface="+mn-lt"/>
              </a:rPr>
              <a:t>120</a:t>
            </a:r>
          </a:p>
        </p:txBody>
      </p:sp>
      <p:sp>
        <p:nvSpPr>
          <p:cNvPr id="66" name="Rectangle 6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67" name="Rectangle 6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68" name="Rectangle 6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103</a:t>
            </a:r>
          </a:p>
          <a:p>
            <a:pPr algn="ctr" fontAlgn="auto">
              <a:spcBef>
                <a:spcPts val="0"/>
              </a:spcBef>
              <a:spcAft>
                <a:spcPts val="0"/>
              </a:spcAft>
              <a:defRPr/>
            </a:pPr>
            <a:r>
              <a:rPr lang="en-GB" sz="900" b="1" dirty="0">
                <a:latin typeface="+mn-lt"/>
              </a:rPr>
              <a:t>030</a:t>
            </a:r>
          </a:p>
          <a:p>
            <a:pPr algn="ctr" fontAlgn="auto">
              <a:spcBef>
                <a:spcPts val="0"/>
              </a:spcBef>
              <a:spcAft>
                <a:spcPts val="0"/>
              </a:spcAft>
              <a:defRPr/>
            </a:pPr>
            <a:r>
              <a:rPr lang="en-GB" sz="900" b="1" dirty="0">
                <a:latin typeface="+mn-lt"/>
              </a:rPr>
              <a:t>117</a:t>
            </a:r>
          </a:p>
        </p:txBody>
      </p:sp>
      <p:sp>
        <p:nvSpPr>
          <p:cNvPr id="69" name="Rectangle 6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188</a:t>
            </a:r>
          </a:p>
          <a:p>
            <a:pPr algn="ctr" fontAlgn="auto">
              <a:spcBef>
                <a:spcPts val="0"/>
              </a:spcBef>
              <a:spcAft>
                <a:spcPts val="0"/>
              </a:spcAft>
              <a:defRPr/>
            </a:pPr>
            <a:r>
              <a:rPr lang="en-GB" sz="900" b="1" dirty="0">
                <a:latin typeface="+mn-lt"/>
              </a:rPr>
              <a:t>041</a:t>
            </a:r>
          </a:p>
        </p:txBody>
      </p:sp>
      <p:sp>
        <p:nvSpPr>
          <p:cNvPr id="70" name="Rectangle 6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255</a:t>
            </a:r>
          </a:p>
          <a:p>
            <a:pPr algn="ctr" fontAlgn="auto">
              <a:spcBef>
                <a:spcPts val="0"/>
              </a:spcBef>
              <a:spcAft>
                <a:spcPts val="0"/>
              </a:spcAft>
              <a:defRPr/>
            </a:pPr>
            <a:r>
              <a:rPr lang="en-GB" sz="900" b="1" dirty="0">
                <a:solidFill>
                  <a:schemeClr val="bg1"/>
                </a:solidFill>
                <a:latin typeface="+mn-lt"/>
              </a:rPr>
              <a:t>000</a:t>
            </a:r>
          </a:p>
          <a:p>
            <a:pPr algn="ctr" fontAlgn="auto">
              <a:spcBef>
                <a:spcPts val="0"/>
              </a:spcBef>
              <a:spcAft>
                <a:spcPts val="0"/>
              </a:spcAft>
              <a:defRPr/>
            </a:pPr>
            <a:r>
              <a:rPr lang="en-GB" sz="900" b="1" dirty="0">
                <a:solidFill>
                  <a:schemeClr val="bg1"/>
                </a:solidFill>
                <a:latin typeface="+mn-lt"/>
              </a:rPr>
              <a:t>000</a:t>
            </a:r>
          </a:p>
        </p:txBody>
      </p:sp>
      <p:sp>
        <p:nvSpPr>
          <p:cNvPr id="71" name="Rectangle 7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2">
                    <a:lumMod val="75000"/>
                    <a:lumOff val="25000"/>
                  </a:schemeClr>
                </a:solidFill>
                <a:latin typeface="+mn-lt"/>
              </a:rPr>
              <a:t>255</a:t>
            </a:r>
          </a:p>
          <a:p>
            <a:pPr algn="ctr" fontAlgn="auto">
              <a:spcBef>
                <a:spcPts val="0"/>
              </a:spcBef>
              <a:spcAft>
                <a:spcPts val="0"/>
              </a:spcAft>
              <a:defRPr/>
            </a:pPr>
            <a:r>
              <a:rPr lang="en-GB" sz="900" b="1" dirty="0">
                <a:solidFill>
                  <a:schemeClr val="bg2">
                    <a:lumMod val="75000"/>
                    <a:lumOff val="25000"/>
                  </a:schemeClr>
                </a:solidFill>
                <a:latin typeface="+mn-lt"/>
              </a:rPr>
              <a:t>210</a:t>
            </a:r>
          </a:p>
          <a:p>
            <a:pPr algn="ctr" fontAlgn="auto">
              <a:spcBef>
                <a:spcPts val="0"/>
              </a:spcBef>
              <a:spcAft>
                <a:spcPts val="0"/>
              </a:spcAft>
              <a:defRPr/>
            </a:pPr>
            <a:r>
              <a:rPr lang="en-GB" sz="900" b="1" dirty="0">
                <a:solidFill>
                  <a:schemeClr val="bg2">
                    <a:lumMod val="75000"/>
                    <a:lumOff val="25000"/>
                  </a:schemeClr>
                </a:solidFill>
                <a:latin typeface="+mn-lt"/>
              </a:rPr>
              <a:t>000</a:t>
            </a:r>
          </a:p>
        </p:txBody>
      </p:sp>
      <p:sp>
        <p:nvSpPr>
          <p:cNvPr id="72" name="Rectangle 7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73" name="Rectangle 7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74" name="Rectangle 7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206</a:t>
            </a:r>
          </a:p>
          <a:p>
            <a:pPr algn="ctr" fontAlgn="auto">
              <a:spcBef>
                <a:spcPts val="0"/>
              </a:spcBef>
              <a:spcAft>
                <a:spcPts val="0"/>
              </a:spcAft>
              <a:defRPr/>
            </a:pPr>
            <a:r>
              <a:rPr lang="en-GB" sz="900" b="1" dirty="0">
                <a:latin typeface="+mn-lt"/>
              </a:rPr>
              <a:t>015</a:t>
            </a:r>
          </a:p>
          <a:p>
            <a:pPr algn="ctr" fontAlgn="auto">
              <a:spcBef>
                <a:spcPts val="0"/>
              </a:spcBef>
              <a:spcAft>
                <a:spcPts val="0"/>
              </a:spcAft>
              <a:defRPr/>
            </a:pPr>
            <a:r>
              <a:rPr lang="en-GB" sz="900" b="1" dirty="0">
                <a:latin typeface="+mn-lt"/>
              </a:rPr>
              <a:t>105</a:t>
            </a:r>
          </a:p>
        </p:txBody>
      </p:sp>
      <p:sp>
        <p:nvSpPr>
          <p:cNvPr id="75" name="Rectangle 7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255</a:t>
            </a:r>
          </a:p>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000</a:t>
            </a:r>
          </a:p>
        </p:txBody>
      </p:sp>
      <p:sp>
        <p:nvSpPr>
          <p:cNvPr id="76" name="Rectangle 7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187</a:t>
            </a:r>
          </a:p>
          <a:p>
            <a:pPr algn="ctr" fontAlgn="auto">
              <a:spcBef>
                <a:spcPts val="0"/>
              </a:spcBef>
              <a:spcAft>
                <a:spcPts val="0"/>
              </a:spcAft>
              <a:defRPr/>
            </a:pPr>
            <a:r>
              <a:rPr lang="en-GB" sz="900" b="1" dirty="0">
                <a:solidFill>
                  <a:schemeClr val="bg1"/>
                </a:solidFill>
                <a:latin typeface="+mn-lt"/>
              </a:rPr>
              <a:t>166</a:t>
            </a:r>
          </a:p>
          <a:p>
            <a:pPr algn="ctr" fontAlgn="auto">
              <a:spcBef>
                <a:spcPts val="0"/>
              </a:spcBef>
              <a:spcAft>
                <a:spcPts val="0"/>
              </a:spcAft>
              <a:defRPr/>
            </a:pPr>
            <a:r>
              <a:rPr lang="en-GB" sz="900" b="1" dirty="0">
                <a:solidFill>
                  <a:schemeClr val="bg1"/>
                </a:solidFill>
                <a:latin typeface="+mn-lt"/>
              </a:rPr>
              <a:t>000</a:t>
            </a:r>
          </a:p>
        </p:txBody>
      </p:sp>
      <p:sp>
        <p:nvSpPr>
          <p:cNvPr id="77" name="Rectangle 7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120</a:t>
            </a:r>
          </a:p>
          <a:p>
            <a:pPr algn="ctr" fontAlgn="auto">
              <a:spcBef>
                <a:spcPts val="0"/>
              </a:spcBef>
              <a:spcAft>
                <a:spcPts val="0"/>
              </a:spcAft>
              <a:defRPr/>
            </a:pPr>
            <a:r>
              <a:rPr lang="en-GB" sz="900" b="1" dirty="0">
                <a:solidFill>
                  <a:schemeClr val="bg1"/>
                </a:solidFill>
                <a:latin typeface="+mn-lt"/>
              </a:rPr>
              <a:t>157</a:t>
            </a:r>
          </a:p>
          <a:p>
            <a:pPr algn="ctr" fontAlgn="auto">
              <a:spcBef>
                <a:spcPts val="0"/>
              </a:spcBef>
              <a:spcAft>
                <a:spcPts val="0"/>
              </a:spcAft>
              <a:defRPr/>
            </a:pPr>
            <a:r>
              <a:rPr lang="en-GB" sz="900" b="1" dirty="0">
                <a:solidFill>
                  <a:schemeClr val="bg1"/>
                </a:solidFill>
                <a:latin typeface="+mn-lt"/>
              </a:rPr>
              <a:t>074</a:t>
            </a:r>
          </a:p>
        </p:txBody>
      </p:sp>
      <p:pic>
        <p:nvPicPr>
          <p:cNvPr id="3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68734" y="4161638"/>
            <a:ext cx="4683323" cy="818532"/>
          </a:xfrm>
          <a:prstGeom prst="rect">
            <a:avLst/>
          </a:prstGeom>
          <a:noFill/>
        </p:spPr>
      </p:pic>
      <p:sp>
        <p:nvSpPr>
          <p:cNvPr id="40" name="Text Placeholder 12"/>
          <p:cNvSpPr>
            <a:spLocks noGrp="1"/>
          </p:cNvSpPr>
          <p:nvPr>
            <p:ph type="body" sz="quarter" idx="10"/>
          </p:nvPr>
        </p:nvSpPr>
        <p:spPr>
          <a:xfrm>
            <a:off x="7708806" y="4223329"/>
            <a:ext cx="3206262" cy="214327"/>
          </a:xfrm>
        </p:spPr>
        <p:txBody>
          <a:bodyPr anchor="b"/>
          <a:lstStyle>
            <a:lvl1pPr>
              <a:defRPr b="0">
                <a:solidFill>
                  <a:srgbClr val="53565A"/>
                </a:solidFill>
              </a:defRPr>
            </a:lvl1pPr>
          </a:lstStyle>
          <a:p>
            <a:pPr lvl="0"/>
            <a:r>
              <a:rPr lang="en-US"/>
              <a:t>Click to edit Master text styles</a:t>
            </a:r>
          </a:p>
        </p:txBody>
      </p:sp>
      <p:sp>
        <p:nvSpPr>
          <p:cNvPr id="41" name="Text Placeholder 12"/>
          <p:cNvSpPr>
            <a:spLocks noGrp="1"/>
          </p:cNvSpPr>
          <p:nvPr>
            <p:ph type="body" sz="quarter" idx="11"/>
          </p:nvPr>
        </p:nvSpPr>
        <p:spPr>
          <a:xfrm>
            <a:off x="7708806" y="4437656"/>
            <a:ext cx="3206262" cy="214327"/>
          </a:xfrm>
        </p:spPr>
        <p:txBody>
          <a:bodyPr/>
          <a:lstStyle>
            <a:lvl1pPr>
              <a:defRPr b="0">
                <a:solidFill>
                  <a:srgbClr val="53565A"/>
                </a:solidFill>
              </a:defRPr>
            </a:lvl1pPr>
          </a:lstStyle>
          <a:p>
            <a:pPr lvl="0"/>
            <a:r>
              <a:rPr lang="en-US"/>
              <a:t>Click to edit Master text styles</a:t>
            </a:r>
          </a:p>
        </p:txBody>
      </p:sp>
      <p:sp>
        <p:nvSpPr>
          <p:cNvPr id="42" name="Text Placeholder 12"/>
          <p:cNvSpPr>
            <a:spLocks noGrp="1"/>
          </p:cNvSpPr>
          <p:nvPr>
            <p:ph type="body" sz="quarter" idx="12"/>
          </p:nvPr>
        </p:nvSpPr>
        <p:spPr>
          <a:xfrm>
            <a:off x="7708791" y="4649325"/>
            <a:ext cx="3206262" cy="214327"/>
          </a:xfrm>
        </p:spPr>
        <p:txBody>
          <a:bodyPr/>
          <a:lstStyle>
            <a:lvl1pPr>
              <a:defRPr b="0">
                <a:solidFill>
                  <a:srgbClr val="53565A"/>
                </a:solidFill>
              </a:defRPr>
            </a:lvl1pPr>
          </a:lstStyle>
          <a:p>
            <a:pPr lvl="0"/>
            <a:r>
              <a:rPr lang="en-US"/>
              <a:t>Click to edit Master text styles</a:t>
            </a:r>
          </a:p>
        </p:txBody>
      </p:sp>
      <p:sp>
        <p:nvSpPr>
          <p:cNvPr id="43" name="Text Placeholder 12"/>
          <p:cNvSpPr>
            <a:spLocks noGrp="1"/>
          </p:cNvSpPr>
          <p:nvPr>
            <p:ph type="body" sz="quarter" idx="13"/>
          </p:nvPr>
        </p:nvSpPr>
        <p:spPr>
          <a:xfrm>
            <a:off x="7719222" y="4877923"/>
            <a:ext cx="3206262" cy="214327"/>
          </a:xfrm>
        </p:spPr>
        <p:txBody>
          <a:bodyPr/>
          <a:lstStyle>
            <a:lvl1pPr>
              <a:defRPr b="0">
                <a:solidFill>
                  <a:srgbClr val="53565A"/>
                </a:solidFill>
              </a:defRPr>
            </a:lvl1pPr>
          </a:lstStyle>
          <a:p>
            <a:pPr lvl="0"/>
            <a:r>
              <a:rPr lang="en-US"/>
              <a:t>Click to edit Master text styles</a:t>
            </a:r>
          </a:p>
        </p:txBody>
      </p:sp>
      <p:sp>
        <p:nvSpPr>
          <p:cNvPr id="44" name="Text Placeholder 12"/>
          <p:cNvSpPr>
            <a:spLocks noGrp="1"/>
          </p:cNvSpPr>
          <p:nvPr>
            <p:ph type="body" sz="quarter" idx="14"/>
          </p:nvPr>
        </p:nvSpPr>
        <p:spPr>
          <a:xfrm>
            <a:off x="7719222" y="5089592"/>
            <a:ext cx="3206262" cy="214327"/>
          </a:xfrm>
        </p:spPr>
        <p:txBody>
          <a:bodyPr/>
          <a:lstStyle>
            <a:lvl1pPr>
              <a:defRPr b="0">
                <a:solidFill>
                  <a:srgbClr val="53565A"/>
                </a:solidFill>
              </a:defRPr>
            </a:lvl1pPr>
          </a:lstStyle>
          <a:p>
            <a:pPr lvl="0"/>
            <a:r>
              <a:rPr lang="en-US"/>
              <a:t>Click to edit Master text styles</a:t>
            </a:r>
          </a:p>
        </p:txBody>
      </p:sp>
      <p:sp>
        <p:nvSpPr>
          <p:cNvPr id="45" name="Text Placeholder 12"/>
          <p:cNvSpPr>
            <a:spLocks noGrp="1"/>
          </p:cNvSpPr>
          <p:nvPr>
            <p:ph type="body" sz="quarter" idx="15"/>
          </p:nvPr>
        </p:nvSpPr>
        <p:spPr>
          <a:xfrm>
            <a:off x="7719222" y="5518729"/>
            <a:ext cx="3206262" cy="214327"/>
          </a:xfrm>
        </p:spPr>
        <p:txBody>
          <a:bodyPr anchor="b"/>
          <a:lstStyle>
            <a:lvl1pPr>
              <a:defRPr b="0">
                <a:solidFill>
                  <a:schemeClr val="accent2"/>
                </a:solidFill>
              </a:defRPr>
            </a:lvl1pPr>
          </a:lstStyle>
          <a:p>
            <a:pPr lvl="0"/>
            <a:r>
              <a:rPr lang="en-US"/>
              <a:t>Click to edit Master text styles</a:t>
            </a:r>
          </a:p>
        </p:txBody>
      </p:sp>
      <p:sp>
        <p:nvSpPr>
          <p:cNvPr id="46" name="Text Placeholder 12"/>
          <p:cNvSpPr>
            <a:spLocks noGrp="1"/>
          </p:cNvSpPr>
          <p:nvPr>
            <p:ph type="body" sz="quarter" idx="16"/>
          </p:nvPr>
        </p:nvSpPr>
        <p:spPr>
          <a:xfrm>
            <a:off x="7719211" y="5730398"/>
            <a:ext cx="3206262" cy="214327"/>
          </a:xfrm>
        </p:spPr>
        <p:txBody>
          <a:bodyPr anchor="b"/>
          <a:lstStyle>
            <a:lvl1pPr>
              <a:defRPr b="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490661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7_section title">
    <p:spTree>
      <p:nvGrpSpPr>
        <p:cNvPr id="1" name=""/>
        <p:cNvGrpSpPr/>
        <p:nvPr/>
      </p:nvGrpSpPr>
      <p:grpSpPr>
        <a:xfrm>
          <a:off x="0" y="0"/>
          <a:ext cx="0" cy="0"/>
          <a:chOff x="0" y="0"/>
          <a:chExt cx="0" cy="0"/>
        </a:xfrm>
      </p:grpSpPr>
      <p:sp>
        <p:nvSpPr>
          <p:cNvPr id="59" name="TextBox 58"/>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Highlight</a:t>
            </a:r>
            <a:r>
              <a:rPr lang="en-GB" sz="1600" i="0" baseline="0" dirty="0"/>
              <a:t> colours</a:t>
            </a:r>
            <a:endParaRPr lang="en-GB" sz="2000" i="1" dirty="0"/>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Primary </a:t>
            </a:r>
            <a:r>
              <a:rPr lang="en-GB" sz="1600" i="0" baseline="0" dirty="0"/>
              <a:t>colours</a:t>
            </a:r>
            <a:endParaRPr lang="en-GB" sz="2000" i="1" dirty="0"/>
          </a:p>
        </p:txBody>
      </p:sp>
      <p:sp>
        <p:nvSpPr>
          <p:cNvPr id="61" name="Rectangle 60"/>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027</a:t>
            </a:r>
            <a:br>
              <a:rPr lang="en-GB" sz="900" b="1" dirty="0">
                <a:latin typeface="+mn-lt"/>
              </a:rPr>
            </a:br>
            <a:r>
              <a:rPr lang="en-GB" sz="900" b="1" dirty="0">
                <a:latin typeface="+mn-lt"/>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116</a:t>
            </a:r>
            <a:br>
              <a:rPr lang="en-GB" sz="900" b="1" dirty="0">
                <a:latin typeface="+mn-lt"/>
              </a:rPr>
            </a:br>
            <a:r>
              <a:rPr lang="en-GB" sz="900" b="1" dirty="0">
                <a:latin typeface="+mn-lt"/>
              </a:rPr>
              <a:t>118</a:t>
            </a:r>
            <a:br>
              <a:rPr lang="en-GB" sz="900" b="1" dirty="0">
                <a:latin typeface="+mn-lt"/>
              </a:rPr>
            </a:br>
            <a:r>
              <a:rPr lang="en-GB" sz="900" b="1" dirty="0">
                <a:latin typeface="+mn-lt"/>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pic>
        <p:nvPicPr>
          <p:cNvPr id="26" name="Picture 1" descr="C:\Users\karen.bennett\AppData\Local\Microsoft\Windows\Temporary Internet Files\Content.Outlook\DXFQNHG8\114399794 Retouched.png"/>
          <p:cNvPicPr>
            <a:picLocks noChangeAspect="1" noChangeArrowheads="1"/>
          </p:cNvPicPr>
          <p:nvPr userDrawn="1"/>
        </p:nvPicPr>
        <p:blipFill>
          <a:blip r:embed="rId2"/>
          <a:srcRect r="20947"/>
          <a:stretch>
            <a:fillRect/>
          </a:stretch>
        </p:blipFill>
        <p:spPr bwMode="auto">
          <a:xfrm>
            <a:off x="5650274" y="4"/>
            <a:ext cx="6541726" cy="6858013"/>
          </a:xfrm>
          <a:prstGeom prst="rect">
            <a:avLst/>
          </a:prstGeom>
          <a:noFill/>
        </p:spPr>
      </p:pic>
      <p:pic>
        <p:nvPicPr>
          <p:cNvPr id="28" name="Picture 27" descr="grey.png"/>
          <p:cNvPicPr>
            <a:picLocks noChangeAspect="1"/>
          </p:cNvPicPr>
          <p:nvPr userDrawn="1"/>
        </p:nvPicPr>
        <p:blipFill>
          <a:blip r:embed="rId3">
            <a:lum bright="70000" contrast="-70000"/>
          </a:blip>
          <a:srcRect l="34949" t="17386" b="16369"/>
          <a:stretch>
            <a:fillRect/>
          </a:stretch>
        </p:blipFill>
        <p:spPr>
          <a:xfrm>
            <a:off x="11500" y="-4493"/>
            <a:ext cx="8311884" cy="6876220"/>
          </a:xfrm>
          <a:prstGeom prst="rect">
            <a:avLst/>
          </a:prstGeom>
        </p:spPr>
      </p:pic>
      <p:pic>
        <p:nvPicPr>
          <p:cNvPr id="3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29823" y="5690063"/>
            <a:ext cx="3035001" cy="530445"/>
          </a:xfrm>
          <a:prstGeom prst="rect">
            <a:avLst/>
          </a:prstGeom>
          <a:noFill/>
        </p:spPr>
      </p:pic>
      <p:sp>
        <p:nvSpPr>
          <p:cNvPr id="32" name="Title 1"/>
          <p:cNvSpPr>
            <a:spLocks noGrp="1"/>
          </p:cNvSpPr>
          <p:nvPr userDrawn="1">
            <p:ph type="ctrTitle" hasCustomPrompt="1"/>
          </p:nvPr>
        </p:nvSpPr>
        <p:spPr>
          <a:xfrm>
            <a:off x="609600" y="2341059"/>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bg2"/>
                </a:solidFill>
                <a:latin typeface="Arial" pitchFamily="34" charset="0"/>
                <a:ea typeface="+mj-ea"/>
                <a:cs typeface="Arial" pitchFamily="34" charset="0"/>
              </a:defRPr>
            </a:lvl1pPr>
          </a:lstStyle>
          <a:p>
            <a:r>
              <a:rPr lang="en-GB" dirty="0"/>
              <a:t>Click to edit master title</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103</a:t>
            </a:r>
          </a:p>
          <a:p>
            <a:pPr algn="ctr" fontAlgn="auto">
              <a:spcBef>
                <a:spcPts val="0"/>
              </a:spcBef>
              <a:spcAft>
                <a:spcPts val="0"/>
              </a:spcAft>
              <a:defRPr/>
            </a:pPr>
            <a:r>
              <a:rPr lang="en-GB" sz="900" b="1" dirty="0">
                <a:latin typeface="+mn-lt"/>
              </a:rPr>
              <a:t>030</a:t>
            </a:r>
          </a:p>
          <a:p>
            <a:pPr algn="ctr" fontAlgn="auto">
              <a:spcBef>
                <a:spcPts val="0"/>
              </a:spcBef>
              <a:spcAft>
                <a:spcPts val="0"/>
              </a:spcAft>
              <a:defRPr/>
            </a:pPr>
            <a:r>
              <a:rPr lang="en-GB" sz="900" b="1" dirty="0">
                <a:latin typeface="+mn-lt"/>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188</a:t>
            </a:r>
          </a:p>
          <a:p>
            <a:pPr algn="ctr" fontAlgn="auto">
              <a:spcBef>
                <a:spcPts val="0"/>
              </a:spcBef>
              <a:spcAft>
                <a:spcPts val="0"/>
              </a:spcAft>
              <a:defRPr/>
            </a:pPr>
            <a:r>
              <a:rPr lang="en-GB" sz="900" b="1" dirty="0">
                <a:latin typeface="+mn-lt"/>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255</a:t>
            </a:r>
          </a:p>
          <a:p>
            <a:pPr algn="ctr" fontAlgn="auto">
              <a:spcBef>
                <a:spcPts val="0"/>
              </a:spcBef>
              <a:spcAft>
                <a:spcPts val="0"/>
              </a:spcAft>
              <a:defRPr/>
            </a:pPr>
            <a:r>
              <a:rPr lang="en-GB" sz="900" b="1" dirty="0">
                <a:solidFill>
                  <a:schemeClr val="bg1"/>
                </a:solidFill>
                <a:latin typeface="+mn-lt"/>
              </a:rPr>
              <a:t>000</a:t>
            </a:r>
          </a:p>
          <a:p>
            <a:pPr algn="ctr" fontAlgn="auto">
              <a:spcBef>
                <a:spcPts val="0"/>
              </a:spcBef>
              <a:spcAft>
                <a:spcPts val="0"/>
              </a:spcAft>
              <a:defRPr/>
            </a:pPr>
            <a:r>
              <a:rPr lang="en-GB" sz="900" b="1" dirty="0">
                <a:solidFill>
                  <a:schemeClr val="bg1"/>
                </a:solidFill>
                <a:latin typeface="+mn-lt"/>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2">
                    <a:lumMod val="75000"/>
                    <a:lumOff val="25000"/>
                  </a:schemeClr>
                </a:solidFill>
                <a:latin typeface="+mn-lt"/>
              </a:rPr>
              <a:t>255</a:t>
            </a:r>
          </a:p>
          <a:p>
            <a:pPr algn="ctr" fontAlgn="auto">
              <a:spcBef>
                <a:spcPts val="0"/>
              </a:spcBef>
              <a:spcAft>
                <a:spcPts val="0"/>
              </a:spcAft>
              <a:defRPr/>
            </a:pPr>
            <a:r>
              <a:rPr lang="en-GB" sz="900" b="1" dirty="0">
                <a:solidFill>
                  <a:schemeClr val="bg2">
                    <a:lumMod val="75000"/>
                    <a:lumOff val="25000"/>
                  </a:schemeClr>
                </a:solidFill>
                <a:latin typeface="+mn-lt"/>
              </a:rPr>
              <a:t>210</a:t>
            </a:r>
          </a:p>
          <a:p>
            <a:pPr algn="ctr" fontAlgn="auto">
              <a:spcBef>
                <a:spcPts val="0"/>
              </a:spcBef>
              <a:spcAft>
                <a:spcPts val="0"/>
              </a:spcAft>
              <a:defRPr/>
            </a:pPr>
            <a:r>
              <a:rPr lang="en-GB" sz="900" b="1" dirty="0">
                <a:solidFill>
                  <a:schemeClr val="bg2">
                    <a:lumMod val="75000"/>
                    <a:lumOff val="25000"/>
                  </a:schemeClr>
                </a:solidFill>
                <a:latin typeface="+mn-lt"/>
              </a:rPr>
              <a:t>000</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206</a:t>
            </a:r>
          </a:p>
          <a:p>
            <a:pPr algn="ctr" fontAlgn="auto">
              <a:spcBef>
                <a:spcPts val="0"/>
              </a:spcBef>
              <a:spcAft>
                <a:spcPts val="0"/>
              </a:spcAft>
              <a:defRPr/>
            </a:pPr>
            <a:r>
              <a:rPr lang="en-GB" sz="900" b="1" dirty="0">
                <a:latin typeface="+mn-lt"/>
              </a:rPr>
              <a:t>015</a:t>
            </a:r>
          </a:p>
          <a:p>
            <a:pPr algn="ctr" fontAlgn="auto">
              <a:spcBef>
                <a:spcPts val="0"/>
              </a:spcBef>
              <a:spcAft>
                <a:spcPts val="0"/>
              </a:spcAft>
              <a:defRPr/>
            </a:pPr>
            <a:r>
              <a:rPr lang="en-GB" sz="900" b="1" dirty="0">
                <a:latin typeface="+mn-lt"/>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255</a:t>
            </a:r>
          </a:p>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187</a:t>
            </a:r>
          </a:p>
          <a:p>
            <a:pPr algn="ctr" fontAlgn="auto">
              <a:spcBef>
                <a:spcPts val="0"/>
              </a:spcBef>
              <a:spcAft>
                <a:spcPts val="0"/>
              </a:spcAft>
              <a:defRPr/>
            </a:pPr>
            <a:r>
              <a:rPr lang="en-GB" sz="900" b="1" dirty="0">
                <a:solidFill>
                  <a:schemeClr val="bg1"/>
                </a:solidFill>
                <a:latin typeface="+mn-lt"/>
              </a:rPr>
              <a:t>166</a:t>
            </a:r>
          </a:p>
          <a:p>
            <a:pPr algn="ctr" fontAlgn="auto">
              <a:spcBef>
                <a:spcPts val="0"/>
              </a:spcBef>
              <a:spcAft>
                <a:spcPts val="0"/>
              </a:spcAft>
              <a:defRPr/>
            </a:pPr>
            <a:r>
              <a:rPr lang="en-GB" sz="900" b="1" dirty="0">
                <a:solidFill>
                  <a:schemeClr val="bg1"/>
                </a:solidFill>
                <a:latin typeface="+mn-lt"/>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120</a:t>
            </a:r>
          </a:p>
          <a:p>
            <a:pPr algn="ctr" fontAlgn="auto">
              <a:spcBef>
                <a:spcPts val="0"/>
              </a:spcBef>
              <a:spcAft>
                <a:spcPts val="0"/>
              </a:spcAft>
              <a:defRPr/>
            </a:pPr>
            <a:r>
              <a:rPr lang="en-GB" sz="900" b="1" dirty="0">
                <a:solidFill>
                  <a:schemeClr val="bg1"/>
                </a:solidFill>
                <a:latin typeface="+mn-lt"/>
              </a:rPr>
              <a:t>157</a:t>
            </a:r>
          </a:p>
          <a:p>
            <a:pPr algn="ctr" fontAlgn="auto">
              <a:spcBef>
                <a:spcPts val="0"/>
              </a:spcBef>
              <a:spcAft>
                <a:spcPts val="0"/>
              </a:spcAft>
              <a:defRPr/>
            </a:pPr>
            <a:r>
              <a:rPr lang="en-GB" sz="900" b="1" dirty="0">
                <a:solidFill>
                  <a:schemeClr val="bg1"/>
                </a:solidFill>
                <a:latin typeface="+mn-lt"/>
              </a:rPr>
              <a:t>074</a:t>
            </a:r>
          </a:p>
        </p:txBody>
      </p:sp>
      <p:sp>
        <p:nvSpPr>
          <p:cNvPr id="34" name="Text Placeholder 12"/>
          <p:cNvSpPr>
            <a:spLocks noGrp="1"/>
          </p:cNvSpPr>
          <p:nvPr userDrawn="1">
            <p:ph type="body" sz="quarter" idx="10"/>
          </p:nvPr>
        </p:nvSpPr>
        <p:spPr>
          <a:xfrm>
            <a:off x="609603" y="5056111"/>
            <a:ext cx="3473451" cy="214327"/>
          </a:xfrm>
        </p:spPr>
        <p:txBody>
          <a:bodyPr anchor="b"/>
          <a:lstStyle>
            <a:lvl1pPr>
              <a:defRPr b="0">
                <a:solidFill>
                  <a:schemeClr val="bg2"/>
                </a:solidFill>
              </a:defRPr>
            </a:lvl1pPr>
          </a:lstStyle>
          <a:p>
            <a:pPr lvl="0"/>
            <a:r>
              <a:rPr lang="en-US"/>
              <a:t>Click to edit Master text styles</a:t>
            </a:r>
          </a:p>
        </p:txBody>
      </p:sp>
      <p:sp>
        <p:nvSpPr>
          <p:cNvPr id="35" name="Text Placeholder 12"/>
          <p:cNvSpPr>
            <a:spLocks noGrp="1"/>
          </p:cNvSpPr>
          <p:nvPr userDrawn="1">
            <p:ph type="body" sz="quarter" idx="11"/>
          </p:nvPr>
        </p:nvSpPr>
        <p:spPr>
          <a:xfrm>
            <a:off x="609603" y="5270438"/>
            <a:ext cx="3473451" cy="214327"/>
          </a:xfrm>
        </p:spPr>
        <p:txBody>
          <a:bodyPr/>
          <a:lstStyle>
            <a:lvl1pPr>
              <a:defRPr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2230390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8_section title">
    <p:spTree>
      <p:nvGrpSpPr>
        <p:cNvPr id="1" name=""/>
        <p:cNvGrpSpPr/>
        <p:nvPr/>
      </p:nvGrpSpPr>
      <p:grpSpPr>
        <a:xfrm>
          <a:off x="0" y="0"/>
          <a:ext cx="0" cy="0"/>
          <a:chOff x="0" y="0"/>
          <a:chExt cx="0" cy="0"/>
        </a:xfrm>
      </p:grpSpPr>
      <p:sp>
        <p:nvSpPr>
          <p:cNvPr id="28" name="Rectangle 27"/>
          <p:cNvSpPr/>
          <p:nvPr userDrawn="1"/>
        </p:nvSpPr>
        <p:spPr>
          <a:xfrm>
            <a:off x="0" y="0"/>
            <a:ext cx="12228576" cy="6858000"/>
          </a:xfrm>
          <a:prstGeom prst="rect">
            <a:avLst/>
          </a:prstGeom>
          <a:solidFill>
            <a:srgbClr val="001B9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100" b="1" dirty="0"/>
          </a:p>
        </p:txBody>
      </p:sp>
      <p:sp>
        <p:nvSpPr>
          <p:cNvPr id="2" name="Flowchart: Delay 1"/>
          <p:cNvSpPr/>
          <p:nvPr userDrawn="1"/>
        </p:nvSpPr>
        <p:spPr>
          <a:xfrm>
            <a:off x="-4590504" y="-1864451"/>
            <a:ext cx="12897967" cy="1047959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US" sz="1100" b="1" dirty="0"/>
          </a:p>
        </p:txBody>
      </p:sp>
      <p:sp>
        <p:nvSpPr>
          <p:cNvPr id="32" name="Title 1"/>
          <p:cNvSpPr>
            <a:spLocks noGrp="1"/>
          </p:cNvSpPr>
          <p:nvPr userDrawn="1">
            <p:ph type="ctrTitle" hasCustomPrompt="1"/>
          </p:nvPr>
        </p:nvSpPr>
        <p:spPr>
          <a:xfrm>
            <a:off x="609600" y="2341059"/>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bg2"/>
                </a:solidFill>
                <a:latin typeface="Arial" pitchFamily="34" charset="0"/>
                <a:ea typeface="+mj-ea"/>
                <a:cs typeface="Arial" pitchFamily="34" charset="0"/>
              </a:defRPr>
            </a:lvl1pPr>
          </a:lstStyle>
          <a:p>
            <a:r>
              <a:rPr lang="en-GB" dirty="0"/>
              <a:t>Click to edit master title</a:t>
            </a:r>
          </a:p>
        </p:txBody>
      </p:sp>
      <p:sp>
        <p:nvSpPr>
          <p:cNvPr id="34" name="Text Placeholder 12"/>
          <p:cNvSpPr>
            <a:spLocks noGrp="1"/>
          </p:cNvSpPr>
          <p:nvPr userDrawn="1">
            <p:ph type="body" sz="quarter" idx="10"/>
          </p:nvPr>
        </p:nvSpPr>
        <p:spPr>
          <a:xfrm>
            <a:off x="609603" y="5056111"/>
            <a:ext cx="3473451" cy="214327"/>
          </a:xfrm>
        </p:spPr>
        <p:txBody>
          <a:bodyPr anchor="b"/>
          <a:lstStyle>
            <a:lvl1pPr>
              <a:defRPr b="0">
                <a:solidFill>
                  <a:schemeClr val="bg2"/>
                </a:solidFill>
              </a:defRPr>
            </a:lvl1pPr>
          </a:lstStyle>
          <a:p>
            <a:pPr lvl="0"/>
            <a:r>
              <a:rPr lang="en-US"/>
              <a:t>Click to edit Master text styles</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9" name="TextBox 58"/>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Highlight</a:t>
            </a:r>
            <a:r>
              <a:rPr lang="en-GB" sz="1600" i="0" baseline="0" dirty="0"/>
              <a:t> colours</a:t>
            </a:r>
            <a:endParaRPr lang="en-GB" sz="2000" i="1" dirty="0"/>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Primary </a:t>
            </a:r>
            <a:r>
              <a:rPr lang="en-GB" sz="1600" i="0" baseline="0" dirty="0"/>
              <a:t>colours</a:t>
            </a:r>
            <a:endParaRPr lang="en-GB" sz="2000" i="1" dirty="0"/>
          </a:p>
        </p:txBody>
      </p:sp>
      <p:sp>
        <p:nvSpPr>
          <p:cNvPr id="61" name="Rectangle 60"/>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027</a:t>
            </a:r>
            <a:br>
              <a:rPr lang="en-GB" sz="900" b="1" dirty="0">
                <a:latin typeface="+mn-lt"/>
              </a:rPr>
            </a:br>
            <a:r>
              <a:rPr lang="en-GB" sz="900" b="1" dirty="0">
                <a:latin typeface="+mn-lt"/>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116</a:t>
            </a:r>
            <a:br>
              <a:rPr lang="en-GB" sz="900" b="1" dirty="0">
                <a:latin typeface="+mn-lt"/>
              </a:rPr>
            </a:br>
            <a:r>
              <a:rPr lang="en-GB" sz="900" b="1" dirty="0">
                <a:latin typeface="+mn-lt"/>
              </a:rPr>
              <a:t>118</a:t>
            </a:r>
            <a:br>
              <a:rPr lang="en-GB" sz="900" b="1" dirty="0">
                <a:latin typeface="+mn-lt"/>
              </a:rPr>
            </a:br>
            <a:r>
              <a:rPr lang="en-GB" sz="900" b="1" dirty="0">
                <a:latin typeface="+mn-lt"/>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103</a:t>
            </a:r>
          </a:p>
          <a:p>
            <a:pPr algn="ctr" fontAlgn="auto">
              <a:spcBef>
                <a:spcPts val="0"/>
              </a:spcBef>
              <a:spcAft>
                <a:spcPts val="0"/>
              </a:spcAft>
              <a:defRPr/>
            </a:pPr>
            <a:r>
              <a:rPr lang="en-GB" sz="900" b="1" dirty="0">
                <a:latin typeface="+mn-lt"/>
              </a:rPr>
              <a:t>030</a:t>
            </a:r>
          </a:p>
          <a:p>
            <a:pPr algn="ctr" fontAlgn="auto">
              <a:spcBef>
                <a:spcPts val="0"/>
              </a:spcBef>
              <a:spcAft>
                <a:spcPts val="0"/>
              </a:spcAft>
              <a:defRPr/>
            </a:pPr>
            <a:r>
              <a:rPr lang="en-GB" sz="900" b="1" dirty="0">
                <a:latin typeface="+mn-lt"/>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188</a:t>
            </a:r>
          </a:p>
          <a:p>
            <a:pPr algn="ctr" fontAlgn="auto">
              <a:spcBef>
                <a:spcPts val="0"/>
              </a:spcBef>
              <a:spcAft>
                <a:spcPts val="0"/>
              </a:spcAft>
              <a:defRPr/>
            </a:pPr>
            <a:r>
              <a:rPr lang="en-GB" sz="900" b="1" dirty="0">
                <a:latin typeface="+mn-lt"/>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255</a:t>
            </a:r>
          </a:p>
          <a:p>
            <a:pPr algn="ctr" fontAlgn="auto">
              <a:spcBef>
                <a:spcPts val="0"/>
              </a:spcBef>
              <a:spcAft>
                <a:spcPts val="0"/>
              </a:spcAft>
              <a:defRPr/>
            </a:pPr>
            <a:r>
              <a:rPr lang="en-GB" sz="900" b="1" dirty="0">
                <a:solidFill>
                  <a:schemeClr val="bg1"/>
                </a:solidFill>
                <a:latin typeface="+mn-lt"/>
              </a:rPr>
              <a:t>000</a:t>
            </a:r>
          </a:p>
          <a:p>
            <a:pPr algn="ctr" fontAlgn="auto">
              <a:spcBef>
                <a:spcPts val="0"/>
              </a:spcBef>
              <a:spcAft>
                <a:spcPts val="0"/>
              </a:spcAft>
              <a:defRPr/>
            </a:pPr>
            <a:r>
              <a:rPr lang="en-GB" sz="900" b="1" dirty="0">
                <a:solidFill>
                  <a:schemeClr val="bg1"/>
                </a:solidFill>
                <a:latin typeface="+mn-lt"/>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2">
                    <a:lumMod val="75000"/>
                    <a:lumOff val="25000"/>
                  </a:schemeClr>
                </a:solidFill>
                <a:latin typeface="+mn-lt"/>
              </a:rPr>
              <a:t>255</a:t>
            </a:r>
          </a:p>
          <a:p>
            <a:pPr algn="ctr" fontAlgn="auto">
              <a:spcBef>
                <a:spcPts val="0"/>
              </a:spcBef>
              <a:spcAft>
                <a:spcPts val="0"/>
              </a:spcAft>
              <a:defRPr/>
            </a:pPr>
            <a:r>
              <a:rPr lang="en-GB" sz="900" b="1" dirty="0">
                <a:solidFill>
                  <a:schemeClr val="bg2">
                    <a:lumMod val="75000"/>
                    <a:lumOff val="25000"/>
                  </a:schemeClr>
                </a:solidFill>
                <a:latin typeface="+mn-lt"/>
              </a:rPr>
              <a:t>210</a:t>
            </a:r>
          </a:p>
          <a:p>
            <a:pPr algn="ctr" fontAlgn="auto">
              <a:spcBef>
                <a:spcPts val="0"/>
              </a:spcBef>
              <a:spcAft>
                <a:spcPts val="0"/>
              </a:spcAft>
              <a:defRPr/>
            </a:pPr>
            <a:r>
              <a:rPr lang="en-GB" sz="900" b="1" dirty="0">
                <a:solidFill>
                  <a:schemeClr val="bg2">
                    <a:lumMod val="75000"/>
                    <a:lumOff val="25000"/>
                  </a:schemeClr>
                </a:solidFill>
                <a:latin typeface="+mn-lt"/>
              </a:rPr>
              <a:t>000</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206</a:t>
            </a:r>
          </a:p>
          <a:p>
            <a:pPr algn="ctr" fontAlgn="auto">
              <a:spcBef>
                <a:spcPts val="0"/>
              </a:spcBef>
              <a:spcAft>
                <a:spcPts val="0"/>
              </a:spcAft>
              <a:defRPr/>
            </a:pPr>
            <a:r>
              <a:rPr lang="en-GB" sz="900" b="1" dirty="0">
                <a:latin typeface="+mn-lt"/>
              </a:rPr>
              <a:t>015</a:t>
            </a:r>
          </a:p>
          <a:p>
            <a:pPr algn="ctr" fontAlgn="auto">
              <a:spcBef>
                <a:spcPts val="0"/>
              </a:spcBef>
              <a:spcAft>
                <a:spcPts val="0"/>
              </a:spcAft>
              <a:defRPr/>
            </a:pPr>
            <a:r>
              <a:rPr lang="en-GB" sz="900" b="1" dirty="0">
                <a:latin typeface="+mn-lt"/>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255</a:t>
            </a:r>
          </a:p>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187</a:t>
            </a:r>
          </a:p>
          <a:p>
            <a:pPr algn="ctr" fontAlgn="auto">
              <a:spcBef>
                <a:spcPts val="0"/>
              </a:spcBef>
              <a:spcAft>
                <a:spcPts val="0"/>
              </a:spcAft>
              <a:defRPr/>
            </a:pPr>
            <a:r>
              <a:rPr lang="en-GB" sz="900" b="1" dirty="0">
                <a:solidFill>
                  <a:schemeClr val="bg1"/>
                </a:solidFill>
                <a:latin typeface="+mn-lt"/>
              </a:rPr>
              <a:t>166</a:t>
            </a:r>
          </a:p>
          <a:p>
            <a:pPr algn="ctr" fontAlgn="auto">
              <a:spcBef>
                <a:spcPts val="0"/>
              </a:spcBef>
              <a:spcAft>
                <a:spcPts val="0"/>
              </a:spcAft>
              <a:defRPr/>
            </a:pPr>
            <a:r>
              <a:rPr lang="en-GB" sz="900" b="1" dirty="0">
                <a:solidFill>
                  <a:schemeClr val="bg1"/>
                </a:solidFill>
                <a:latin typeface="+mn-lt"/>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120</a:t>
            </a:r>
          </a:p>
          <a:p>
            <a:pPr algn="ctr" fontAlgn="auto">
              <a:spcBef>
                <a:spcPts val="0"/>
              </a:spcBef>
              <a:spcAft>
                <a:spcPts val="0"/>
              </a:spcAft>
              <a:defRPr/>
            </a:pPr>
            <a:r>
              <a:rPr lang="en-GB" sz="900" b="1" dirty="0">
                <a:solidFill>
                  <a:schemeClr val="bg1"/>
                </a:solidFill>
                <a:latin typeface="+mn-lt"/>
              </a:rPr>
              <a:t>157</a:t>
            </a:r>
          </a:p>
          <a:p>
            <a:pPr algn="ctr" fontAlgn="auto">
              <a:spcBef>
                <a:spcPts val="0"/>
              </a:spcBef>
              <a:spcAft>
                <a:spcPts val="0"/>
              </a:spcAft>
              <a:defRPr/>
            </a:pPr>
            <a:r>
              <a:rPr lang="en-GB" sz="900" b="1" dirty="0">
                <a:solidFill>
                  <a:schemeClr val="bg1"/>
                </a:solidFill>
                <a:latin typeface="+mn-lt"/>
              </a:rPr>
              <a:t>074</a:t>
            </a:r>
          </a:p>
        </p:txBody>
      </p:sp>
      <p:sp>
        <p:nvSpPr>
          <p:cNvPr id="35" name="Text Placeholder 12"/>
          <p:cNvSpPr>
            <a:spLocks noGrp="1"/>
          </p:cNvSpPr>
          <p:nvPr userDrawn="1">
            <p:ph type="body" sz="quarter" idx="11"/>
          </p:nvPr>
        </p:nvSpPr>
        <p:spPr>
          <a:xfrm>
            <a:off x="609603" y="5270438"/>
            <a:ext cx="3473451" cy="214327"/>
          </a:xfrm>
        </p:spPr>
        <p:txBody>
          <a:bodyPr/>
          <a:lstStyle>
            <a:lvl1pPr>
              <a:defRPr b="0">
                <a:solidFill>
                  <a:schemeClr val="accent1"/>
                </a:solidFill>
              </a:defRPr>
            </a:lvl1pPr>
          </a:lstStyle>
          <a:p>
            <a:pPr lvl="0"/>
            <a:r>
              <a:rPr lang="en-US"/>
              <a:t>Click to edit Master text styles</a:t>
            </a: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29823" y="5690063"/>
            <a:ext cx="3035001" cy="530445"/>
          </a:xfrm>
          <a:prstGeom prst="rect">
            <a:avLst/>
          </a:prstGeom>
          <a:noFill/>
        </p:spPr>
      </p:pic>
    </p:spTree>
    <p:extLst>
      <p:ext uri="{BB962C8B-B14F-4D97-AF65-F5344CB8AC3E}">
        <p14:creationId xmlns:p14="http://schemas.microsoft.com/office/powerpoint/2010/main" val="3316266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16377" y="83936"/>
            <a:ext cx="10963034" cy="684000"/>
          </a:xfrm>
          <a:prstGeom prst="rect">
            <a:avLst/>
          </a:prstGeom>
        </p:spPr>
        <p:txBody>
          <a:bodyPr>
            <a:no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609633" y="1236327"/>
            <a:ext cx="10972801"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chemeClr val="accent1"/>
                </a:solidFill>
              </a:defRPr>
            </a:lvl1pPr>
            <a:lvl3pPr>
              <a:buNone/>
              <a:defRPr/>
            </a:lvl3pPr>
            <a:lvl4pPr>
              <a:buNone/>
              <a:defRPr/>
            </a:lvl4pPr>
            <a:lvl5pPr>
              <a:buNone/>
              <a:defRPr/>
            </a:lvl5pPr>
          </a:lstStyle>
          <a:p>
            <a:pPr lvl="0"/>
            <a:r>
              <a:rPr lang="en-US"/>
              <a:t>Click to edit Master text styles</a:t>
            </a:r>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3118359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Basic slide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616377" y="264693"/>
            <a:ext cx="10963034" cy="684000"/>
          </a:xfrm>
          <a:prstGeom prst="rect">
            <a:avLst/>
          </a:prstGeom>
        </p:spPr>
        <p:txBody>
          <a:bodyPr>
            <a:noAutofit/>
          </a:bodyPr>
          <a:lstStyle>
            <a:lvl1pPr>
              <a:defRPr sz="2400">
                <a:solidFill>
                  <a:schemeClr val="bg2"/>
                </a:solidFill>
              </a:defRPr>
            </a:lvl1pPr>
          </a:lstStyle>
          <a:p>
            <a:r>
              <a:rPr lang="en-US"/>
              <a:t>Click to edit Master title style</a:t>
            </a:r>
            <a:endParaRPr lang="en-GB" dirty="0"/>
          </a:p>
        </p:txBody>
      </p:sp>
      <p:sp>
        <p:nvSpPr>
          <p:cNvPr id="3" name="Content Placeholder 2"/>
          <p:cNvSpPr>
            <a:spLocks noGrp="1"/>
          </p:cNvSpPr>
          <p:nvPr>
            <p:ph idx="1"/>
          </p:nvPr>
        </p:nvSpPr>
        <p:spPr>
          <a:xfrm>
            <a:off x="609633" y="1229696"/>
            <a:ext cx="10972801"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11316467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cxnSp>
        <p:nvCxnSpPr>
          <p:cNvPr id="12" name="Straight Connector 11"/>
          <p:cNvCxnSpPr/>
          <p:nvPr/>
        </p:nvCxnSpPr>
        <p:spPr>
          <a:xfrm rot="5400000">
            <a:off x="3589106" y="3668441"/>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34162"/>
            <a:ext cx="5390389"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0"/>
          </p:nvPr>
        </p:nvSpPr>
        <p:spPr>
          <a:xfrm>
            <a:off x="6173401" y="1234162"/>
            <a:ext cx="5409009"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0"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6" name="Title 1"/>
          <p:cNvSpPr>
            <a:spLocks noGrp="1"/>
          </p:cNvSpPr>
          <p:nvPr>
            <p:ph type="title"/>
          </p:nvPr>
        </p:nvSpPr>
        <p:spPr>
          <a:xfrm>
            <a:off x="620923" y="80528"/>
            <a:ext cx="10961510" cy="684000"/>
          </a:xfrm>
          <a:prstGeom prst="rect">
            <a:avLst/>
          </a:prstGeom>
        </p:spPr>
        <p:txBody>
          <a:bodyPr>
            <a:noAutofit/>
          </a:bodyPr>
          <a:lstStyle>
            <a:lvl1pPr algn="l">
              <a:defRPr sz="2400">
                <a:solidFill>
                  <a:schemeClr val="bg2"/>
                </a:solidFill>
              </a:defRPr>
            </a:lvl1pPr>
          </a:lstStyle>
          <a:p>
            <a:r>
              <a:rPr lang="en-US"/>
              <a:t>Click to edit Master title style</a:t>
            </a:r>
            <a:endParaRPr lang="en-GB" dirty="0"/>
          </a:p>
        </p:txBody>
      </p:sp>
      <p:sp>
        <p:nvSpPr>
          <p:cNvPr id="1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0262533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ad slide">
    <p:spTree>
      <p:nvGrpSpPr>
        <p:cNvPr id="1" name=""/>
        <p:cNvGrpSpPr/>
        <p:nvPr/>
      </p:nvGrpSpPr>
      <p:grpSpPr>
        <a:xfrm>
          <a:off x="0" y="0"/>
          <a:ext cx="0" cy="0"/>
          <a:chOff x="0" y="0"/>
          <a:chExt cx="0" cy="0"/>
        </a:xfrm>
      </p:grpSpPr>
      <p:cxnSp>
        <p:nvCxnSpPr>
          <p:cNvPr id="21" name="Straight Connector 20"/>
          <p:cNvCxnSpPr/>
          <p:nvPr/>
        </p:nvCxnSpPr>
        <p:spPr>
          <a:xfrm rot="5400000">
            <a:off x="3589106" y="365150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9600" y="3650713"/>
            <a:ext cx="109728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29826"/>
            <a:ext cx="5390389" cy="2332201"/>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0"/>
          </p:nvPr>
        </p:nvSpPr>
        <p:spPr>
          <a:xfrm>
            <a:off x="6175068" y="1229826"/>
            <a:ext cx="5407333" cy="2332201"/>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1"/>
          </p:nvPr>
        </p:nvSpPr>
        <p:spPr>
          <a:xfrm>
            <a:off x="609601" y="3759679"/>
            <a:ext cx="5390389" cy="2313560"/>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baseline="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6172962" y="3759679"/>
            <a:ext cx="5407333" cy="2313560"/>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4"/>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5"/>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6" name="Content Placeholder 2"/>
          <p:cNvSpPr>
            <a:spLocks noGrp="1"/>
          </p:cNvSpPr>
          <p:nvPr>
            <p:ph idx="16"/>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7" name="Content Placeholder 2"/>
          <p:cNvSpPr>
            <a:spLocks noGrp="1"/>
          </p:cNvSpPr>
          <p:nvPr>
            <p:ph idx="17"/>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8" name="Content Placeholder 2"/>
          <p:cNvSpPr>
            <a:spLocks noGrp="1"/>
          </p:cNvSpPr>
          <p:nvPr>
            <p:ph idx="18"/>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9" name="Title 1"/>
          <p:cNvSpPr>
            <a:spLocks noGrp="1"/>
          </p:cNvSpPr>
          <p:nvPr>
            <p:ph type="title"/>
          </p:nvPr>
        </p:nvSpPr>
        <p:spPr>
          <a:xfrm>
            <a:off x="625723" y="82296"/>
            <a:ext cx="10950223" cy="684000"/>
          </a:xfrm>
          <a:prstGeom prst="rect">
            <a:avLst/>
          </a:prstGeom>
        </p:spPr>
        <p:txBody>
          <a:bodyPr>
            <a:noAutofit/>
          </a:bodyPr>
          <a:lstStyle>
            <a:lvl1pPr>
              <a:defRPr sz="2400">
                <a:solidFill>
                  <a:schemeClr val="bg2"/>
                </a:solidFill>
              </a:defRPr>
            </a:lvl1pPr>
          </a:lstStyle>
          <a:p>
            <a:r>
              <a:rPr lang="en-US"/>
              <a:t>Click to edit Master title style</a:t>
            </a:r>
            <a:endParaRPr lang="en-GB" dirty="0"/>
          </a:p>
        </p:txBody>
      </p:sp>
      <p:sp>
        <p:nvSpPr>
          <p:cNvPr id="20" name="Text Placeholder 14"/>
          <p:cNvSpPr>
            <a:spLocks noGrp="1"/>
          </p:cNvSpPr>
          <p:nvPr>
            <p:ph type="body" sz="quarter" idx="19"/>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95077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554BE-0DDE-47BA-8F99-A193074A008C}"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233599935"/>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as slide">
    <p:spTree>
      <p:nvGrpSpPr>
        <p:cNvPr id="1" name=""/>
        <p:cNvGrpSpPr/>
        <p:nvPr/>
      </p:nvGrpSpPr>
      <p:grpSpPr>
        <a:xfrm>
          <a:off x="0" y="0"/>
          <a:ext cx="0" cy="0"/>
          <a:chOff x="0" y="0"/>
          <a:chExt cx="0" cy="0"/>
        </a:xfrm>
      </p:grpSpPr>
      <p:cxnSp>
        <p:nvCxnSpPr>
          <p:cNvPr id="12" name="Straight Connector 11"/>
          <p:cNvCxnSpPr/>
          <p:nvPr/>
        </p:nvCxnSpPr>
        <p:spPr>
          <a:xfrm rot="5400000">
            <a:off x="4765974" y="356683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2" y="1229902"/>
            <a:ext cx="6534158"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0"/>
          </p:nvPr>
        </p:nvSpPr>
        <p:spPr>
          <a:xfrm>
            <a:off x="7334267" y="1229902"/>
            <a:ext cx="4248140"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0"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6" name="Title 1"/>
          <p:cNvSpPr>
            <a:spLocks noGrp="1"/>
          </p:cNvSpPr>
          <p:nvPr>
            <p:ph type="title"/>
          </p:nvPr>
        </p:nvSpPr>
        <p:spPr>
          <a:xfrm>
            <a:off x="620894" y="82296"/>
            <a:ext cx="10938933" cy="684000"/>
          </a:xfrm>
          <a:prstGeom prst="rect">
            <a:avLst/>
          </a:prstGeom>
        </p:spPr>
        <p:txBody>
          <a:bodyPr>
            <a:noAutofit/>
          </a:bodyPr>
          <a:lstStyle>
            <a:lvl1pPr algn="l">
              <a:defRPr sz="2400">
                <a:solidFill>
                  <a:schemeClr val="bg2"/>
                </a:solidFill>
              </a:defRPr>
            </a:lvl1pPr>
          </a:lstStyle>
          <a:p>
            <a:r>
              <a:rPr lang="en-US"/>
              <a:t>Click to edit Master title style</a:t>
            </a:r>
            <a:endParaRPr lang="en-GB" dirty="0"/>
          </a:p>
        </p:txBody>
      </p:sp>
      <p:sp>
        <p:nvSpPr>
          <p:cNvPr id="18"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606994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sec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2857554"/>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tx1"/>
                </a:solidFill>
                <a:latin typeface="Arial" pitchFamily="34" charset="0"/>
                <a:ea typeface="+mj-ea"/>
                <a:cs typeface="Arial" pitchFamily="34" charset="0"/>
              </a:defRPr>
            </a:lvl1pPr>
          </a:lstStyle>
          <a:p>
            <a:r>
              <a:rPr lang="en-GB" dirty="0"/>
              <a:t>Click to edit master title</a:t>
            </a:r>
          </a:p>
        </p:txBody>
      </p:sp>
      <p:sp>
        <p:nvSpPr>
          <p:cNvPr id="8" name="Subtitle 2"/>
          <p:cNvSpPr>
            <a:spLocks noGrp="1"/>
          </p:cNvSpPr>
          <p:nvPr>
            <p:ph type="subTitle" idx="1" hasCustomPrompt="1"/>
          </p:nvPr>
        </p:nvSpPr>
        <p:spPr>
          <a:xfrm>
            <a:off x="609600" y="3826650"/>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2" name="TextBox 51"/>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53" name="TextBox 5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54" name="Rectangle 53"/>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55" name="Rectangle 5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56" name="Rectangle 5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57" name="Rectangle 5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58" name="Rectangle 5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59" name="Rectangle 5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0" name="Rectangle 5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1" name="Rectangle 6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62" name="Rectangle 6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3" name="Rectangle 6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4" name="Rectangle 6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65" name="Rectangle 6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66" name="Rectangle 6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67" name="Rectangle 6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24" name="Picture 2"/>
          <p:cNvPicPr>
            <a:picLocks noChangeArrowheads="1"/>
          </p:cNvPicPr>
          <p:nvPr userDrawn="1"/>
        </p:nvPicPr>
        <p:blipFill>
          <a:blip r:embed="rId2" cstate="print"/>
          <a:srcRect l="-4076" t="-55878" r="-4076" b="-55878"/>
          <a:stretch>
            <a:fillRect/>
          </a:stretch>
        </p:blipFill>
        <p:spPr bwMode="auto">
          <a:xfrm>
            <a:off x="1053787" y="6199558"/>
            <a:ext cx="2352655" cy="288000"/>
          </a:xfrm>
          <a:prstGeom prst="rect">
            <a:avLst/>
          </a:prstGeom>
          <a:noFill/>
          <a:ln w="9525">
            <a:noFill/>
            <a:miter lim="800000"/>
            <a:headEnd/>
            <a:tailEnd/>
          </a:ln>
          <a:effectLst/>
        </p:spPr>
      </p:pic>
      <p:pic>
        <p:nvPicPr>
          <p:cNvPr id="25" name="Picture 2" descr="Close Brothers Invoice Finance"/>
          <p:cNvPicPr>
            <a:picLocks noChangeAspect="1" noChangeArrowheads="1"/>
          </p:cNvPicPr>
          <p:nvPr userDrawn="1"/>
        </p:nvPicPr>
        <p:blipFill>
          <a:blip r:embed="rId3" cstate="print"/>
          <a:srcRect l="-3099" t="-16039" r="-3099" b="-16039"/>
          <a:stretch>
            <a:fillRect/>
          </a:stretch>
        </p:blipFill>
        <p:spPr bwMode="auto">
          <a:xfrm>
            <a:off x="429823" y="5658843"/>
            <a:ext cx="3035001" cy="592901"/>
          </a:xfrm>
          <a:prstGeom prst="rect">
            <a:avLst/>
          </a:prstGeom>
          <a:noFill/>
        </p:spPr>
      </p:pic>
    </p:spTree>
    <p:extLst>
      <p:ext uri="{BB962C8B-B14F-4D97-AF65-F5344CB8AC3E}">
        <p14:creationId xmlns:p14="http://schemas.microsoft.com/office/powerpoint/2010/main" val="40423346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0_section title">
    <p:spTree>
      <p:nvGrpSpPr>
        <p:cNvPr id="1" name=""/>
        <p:cNvGrpSpPr/>
        <p:nvPr/>
      </p:nvGrpSpPr>
      <p:grpSpPr>
        <a:xfrm>
          <a:off x="0" y="0"/>
          <a:ext cx="0" cy="0"/>
          <a:chOff x="0" y="0"/>
          <a:chExt cx="0" cy="0"/>
        </a:xfrm>
      </p:grpSpPr>
      <p:sp>
        <p:nvSpPr>
          <p:cNvPr id="62" name="TextBox 61"/>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63" name="TextBox 6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64" name="Rectangle 63"/>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5" name="Rectangle 6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6" name="Rectangle 6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7" name="Rectangle 6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8" name="Rectangle 6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9" name="Rectangle 6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70" name="Rectangle 6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71" name="Rectangle 7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72" name="Rectangle 7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3" name="Rectangle 7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74" name="Rectangle 7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5" name="Rectangle 7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6" name="Rectangle 7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7" name="Rectangle 7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7" name="TextBox 36"/>
          <p:cNvSpPr txBox="1"/>
          <p:nvPr userDrawn="1"/>
        </p:nvSpPr>
        <p:spPr>
          <a:xfrm>
            <a:off x="979590" y="5774324"/>
            <a:ext cx="4329711" cy="169277"/>
          </a:xfrm>
          <a:prstGeom prst="rect">
            <a:avLst/>
          </a:prstGeom>
          <a:noFill/>
        </p:spPr>
        <p:txBody>
          <a:bodyPr wrap="none" lIns="0" tIns="0" rIns="0" bIns="0" rtlCol="0">
            <a:spAutoFit/>
          </a:bodyPr>
          <a:lstStyle/>
          <a:p>
            <a:pPr marL="177800" indent="-177800"/>
            <a:r>
              <a:rPr lang="en-GB" sz="1100" dirty="0">
                <a:solidFill>
                  <a:srgbClr val="404040"/>
                </a:solidFill>
              </a:rPr>
              <a:t>LENDING </a:t>
            </a:r>
            <a:r>
              <a:rPr lang="en-GB" sz="1100" dirty="0">
                <a:solidFill>
                  <a:srgbClr val="404040"/>
                </a:solidFill>
                <a:latin typeface="Arial"/>
                <a:cs typeface="Arial"/>
              </a:rPr>
              <a:t>│</a:t>
            </a:r>
            <a:r>
              <a:rPr lang="en-GB" sz="1100" dirty="0">
                <a:solidFill>
                  <a:srgbClr val="404040"/>
                </a:solidFill>
              </a:rPr>
              <a:t> DEPOSITS </a:t>
            </a:r>
            <a:r>
              <a:rPr lang="en-GB" sz="1100" dirty="0">
                <a:solidFill>
                  <a:srgbClr val="404040"/>
                </a:solidFill>
                <a:latin typeface="Arial"/>
                <a:cs typeface="Arial"/>
              </a:rPr>
              <a:t>│ </a:t>
            </a:r>
            <a:r>
              <a:rPr lang="en-GB" sz="1100" dirty="0">
                <a:solidFill>
                  <a:srgbClr val="404040"/>
                </a:solidFill>
              </a:rPr>
              <a:t>WEALTH MANAGEMENT</a:t>
            </a:r>
            <a:r>
              <a:rPr lang="en-GB" sz="1100" dirty="0">
                <a:solidFill>
                  <a:srgbClr val="404040"/>
                </a:solidFill>
                <a:latin typeface="Arial"/>
                <a:cs typeface="Arial"/>
              </a:rPr>
              <a:t> │ </a:t>
            </a:r>
            <a:r>
              <a:rPr lang="en-GB" sz="1100" dirty="0">
                <a:solidFill>
                  <a:srgbClr val="404040"/>
                </a:solidFill>
              </a:rPr>
              <a:t>SECURITIES</a:t>
            </a:r>
          </a:p>
        </p:txBody>
      </p:sp>
      <p:pic>
        <p:nvPicPr>
          <p:cNvPr id="39" name="Picture 2" descr="Close Brothers Invoice Finance"/>
          <p:cNvPicPr>
            <a:picLocks noChangeAspect="1" noChangeArrowheads="1"/>
          </p:cNvPicPr>
          <p:nvPr userDrawn="1"/>
        </p:nvPicPr>
        <p:blipFill>
          <a:blip r:embed="rId2" cstate="print"/>
          <a:srcRect l="-3099" t="-16039" r="-3099" b="-16039"/>
          <a:stretch>
            <a:fillRect/>
          </a:stretch>
        </p:blipFill>
        <p:spPr bwMode="auto">
          <a:xfrm>
            <a:off x="868734" y="4113450"/>
            <a:ext cx="4683323" cy="914908"/>
          </a:xfrm>
          <a:prstGeom prst="rect">
            <a:avLst/>
          </a:prstGeom>
          <a:noFill/>
        </p:spPr>
      </p:pic>
      <p:sp>
        <p:nvSpPr>
          <p:cNvPr id="40" name="Text Placeholder 12"/>
          <p:cNvSpPr>
            <a:spLocks noGrp="1"/>
          </p:cNvSpPr>
          <p:nvPr>
            <p:ph type="body" sz="quarter" idx="10"/>
          </p:nvPr>
        </p:nvSpPr>
        <p:spPr>
          <a:xfrm>
            <a:off x="7708806" y="4223337"/>
            <a:ext cx="3206262" cy="214327"/>
          </a:xfrm>
        </p:spPr>
        <p:txBody>
          <a:bodyPr anchor="b"/>
          <a:lstStyle>
            <a:lvl1pPr>
              <a:defRPr b="0">
                <a:solidFill>
                  <a:srgbClr val="53565A"/>
                </a:solidFill>
              </a:defRPr>
            </a:lvl1pPr>
          </a:lstStyle>
          <a:p>
            <a:pPr lvl="0"/>
            <a:r>
              <a:rPr lang="en-GB" dirty="0"/>
              <a:t>Click to edit Master text styles</a:t>
            </a:r>
          </a:p>
        </p:txBody>
      </p:sp>
      <p:sp>
        <p:nvSpPr>
          <p:cNvPr id="41" name="Text Placeholder 12"/>
          <p:cNvSpPr>
            <a:spLocks noGrp="1"/>
          </p:cNvSpPr>
          <p:nvPr>
            <p:ph type="body" sz="quarter" idx="11"/>
          </p:nvPr>
        </p:nvSpPr>
        <p:spPr>
          <a:xfrm>
            <a:off x="7708806" y="4437664"/>
            <a:ext cx="3206262" cy="214327"/>
          </a:xfrm>
        </p:spPr>
        <p:txBody>
          <a:bodyPr/>
          <a:lstStyle>
            <a:lvl1pPr>
              <a:defRPr b="0">
                <a:solidFill>
                  <a:srgbClr val="53565A"/>
                </a:solidFill>
              </a:defRPr>
            </a:lvl1pPr>
          </a:lstStyle>
          <a:p>
            <a:pPr lvl="0"/>
            <a:r>
              <a:rPr lang="en-GB" dirty="0"/>
              <a:t>Click to edit Master text styles</a:t>
            </a:r>
          </a:p>
        </p:txBody>
      </p:sp>
      <p:sp>
        <p:nvSpPr>
          <p:cNvPr id="42" name="Text Placeholder 12"/>
          <p:cNvSpPr>
            <a:spLocks noGrp="1"/>
          </p:cNvSpPr>
          <p:nvPr>
            <p:ph type="body" sz="quarter" idx="12"/>
          </p:nvPr>
        </p:nvSpPr>
        <p:spPr>
          <a:xfrm>
            <a:off x="7708791" y="4649333"/>
            <a:ext cx="3206262" cy="214327"/>
          </a:xfrm>
        </p:spPr>
        <p:txBody>
          <a:bodyPr/>
          <a:lstStyle>
            <a:lvl1pPr>
              <a:defRPr b="0">
                <a:solidFill>
                  <a:srgbClr val="53565A"/>
                </a:solidFill>
              </a:defRPr>
            </a:lvl1pPr>
          </a:lstStyle>
          <a:p>
            <a:pPr lvl="0"/>
            <a:r>
              <a:rPr lang="en-GB" dirty="0"/>
              <a:t>Click to edit Master text styles</a:t>
            </a:r>
          </a:p>
        </p:txBody>
      </p:sp>
      <p:sp>
        <p:nvSpPr>
          <p:cNvPr id="43" name="Text Placeholder 12"/>
          <p:cNvSpPr>
            <a:spLocks noGrp="1"/>
          </p:cNvSpPr>
          <p:nvPr>
            <p:ph type="body" sz="quarter" idx="13"/>
          </p:nvPr>
        </p:nvSpPr>
        <p:spPr>
          <a:xfrm>
            <a:off x="7719222" y="4877931"/>
            <a:ext cx="3206262" cy="214327"/>
          </a:xfrm>
        </p:spPr>
        <p:txBody>
          <a:bodyPr/>
          <a:lstStyle>
            <a:lvl1pPr>
              <a:defRPr b="0">
                <a:solidFill>
                  <a:srgbClr val="53565A"/>
                </a:solidFill>
              </a:defRPr>
            </a:lvl1pPr>
          </a:lstStyle>
          <a:p>
            <a:pPr lvl="0"/>
            <a:r>
              <a:rPr lang="en-GB" dirty="0"/>
              <a:t>Click to edit Master text styles</a:t>
            </a:r>
          </a:p>
        </p:txBody>
      </p:sp>
      <p:sp>
        <p:nvSpPr>
          <p:cNvPr id="44" name="Text Placeholder 12"/>
          <p:cNvSpPr>
            <a:spLocks noGrp="1"/>
          </p:cNvSpPr>
          <p:nvPr>
            <p:ph type="body" sz="quarter" idx="14"/>
          </p:nvPr>
        </p:nvSpPr>
        <p:spPr>
          <a:xfrm>
            <a:off x="7719222" y="5089600"/>
            <a:ext cx="3206262" cy="214327"/>
          </a:xfrm>
        </p:spPr>
        <p:txBody>
          <a:bodyPr/>
          <a:lstStyle>
            <a:lvl1pPr>
              <a:defRPr b="0">
                <a:solidFill>
                  <a:srgbClr val="53565A"/>
                </a:solidFill>
              </a:defRPr>
            </a:lvl1pPr>
          </a:lstStyle>
          <a:p>
            <a:pPr lvl="0"/>
            <a:r>
              <a:rPr lang="en-GB" dirty="0"/>
              <a:t>Click to edit Master text styles</a:t>
            </a:r>
          </a:p>
        </p:txBody>
      </p:sp>
      <p:sp>
        <p:nvSpPr>
          <p:cNvPr id="45" name="Text Placeholder 12"/>
          <p:cNvSpPr>
            <a:spLocks noGrp="1"/>
          </p:cNvSpPr>
          <p:nvPr>
            <p:ph type="body" sz="quarter" idx="15"/>
          </p:nvPr>
        </p:nvSpPr>
        <p:spPr>
          <a:xfrm>
            <a:off x="7719222" y="5518737"/>
            <a:ext cx="3206262" cy="214327"/>
          </a:xfrm>
        </p:spPr>
        <p:txBody>
          <a:bodyPr anchor="b"/>
          <a:lstStyle>
            <a:lvl1pPr>
              <a:defRPr b="0">
                <a:solidFill>
                  <a:schemeClr val="accent2"/>
                </a:solidFill>
              </a:defRPr>
            </a:lvl1pPr>
          </a:lstStyle>
          <a:p>
            <a:pPr lvl="0"/>
            <a:r>
              <a:rPr lang="en-GB" dirty="0"/>
              <a:t>Click to edit Master text styles</a:t>
            </a:r>
          </a:p>
        </p:txBody>
      </p:sp>
      <p:sp>
        <p:nvSpPr>
          <p:cNvPr id="46" name="Text Placeholder 12"/>
          <p:cNvSpPr>
            <a:spLocks noGrp="1"/>
          </p:cNvSpPr>
          <p:nvPr>
            <p:ph type="body" sz="quarter" idx="16"/>
          </p:nvPr>
        </p:nvSpPr>
        <p:spPr>
          <a:xfrm>
            <a:off x="7719211" y="5730406"/>
            <a:ext cx="3206262" cy="214327"/>
          </a:xfrm>
        </p:spPr>
        <p:txBody>
          <a:bodyPr anchor="b"/>
          <a:lstStyle>
            <a:lvl1pPr>
              <a:defRPr b="0">
                <a:solidFill>
                  <a:schemeClr val="accent2"/>
                </a:solidFill>
              </a:defRPr>
            </a:lvl1pPr>
          </a:lstStyle>
          <a:p>
            <a:pPr lvl="0"/>
            <a:r>
              <a:rPr lang="en-GB" dirty="0"/>
              <a:t>Click to edit Master text styles</a:t>
            </a:r>
          </a:p>
        </p:txBody>
      </p:sp>
    </p:spTree>
    <p:extLst>
      <p:ext uri="{BB962C8B-B14F-4D97-AF65-F5344CB8AC3E}">
        <p14:creationId xmlns:p14="http://schemas.microsoft.com/office/powerpoint/2010/main" val="12830286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7_section title">
    <p:spTree>
      <p:nvGrpSpPr>
        <p:cNvPr id="1" name=""/>
        <p:cNvGrpSpPr/>
        <p:nvPr/>
      </p:nvGrpSpPr>
      <p:grpSpPr>
        <a:xfrm>
          <a:off x="0" y="0"/>
          <a:ext cx="0" cy="0"/>
          <a:chOff x="0" y="0"/>
          <a:chExt cx="0" cy="0"/>
        </a:xfrm>
      </p:grpSpPr>
      <p:sp>
        <p:nvSpPr>
          <p:cNvPr id="59" name="TextBox 58"/>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61" name="Rectangle 60"/>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pic>
        <p:nvPicPr>
          <p:cNvPr id="26" name="Picture 1" descr="C:\Users\karen.bennett\AppData\Local\Microsoft\Windows\Temporary Internet Files\Content.Outlook\DXFQNHG8\114399794 Retouched.png"/>
          <p:cNvPicPr>
            <a:picLocks noChangeAspect="1" noChangeArrowheads="1"/>
          </p:cNvPicPr>
          <p:nvPr userDrawn="1"/>
        </p:nvPicPr>
        <p:blipFill>
          <a:blip r:embed="rId2"/>
          <a:srcRect r="20947"/>
          <a:stretch>
            <a:fillRect/>
          </a:stretch>
        </p:blipFill>
        <p:spPr bwMode="auto">
          <a:xfrm>
            <a:off x="5650274" y="4"/>
            <a:ext cx="6541726" cy="6858013"/>
          </a:xfrm>
          <a:prstGeom prst="rect">
            <a:avLst/>
          </a:prstGeom>
          <a:noFill/>
        </p:spPr>
      </p:pic>
      <p:pic>
        <p:nvPicPr>
          <p:cNvPr id="28" name="Picture 27" descr="grey.png"/>
          <p:cNvPicPr>
            <a:picLocks noChangeAspect="1"/>
          </p:cNvPicPr>
          <p:nvPr userDrawn="1"/>
        </p:nvPicPr>
        <p:blipFill>
          <a:blip r:embed="rId3">
            <a:lum bright="70000" contrast="-70000"/>
          </a:blip>
          <a:srcRect l="34949" t="17386" b="16369"/>
          <a:stretch>
            <a:fillRect/>
          </a:stretch>
        </p:blipFill>
        <p:spPr>
          <a:xfrm>
            <a:off x="11500" y="-4493"/>
            <a:ext cx="8311884" cy="6876220"/>
          </a:xfrm>
          <a:prstGeom prst="rect">
            <a:avLst/>
          </a:prstGeom>
        </p:spPr>
      </p:pic>
      <p:pic>
        <p:nvPicPr>
          <p:cNvPr id="31" name="Picture 2"/>
          <p:cNvPicPr>
            <a:picLocks noChangeArrowheads="1"/>
          </p:cNvPicPr>
          <p:nvPr userDrawn="1"/>
        </p:nvPicPr>
        <p:blipFill>
          <a:blip r:embed="rId4" cstate="print"/>
          <a:srcRect l="-4076" t="-55878" r="-4076" b="-55878"/>
          <a:stretch>
            <a:fillRect/>
          </a:stretch>
        </p:blipFill>
        <p:spPr bwMode="auto">
          <a:xfrm>
            <a:off x="1053794" y="6199559"/>
            <a:ext cx="2340508" cy="288000"/>
          </a:xfrm>
          <a:prstGeom prst="rect">
            <a:avLst/>
          </a:prstGeom>
          <a:noFill/>
          <a:ln w="9525">
            <a:noFill/>
            <a:miter lim="800000"/>
            <a:headEnd/>
            <a:tailEnd/>
          </a:ln>
          <a:effectLst/>
        </p:spPr>
      </p:pic>
      <p:pic>
        <p:nvPicPr>
          <p:cNvPr id="33" name="Picture 2" descr="Close Brothers Invoice Finance"/>
          <p:cNvPicPr>
            <a:picLocks noChangeAspect="1" noChangeArrowheads="1"/>
          </p:cNvPicPr>
          <p:nvPr userDrawn="1"/>
        </p:nvPicPr>
        <p:blipFill>
          <a:blip r:embed="rId5" cstate="print"/>
          <a:srcRect l="-3099" t="-16039" r="-3099" b="-16039"/>
          <a:stretch>
            <a:fillRect/>
          </a:stretch>
        </p:blipFill>
        <p:spPr bwMode="auto">
          <a:xfrm>
            <a:off x="429823" y="5658843"/>
            <a:ext cx="3035001" cy="592901"/>
          </a:xfrm>
          <a:prstGeom prst="rect">
            <a:avLst/>
          </a:prstGeom>
          <a:noFill/>
        </p:spPr>
      </p:pic>
      <p:sp>
        <p:nvSpPr>
          <p:cNvPr id="32" name="Title 1"/>
          <p:cNvSpPr>
            <a:spLocks noGrp="1"/>
          </p:cNvSpPr>
          <p:nvPr userDrawn="1">
            <p:ph type="ctrTitle" hasCustomPrompt="1"/>
          </p:nvPr>
        </p:nvSpPr>
        <p:spPr>
          <a:xfrm>
            <a:off x="609600" y="2341067"/>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tx1"/>
                </a:solidFill>
                <a:latin typeface="Arial" pitchFamily="34" charset="0"/>
                <a:ea typeface="+mj-ea"/>
                <a:cs typeface="Arial" pitchFamily="34" charset="0"/>
              </a:defRPr>
            </a:lvl1pPr>
          </a:lstStyle>
          <a:p>
            <a:r>
              <a:rPr lang="en-GB" dirty="0"/>
              <a:t>Click to edit master title</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4" name="Text Placeholder 12"/>
          <p:cNvSpPr>
            <a:spLocks noGrp="1"/>
          </p:cNvSpPr>
          <p:nvPr userDrawn="1">
            <p:ph type="body" sz="quarter" idx="10"/>
          </p:nvPr>
        </p:nvSpPr>
        <p:spPr>
          <a:xfrm>
            <a:off x="609603" y="5056119"/>
            <a:ext cx="3473451" cy="214327"/>
          </a:xfrm>
        </p:spPr>
        <p:txBody>
          <a:bodyPr anchor="b"/>
          <a:lstStyle>
            <a:lvl1pPr>
              <a:defRPr b="0">
                <a:solidFill>
                  <a:schemeClr val="accent2"/>
                </a:solidFill>
              </a:defRPr>
            </a:lvl1pPr>
          </a:lstStyle>
          <a:p>
            <a:pPr lvl="0"/>
            <a:r>
              <a:rPr lang="en-GB" dirty="0"/>
              <a:t>Click to edit Master text styles</a:t>
            </a:r>
          </a:p>
        </p:txBody>
      </p:sp>
      <p:sp>
        <p:nvSpPr>
          <p:cNvPr id="35" name="Text Placeholder 12"/>
          <p:cNvSpPr>
            <a:spLocks noGrp="1"/>
          </p:cNvSpPr>
          <p:nvPr userDrawn="1">
            <p:ph type="body" sz="quarter" idx="11"/>
          </p:nvPr>
        </p:nvSpPr>
        <p:spPr>
          <a:xfrm>
            <a:off x="609603" y="5270446"/>
            <a:ext cx="3473451" cy="214327"/>
          </a:xfrm>
        </p:spPr>
        <p:txBody>
          <a:bodyPr/>
          <a:lstStyle>
            <a:lvl1pPr>
              <a:defRPr b="0">
                <a:solidFill>
                  <a:schemeClr val="accent1"/>
                </a:solidFill>
              </a:defRPr>
            </a:lvl1pPr>
          </a:lstStyle>
          <a:p>
            <a:pPr lvl="0"/>
            <a:r>
              <a:rPr lang="en-GB" dirty="0"/>
              <a:t>Click to edit Master text styles</a:t>
            </a:r>
          </a:p>
        </p:txBody>
      </p:sp>
    </p:spTree>
    <p:extLst>
      <p:ext uri="{BB962C8B-B14F-4D97-AF65-F5344CB8AC3E}">
        <p14:creationId xmlns:p14="http://schemas.microsoft.com/office/powerpoint/2010/main" val="33802515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8_section title">
    <p:spTree>
      <p:nvGrpSpPr>
        <p:cNvPr id="1" name=""/>
        <p:cNvGrpSpPr/>
        <p:nvPr/>
      </p:nvGrpSpPr>
      <p:grpSpPr>
        <a:xfrm>
          <a:off x="0" y="0"/>
          <a:ext cx="0" cy="0"/>
          <a:chOff x="0" y="0"/>
          <a:chExt cx="0" cy="0"/>
        </a:xfrm>
      </p:grpSpPr>
      <p:sp>
        <p:nvSpPr>
          <p:cNvPr id="28" name="Rectangle 27"/>
          <p:cNvSpPr/>
          <p:nvPr userDrawn="1"/>
        </p:nvSpPr>
        <p:spPr>
          <a:xfrm>
            <a:off x="6717792" y="0"/>
            <a:ext cx="5510784" cy="6858000"/>
          </a:xfrm>
          <a:prstGeom prst="rect">
            <a:avLst/>
          </a:prstGeom>
          <a:solidFill>
            <a:srgbClr val="B9D0D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100" b="1" dirty="0">
              <a:solidFill>
                <a:srgbClr val="FFFFFF"/>
              </a:solidFill>
            </a:endParaRPr>
          </a:p>
        </p:txBody>
      </p:sp>
      <p:pic>
        <p:nvPicPr>
          <p:cNvPr id="40" name="Picture 39" descr="grey.png"/>
          <p:cNvPicPr>
            <a:picLocks noChangeAspect="1"/>
          </p:cNvPicPr>
          <p:nvPr userDrawn="1"/>
        </p:nvPicPr>
        <p:blipFill>
          <a:blip r:embed="rId2">
            <a:lum bright="70000" contrast="-70000"/>
          </a:blip>
          <a:srcRect l="34949" t="17386" b="16369"/>
          <a:stretch>
            <a:fillRect/>
          </a:stretch>
        </p:blipFill>
        <p:spPr>
          <a:xfrm>
            <a:off x="11500" y="-4493"/>
            <a:ext cx="8311884" cy="6876220"/>
          </a:xfrm>
          <a:prstGeom prst="rect">
            <a:avLst/>
          </a:prstGeom>
        </p:spPr>
      </p:pic>
      <p:sp>
        <p:nvSpPr>
          <p:cNvPr id="32" name="Title 1"/>
          <p:cNvSpPr>
            <a:spLocks noGrp="1"/>
          </p:cNvSpPr>
          <p:nvPr userDrawn="1">
            <p:ph type="ctrTitle" hasCustomPrompt="1"/>
          </p:nvPr>
        </p:nvSpPr>
        <p:spPr>
          <a:xfrm>
            <a:off x="609600" y="2341067"/>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tx1"/>
                </a:solidFill>
                <a:latin typeface="Arial" pitchFamily="34" charset="0"/>
                <a:ea typeface="+mj-ea"/>
                <a:cs typeface="Arial" pitchFamily="34" charset="0"/>
              </a:defRPr>
            </a:lvl1pPr>
          </a:lstStyle>
          <a:p>
            <a:r>
              <a:rPr lang="en-GB" dirty="0"/>
              <a:t>Click to edit master title</a:t>
            </a:r>
          </a:p>
        </p:txBody>
      </p:sp>
      <p:sp>
        <p:nvSpPr>
          <p:cNvPr id="34" name="Text Placeholder 12"/>
          <p:cNvSpPr>
            <a:spLocks noGrp="1"/>
          </p:cNvSpPr>
          <p:nvPr userDrawn="1">
            <p:ph type="body" sz="quarter" idx="10"/>
          </p:nvPr>
        </p:nvSpPr>
        <p:spPr>
          <a:xfrm>
            <a:off x="609603" y="5056119"/>
            <a:ext cx="3473451" cy="214327"/>
          </a:xfrm>
        </p:spPr>
        <p:txBody>
          <a:bodyPr anchor="b"/>
          <a:lstStyle>
            <a:lvl1pPr>
              <a:defRPr b="0">
                <a:solidFill>
                  <a:schemeClr val="accent2"/>
                </a:solidFill>
              </a:defRPr>
            </a:lvl1pPr>
          </a:lstStyle>
          <a:p>
            <a:pPr lvl="0"/>
            <a:r>
              <a:rPr lang="en-GB" dirty="0"/>
              <a:t>Click to edit Master text styles</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9" name="TextBox 58"/>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61" name="Rectangle 60"/>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5" name="Text Placeholder 12"/>
          <p:cNvSpPr>
            <a:spLocks noGrp="1"/>
          </p:cNvSpPr>
          <p:nvPr userDrawn="1">
            <p:ph type="body" sz="quarter" idx="11"/>
          </p:nvPr>
        </p:nvSpPr>
        <p:spPr>
          <a:xfrm>
            <a:off x="609603" y="5270446"/>
            <a:ext cx="3473451" cy="214327"/>
          </a:xfrm>
        </p:spPr>
        <p:txBody>
          <a:bodyPr/>
          <a:lstStyle>
            <a:lvl1pPr>
              <a:defRPr b="0">
                <a:solidFill>
                  <a:schemeClr val="accent1"/>
                </a:solidFill>
              </a:defRPr>
            </a:lvl1pPr>
          </a:lstStyle>
          <a:p>
            <a:pPr lvl="0"/>
            <a:r>
              <a:rPr lang="en-GB" dirty="0"/>
              <a:t>Click to edit Master text styles</a:t>
            </a:r>
          </a:p>
        </p:txBody>
      </p:sp>
      <p:pic>
        <p:nvPicPr>
          <p:cNvPr id="41" name="Picture 2"/>
          <p:cNvPicPr>
            <a:picLocks noChangeArrowheads="1"/>
          </p:cNvPicPr>
          <p:nvPr userDrawn="1"/>
        </p:nvPicPr>
        <p:blipFill>
          <a:blip r:embed="rId3" cstate="print"/>
          <a:srcRect l="-4076" t="-55878" r="-4076" b="-55878"/>
          <a:stretch>
            <a:fillRect/>
          </a:stretch>
        </p:blipFill>
        <p:spPr bwMode="auto">
          <a:xfrm>
            <a:off x="1053787" y="6199558"/>
            <a:ext cx="2352655" cy="288000"/>
          </a:xfrm>
          <a:prstGeom prst="rect">
            <a:avLst/>
          </a:prstGeom>
          <a:noFill/>
          <a:ln w="9525">
            <a:noFill/>
            <a:miter lim="800000"/>
            <a:headEnd/>
            <a:tailEnd/>
          </a:ln>
          <a:effectLst/>
        </p:spPr>
      </p:pic>
      <p:pic>
        <p:nvPicPr>
          <p:cNvPr id="42" name="Picture 2" descr="Close Brothers Invoice Finance"/>
          <p:cNvPicPr>
            <a:picLocks noChangeAspect="1" noChangeArrowheads="1"/>
          </p:cNvPicPr>
          <p:nvPr userDrawn="1"/>
        </p:nvPicPr>
        <p:blipFill>
          <a:blip r:embed="rId4" cstate="print"/>
          <a:srcRect l="-3099" t="-16039" r="-3099" b="-16039"/>
          <a:stretch>
            <a:fillRect/>
          </a:stretch>
        </p:blipFill>
        <p:spPr bwMode="auto">
          <a:xfrm>
            <a:off x="429823" y="5658843"/>
            <a:ext cx="3035001" cy="592901"/>
          </a:xfrm>
          <a:prstGeom prst="rect">
            <a:avLst/>
          </a:prstGeom>
          <a:noFill/>
        </p:spPr>
      </p:pic>
    </p:spTree>
    <p:extLst>
      <p:ext uri="{BB962C8B-B14F-4D97-AF65-F5344CB8AC3E}">
        <p14:creationId xmlns:p14="http://schemas.microsoft.com/office/powerpoint/2010/main" val="35612596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16382" y="83936"/>
            <a:ext cx="10963034" cy="684000"/>
          </a:xfrm>
          <a:prstGeom prst="rect">
            <a:avLst/>
          </a:prstGeom>
        </p:spPr>
        <p:txBody>
          <a:bodyPr>
            <a:noAutofit/>
          </a:bodyPr>
          <a:lstStyle>
            <a:lvl1pPr>
              <a:defRPr sz="2400"/>
            </a:lvl1pPr>
          </a:lstStyle>
          <a:p>
            <a:r>
              <a:rPr lang="en-GB" dirty="0"/>
              <a:t>Click to edit Master title style</a:t>
            </a:r>
          </a:p>
        </p:txBody>
      </p:sp>
      <p:sp>
        <p:nvSpPr>
          <p:cNvPr id="3" name="Content Placeholder 2"/>
          <p:cNvSpPr>
            <a:spLocks noGrp="1"/>
          </p:cNvSpPr>
          <p:nvPr>
            <p:ph idx="1"/>
          </p:nvPr>
        </p:nvSpPr>
        <p:spPr>
          <a:xfrm>
            <a:off x="609638" y="1193791"/>
            <a:ext cx="10972801"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chemeClr val="accent1"/>
                </a:solidFill>
              </a:defRPr>
            </a:lvl1pPr>
            <a:lvl3pPr>
              <a:buNone/>
              <a:defRPr/>
            </a:lvl3pPr>
            <a:lvl4pPr>
              <a:buNone/>
              <a:defRPr/>
            </a:lvl4pPr>
            <a:lvl5pPr>
              <a:buNone/>
              <a:defRPr/>
            </a:lvl5pPr>
          </a:lstStyle>
          <a:p>
            <a:pPr lvl="0"/>
            <a:r>
              <a:rPr lang="en-GB" dirty="0"/>
              <a:t>Click to edit Master text styles</a:t>
            </a:r>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2" name="Content Placeholder 2"/>
          <p:cNvSpPr>
            <a:spLocks noGrp="1"/>
          </p:cNvSpPr>
          <p:nvPr>
            <p:ph idx="13"/>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4" name="Content Placeholder 2"/>
          <p:cNvSpPr>
            <a:spLocks noGrp="1"/>
          </p:cNvSpPr>
          <p:nvPr>
            <p:ph idx="15"/>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6"/>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Tree>
    <p:extLst>
      <p:ext uri="{BB962C8B-B14F-4D97-AF65-F5344CB8AC3E}">
        <p14:creationId xmlns:p14="http://schemas.microsoft.com/office/powerpoint/2010/main" val="35017727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cxnSp>
        <p:nvCxnSpPr>
          <p:cNvPr id="12" name="Straight Connector 11"/>
          <p:cNvCxnSpPr/>
          <p:nvPr/>
        </p:nvCxnSpPr>
        <p:spPr>
          <a:xfrm rot="5400000">
            <a:off x="3589112" y="3668441"/>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02263"/>
            <a:ext cx="539038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0"/>
          </p:nvPr>
        </p:nvSpPr>
        <p:spPr>
          <a:xfrm>
            <a:off x="6173401" y="1202263"/>
            <a:ext cx="540900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0" name="Content Placeholder 2"/>
          <p:cNvSpPr>
            <a:spLocks noGrp="1"/>
          </p:cNvSpPr>
          <p:nvPr>
            <p:ph idx="13"/>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4" name="Content Placeholder 2"/>
          <p:cNvSpPr>
            <a:spLocks noGrp="1"/>
          </p:cNvSpPr>
          <p:nvPr>
            <p:ph idx="15"/>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6"/>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6" name="Title 1"/>
          <p:cNvSpPr>
            <a:spLocks noGrp="1"/>
          </p:cNvSpPr>
          <p:nvPr>
            <p:ph type="title"/>
          </p:nvPr>
        </p:nvSpPr>
        <p:spPr>
          <a:xfrm>
            <a:off x="620929" y="80528"/>
            <a:ext cx="10961510" cy="684000"/>
          </a:xfrm>
          <a:prstGeom prst="rect">
            <a:avLst/>
          </a:prstGeom>
        </p:spPr>
        <p:txBody>
          <a:bodyPr>
            <a:noAutofit/>
          </a:bodyPr>
          <a:lstStyle>
            <a:lvl1pPr algn="l">
              <a:defRPr sz="2400"/>
            </a:lvl1pPr>
          </a:lstStyle>
          <a:p>
            <a:r>
              <a:rPr lang="en-GB" dirty="0"/>
              <a:t>Click to edit Master title style</a:t>
            </a:r>
          </a:p>
        </p:txBody>
      </p:sp>
      <p:sp>
        <p:nvSpPr>
          <p:cNvPr id="1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Tree>
    <p:extLst>
      <p:ext uri="{BB962C8B-B14F-4D97-AF65-F5344CB8AC3E}">
        <p14:creationId xmlns:p14="http://schemas.microsoft.com/office/powerpoint/2010/main" val="322896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ad slide">
    <p:spTree>
      <p:nvGrpSpPr>
        <p:cNvPr id="1" name=""/>
        <p:cNvGrpSpPr/>
        <p:nvPr/>
      </p:nvGrpSpPr>
      <p:grpSpPr>
        <a:xfrm>
          <a:off x="0" y="0"/>
          <a:ext cx="0" cy="0"/>
          <a:chOff x="0" y="0"/>
          <a:chExt cx="0" cy="0"/>
        </a:xfrm>
      </p:grpSpPr>
      <p:cxnSp>
        <p:nvCxnSpPr>
          <p:cNvPr id="21" name="Straight Connector 20"/>
          <p:cNvCxnSpPr/>
          <p:nvPr/>
        </p:nvCxnSpPr>
        <p:spPr>
          <a:xfrm rot="5400000">
            <a:off x="3589112" y="365150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9600" y="3650713"/>
            <a:ext cx="109728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19195"/>
            <a:ext cx="5390389" cy="2332201"/>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Content Placeholder 2"/>
          <p:cNvSpPr>
            <a:spLocks noGrp="1"/>
          </p:cNvSpPr>
          <p:nvPr>
            <p:ph idx="10"/>
          </p:nvPr>
        </p:nvSpPr>
        <p:spPr>
          <a:xfrm>
            <a:off x="6175068" y="1219195"/>
            <a:ext cx="5407333" cy="2332201"/>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2"/>
          <p:cNvSpPr>
            <a:spLocks noGrp="1"/>
          </p:cNvSpPr>
          <p:nvPr>
            <p:ph idx="11"/>
          </p:nvPr>
        </p:nvSpPr>
        <p:spPr>
          <a:xfrm>
            <a:off x="609601" y="3759679"/>
            <a:ext cx="5390389" cy="2313560"/>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baseline="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p:cNvSpPr>
            <a:spLocks noGrp="1"/>
          </p:cNvSpPr>
          <p:nvPr>
            <p:ph idx="12"/>
          </p:nvPr>
        </p:nvSpPr>
        <p:spPr>
          <a:xfrm>
            <a:off x="6172962" y="3759679"/>
            <a:ext cx="5407333" cy="2313560"/>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Content Placeholder 2"/>
          <p:cNvSpPr>
            <a:spLocks noGrp="1"/>
          </p:cNvSpPr>
          <p:nvPr>
            <p:ph idx="14"/>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5"/>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6" name="Content Placeholder 2"/>
          <p:cNvSpPr>
            <a:spLocks noGrp="1"/>
          </p:cNvSpPr>
          <p:nvPr>
            <p:ph idx="16"/>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7" name="Content Placeholder 2"/>
          <p:cNvSpPr>
            <a:spLocks noGrp="1"/>
          </p:cNvSpPr>
          <p:nvPr>
            <p:ph idx="17"/>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8" name="Content Placeholder 2"/>
          <p:cNvSpPr>
            <a:spLocks noGrp="1"/>
          </p:cNvSpPr>
          <p:nvPr>
            <p:ph idx="18"/>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9" name="Title 1"/>
          <p:cNvSpPr>
            <a:spLocks noGrp="1"/>
          </p:cNvSpPr>
          <p:nvPr>
            <p:ph type="title"/>
          </p:nvPr>
        </p:nvSpPr>
        <p:spPr>
          <a:xfrm>
            <a:off x="616345" y="82296"/>
            <a:ext cx="10950223" cy="684000"/>
          </a:xfrm>
          <a:prstGeom prst="rect">
            <a:avLst/>
          </a:prstGeom>
        </p:spPr>
        <p:txBody>
          <a:bodyPr>
            <a:noAutofit/>
          </a:bodyPr>
          <a:lstStyle>
            <a:lvl1pPr>
              <a:defRPr sz="2400"/>
            </a:lvl1pPr>
          </a:lstStyle>
          <a:p>
            <a:r>
              <a:rPr lang="en-GB" dirty="0"/>
              <a:t>Click to edit Master title style</a:t>
            </a:r>
          </a:p>
        </p:txBody>
      </p:sp>
      <p:sp>
        <p:nvSpPr>
          <p:cNvPr id="20" name="Text Placeholder 14"/>
          <p:cNvSpPr>
            <a:spLocks noGrp="1"/>
          </p:cNvSpPr>
          <p:nvPr>
            <p:ph type="body" sz="quarter" idx="19"/>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Tree>
    <p:extLst>
      <p:ext uri="{BB962C8B-B14F-4D97-AF65-F5344CB8AC3E}">
        <p14:creationId xmlns:p14="http://schemas.microsoft.com/office/powerpoint/2010/main" val="12628272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as slide">
    <p:spTree>
      <p:nvGrpSpPr>
        <p:cNvPr id="1" name=""/>
        <p:cNvGrpSpPr/>
        <p:nvPr/>
      </p:nvGrpSpPr>
      <p:grpSpPr>
        <a:xfrm>
          <a:off x="0" y="0"/>
          <a:ext cx="0" cy="0"/>
          <a:chOff x="0" y="0"/>
          <a:chExt cx="0" cy="0"/>
        </a:xfrm>
      </p:grpSpPr>
      <p:cxnSp>
        <p:nvCxnSpPr>
          <p:cNvPr id="12" name="Straight Connector 11"/>
          <p:cNvCxnSpPr/>
          <p:nvPr/>
        </p:nvCxnSpPr>
        <p:spPr>
          <a:xfrm rot="5400000">
            <a:off x="4765979" y="356683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2" y="1151462"/>
            <a:ext cx="6534158"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0"/>
          </p:nvPr>
        </p:nvSpPr>
        <p:spPr>
          <a:xfrm>
            <a:off x="7334267" y="1151462"/>
            <a:ext cx="4248140"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0" name="Content Placeholder 2"/>
          <p:cNvSpPr>
            <a:spLocks noGrp="1"/>
          </p:cNvSpPr>
          <p:nvPr>
            <p:ph idx="13"/>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4" name="Content Placeholder 2"/>
          <p:cNvSpPr>
            <a:spLocks noGrp="1"/>
          </p:cNvSpPr>
          <p:nvPr>
            <p:ph idx="15"/>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6"/>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6" name="Title 1"/>
          <p:cNvSpPr>
            <a:spLocks noGrp="1"/>
          </p:cNvSpPr>
          <p:nvPr>
            <p:ph type="title"/>
          </p:nvPr>
        </p:nvSpPr>
        <p:spPr>
          <a:xfrm>
            <a:off x="620894" y="82296"/>
            <a:ext cx="10938933" cy="684000"/>
          </a:xfrm>
          <a:prstGeom prst="rect">
            <a:avLst/>
          </a:prstGeom>
        </p:spPr>
        <p:txBody>
          <a:bodyPr>
            <a:noAutofit/>
          </a:bodyPr>
          <a:lstStyle>
            <a:lvl1pPr algn="l">
              <a:defRPr sz="2400"/>
            </a:lvl1pPr>
          </a:lstStyle>
          <a:p>
            <a:r>
              <a:rPr lang="en-GB" dirty="0"/>
              <a:t>Click to edit Master title style</a:t>
            </a:r>
          </a:p>
        </p:txBody>
      </p:sp>
      <p:sp>
        <p:nvSpPr>
          <p:cNvPr id="18"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Tree>
    <p:extLst>
      <p:ext uri="{BB962C8B-B14F-4D97-AF65-F5344CB8AC3E}">
        <p14:creationId xmlns:p14="http://schemas.microsoft.com/office/powerpoint/2010/main" val="11948047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PP_V">
    <p:spTree>
      <p:nvGrpSpPr>
        <p:cNvPr id="1" name=""/>
        <p:cNvGrpSpPr/>
        <p:nvPr/>
      </p:nvGrpSpPr>
      <p:grpSpPr>
        <a:xfrm>
          <a:off x="0" y="0"/>
          <a:ext cx="0" cy="0"/>
          <a:chOff x="0" y="0"/>
          <a:chExt cx="0" cy="0"/>
        </a:xfrm>
      </p:grpSpPr>
      <p:sp>
        <p:nvSpPr>
          <p:cNvPr id="14"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
        <p:nvSpPr>
          <p:cNvPr id="6" name="Title 1"/>
          <p:cNvSpPr>
            <a:spLocks noGrp="1"/>
          </p:cNvSpPr>
          <p:nvPr>
            <p:ph type="title"/>
          </p:nvPr>
        </p:nvSpPr>
        <p:spPr>
          <a:xfrm>
            <a:off x="620929" y="82296"/>
            <a:ext cx="10961510" cy="684000"/>
          </a:xfrm>
          <a:prstGeom prst="rect">
            <a:avLst/>
          </a:prstGeom>
        </p:spPr>
        <p:txBody>
          <a:bodyPr>
            <a:noAutofit/>
          </a:bodyPr>
          <a:lstStyle>
            <a:lvl1pPr algn="l">
              <a:defRPr sz="2400"/>
            </a:lvl1pPr>
          </a:lstStyle>
          <a:p>
            <a:r>
              <a:rPr lang="en-GB" dirty="0"/>
              <a:t>Click to edit Master title style</a:t>
            </a:r>
          </a:p>
        </p:txBody>
      </p:sp>
      <p:sp>
        <p:nvSpPr>
          <p:cNvPr id="7" name="Content Placeholder 2"/>
          <p:cNvSpPr>
            <a:spLocks noGrp="1"/>
          </p:cNvSpPr>
          <p:nvPr>
            <p:ph idx="1"/>
          </p:nvPr>
        </p:nvSpPr>
        <p:spPr>
          <a:xfrm>
            <a:off x="609601" y="1202263"/>
            <a:ext cx="539038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2"/>
          <p:cNvSpPr>
            <a:spLocks noGrp="1"/>
          </p:cNvSpPr>
          <p:nvPr>
            <p:ph idx="10"/>
          </p:nvPr>
        </p:nvSpPr>
        <p:spPr>
          <a:xfrm>
            <a:off x="6173401" y="1202263"/>
            <a:ext cx="540900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16472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EE0ACA-ACFC-4A2C-AE0D-06794123D76D}" type="datetime4">
              <a:rPr lang="en-GB" smtClean="0"/>
              <a:t>17 November 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cxnSp>
        <p:nvCxnSpPr>
          <p:cNvPr id="8" name="Straight Connector 7"/>
          <p:cNvCxnSpPr/>
          <p:nvPr userDrawn="1"/>
        </p:nvCxnSpPr>
        <p:spPr>
          <a:xfrm>
            <a:off x="960000" y="882000"/>
            <a:ext cx="1027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1" y="676800"/>
            <a:ext cx="2194564" cy="94488"/>
          </a:xfrm>
          <a:prstGeom prst="rect">
            <a:avLst/>
          </a:prstGeom>
        </p:spPr>
      </p:pic>
    </p:spTree>
    <p:extLst>
      <p:ext uri="{BB962C8B-B14F-4D97-AF65-F5344CB8AC3E}">
        <p14:creationId xmlns:p14="http://schemas.microsoft.com/office/powerpoint/2010/main" val="27646338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601794" y="359334"/>
            <a:ext cx="8196924" cy="540000"/>
          </a:xfrm>
          <a:prstGeom prst="rect">
            <a:avLst/>
          </a:prstGeom>
        </p:spPr>
        <p:txBody>
          <a:bodyPr>
            <a:noAutofit/>
          </a:bodyPr>
          <a:lstStyle/>
          <a:p>
            <a:r>
              <a:rPr lang="en-US"/>
              <a:t>Click to edit Master title style</a:t>
            </a:r>
            <a:endParaRPr lang="en-GB" dirty="0"/>
          </a:p>
        </p:txBody>
      </p:sp>
    </p:spTree>
    <p:extLst>
      <p:ext uri="{BB962C8B-B14F-4D97-AF65-F5344CB8AC3E}">
        <p14:creationId xmlns:p14="http://schemas.microsoft.com/office/powerpoint/2010/main" val="26950829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3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30202"/>
            <a:ext cx="8340800" cy="684000"/>
          </a:xfrm>
          <a:prstGeom prst="rect">
            <a:avLst/>
          </a:prstGeom>
        </p:spPr>
        <p:txBody>
          <a:bodyPr>
            <a:noAutofit/>
          </a:bodyPr>
          <a:lstStyle/>
          <a:p>
            <a:r>
              <a:rPr lang="en-US"/>
              <a:t>Click to edit Master title style</a:t>
            </a:r>
            <a:endParaRPr lang="en-GB" dirty="0"/>
          </a:p>
        </p:txBody>
      </p:sp>
      <p:sp>
        <p:nvSpPr>
          <p:cNvPr id="3" name="Content Placeholder 2"/>
          <p:cNvSpPr>
            <a:spLocks noGrp="1"/>
          </p:cNvSpPr>
          <p:nvPr>
            <p:ph idx="1" hasCustomPrompt="1"/>
          </p:nvPr>
        </p:nvSpPr>
        <p:spPr>
          <a:xfrm>
            <a:off x="609695" y="1253850"/>
            <a:ext cx="10972801" cy="5054591"/>
          </a:xfrm>
        </p:spPr>
        <p:txBody>
          <a:bodyPr lIns="72000" tIns="36000" rIns="72000" bIns="36000">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80000" indent="-180000">
              <a:spcBef>
                <a:spcPts val="600"/>
              </a:spcBef>
              <a:defRPr sz="1100">
                <a:solidFill>
                  <a:schemeClr val="tx1"/>
                </a:solidFill>
                <a:latin typeface="Arial" pitchFamily="34" charset="0"/>
                <a:cs typeface="Arial" pitchFamily="34" charset="0"/>
              </a:defRPr>
            </a:lvl3pPr>
            <a:lvl4pPr marL="360000" indent="-180000">
              <a:spcBef>
                <a:spcPts val="600"/>
              </a:spcBef>
              <a:defRPr sz="1100">
                <a:solidFill>
                  <a:schemeClr val="tx1"/>
                </a:solidFill>
                <a:latin typeface="Arial" pitchFamily="34" charset="0"/>
                <a:cs typeface="Arial" pitchFamily="34" charset="0"/>
              </a:defRPr>
            </a:lvl4pPr>
            <a:lvl5pPr marL="540000" indent="-180000">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1"/>
            <a:r>
              <a:rPr lang="en-US" dirty="0"/>
              <a:t>Paragraph</a:t>
            </a:r>
          </a:p>
          <a:p>
            <a:pPr lvl="2"/>
            <a:r>
              <a:rPr lang="en-US" dirty="0"/>
              <a:t>Bullet one</a:t>
            </a:r>
          </a:p>
          <a:p>
            <a:pPr lvl="3"/>
            <a:r>
              <a:rPr lang="en-US" dirty="0"/>
              <a:t>bullet  two</a:t>
            </a:r>
          </a:p>
          <a:p>
            <a:pPr lvl="4"/>
            <a:r>
              <a:rPr lang="en-US" dirty="0"/>
              <a:t>bullet three</a:t>
            </a:r>
          </a:p>
          <a:p>
            <a:pPr lvl="5"/>
            <a:r>
              <a:rPr lang="en-US" sz="1100" dirty="0">
                <a:latin typeface="Arial" pitchFamily="34" charset="0"/>
                <a:cs typeface="Arial" pitchFamily="34" charset="0"/>
              </a:rPr>
              <a:t>Subheading</a:t>
            </a:r>
            <a:endParaRPr lang="en-GB" dirty="0"/>
          </a:p>
        </p:txBody>
      </p:sp>
      <p:sp>
        <p:nvSpPr>
          <p:cNvPr id="5" name="Content Placeholder 2"/>
          <p:cNvSpPr>
            <a:spLocks noGrp="1"/>
          </p:cNvSpPr>
          <p:nvPr>
            <p:ph idx="12" hasCustomPrompt="1"/>
          </p:nvPr>
        </p:nvSpPr>
        <p:spPr>
          <a:xfrm>
            <a:off x="12382545" y="142873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2" name="Content Placeholder 2"/>
          <p:cNvSpPr>
            <a:spLocks noGrp="1"/>
          </p:cNvSpPr>
          <p:nvPr>
            <p:ph idx="13" hasCustomPrompt="1"/>
          </p:nvPr>
        </p:nvSpPr>
        <p:spPr>
          <a:xfrm>
            <a:off x="12382545" y="2537710"/>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3" name="Content Placeholder 2"/>
          <p:cNvSpPr>
            <a:spLocks noGrp="1"/>
          </p:cNvSpPr>
          <p:nvPr>
            <p:ph idx="14" hasCustomPrompt="1"/>
          </p:nvPr>
        </p:nvSpPr>
        <p:spPr>
          <a:xfrm>
            <a:off x="12382545" y="364330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4" name="Content Placeholder 2"/>
          <p:cNvSpPr>
            <a:spLocks noGrp="1"/>
          </p:cNvSpPr>
          <p:nvPr>
            <p:ph idx="15" hasCustomPrompt="1"/>
          </p:nvPr>
        </p:nvSpPr>
        <p:spPr>
          <a:xfrm>
            <a:off x="12382545" y="4752276"/>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5" name="Content Placeholder 2"/>
          <p:cNvSpPr>
            <a:spLocks noGrp="1"/>
          </p:cNvSpPr>
          <p:nvPr>
            <p:ph idx="16" hasCustomPrompt="1"/>
          </p:nvPr>
        </p:nvSpPr>
        <p:spPr>
          <a:xfrm>
            <a:off x="12382545" y="585955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Tree>
    <p:extLst>
      <p:ext uri="{BB962C8B-B14F-4D97-AF65-F5344CB8AC3E}">
        <p14:creationId xmlns:p14="http://schemas.microsoft.com/office/powerpoint/2010/main" val="40018997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833" y="1125538"/>
            <a:ext cx="11367118" cy="4900612"/>
          </a:xfrm>
        </p:spPr>
        <p:txBody>
          <a:bodyPr/>
          <a:lstStyle>
            <a:lvl1pPr>
              <a:defRPr sz="1300">
                <a:solidFill>
                  <a:schemeClr val="tx1"/>
                </a:solidFill>
              </a:defRPr>
            </a:lvl1pPr>
            <a:lvl2pPr>
              <a:defRPr sz="1300">
                <a:solidFill>
                  <a:schemeClr val="tx1"/>
                </a:solidFill>
              </a:defRPr>
            </a:lvl2pPr>
            <a:lvl3pPr>
              <a:defRPr sz="1300">
                <a:solidFill>
                  <a:schemeClr val="tx1"/>
                </a:solidFill>
              </a:defRPr>
            </a:lvl3pPr>
            <a:lvl4pPr>
              <a:defRPr sz="1300">
                <a:solidFill>
                  <a:schemeClr val="tx1"/>
                </a:solidFill>
              </a:defRPr>
            </a:lvl4pPr>
            <a:lvl5pPr>
              <a:defRPr sz="1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609601" y="6356360"/>
            <a:ext cx="2844800" cy="365124"/>
          </a:xfrm>
          <a:prstGeom prst="rect">
            <a:avLst/>
          </a:prstGeom>
        </p:spPr>
        <p:txBody>
          <a:bodyPr lIns="91420" tIns="45710" rIns="91420" bIns="45710"/>
          <a:lstStyle>
            <a:lvl1pPr>
              <a:defRPr/>
            </a:lvl1pPr>
          </a:lstStyle>
          <a:p>
            <a:pPr>
              <a:defRPr/>
            </a:pPr>
            <a:fld id="{848F0E91-E175-41EA-A581-D3078FE1E8C5}" type="datetimeFigureOut">
              <a:rPr lang="en-US">
                <a:solidFill>
                  <a:srgbClr val="404040"/>
                </a:solidFill>
              </a:rPr>
              <a:pPr>
                <a:defRPr/>
              </a:pPr>
              <a:t>11/17/2017</a:t>
            </a:fld>
            <a:endParaRPr lang="en-US">
              <a:solidFill>
                <a:srgbClr val="404040"/>
              </a:solidFill>
            </a:endParaRPr>
          </a:p>
        </p:txBody>
      </p:sp>
      <p:sp>
        <p:nvSpPr>
          <p:cNvPr id="7" name="Footer Placeholder 4"/>
          <p:cNvSpPr>
            <a:spLocks noGrp="1"/>
          </p:cNvSpPr>
          <p:nvPr>
            <p:ph type="ftr" sz="quarter" idx="11"/>
          </p:nvPr>
        </p:nvSpPr>
        <p:spPr>
          <a:xfrm>
            <a:off x="4165605" y="6356360"/>
            <a:ext cx="3860800" cy="365124"/>
          </a:xfrm>
          <a:prstGeom prst="rect">
            <a:avLst/>
          </a:prstGeom>
        </p:spPr>
        <p:txBody>
          <a:bodyPr lIns="91420" tIns="45710" rIns="91420" bIns="45710"/>
          <a:lstStyle>
            <a:lvl1pPr>
              <a:defRPr/>
            </a:lvl1pPr>
          </a:lstStyle>
          <a:p>
            <a:pPr>
              <a:defRPr/>
            </a:pPr>
            <a:endParaRPr lang="en-US">
              <a:solidFill>
                <a:srgbClr val="404040"/>
              </a:solidFill>
            </a:endParaRPr>
          </a:p>
        </p:txBody>
      </p:sp>
      <p:sp>
        <p:nvSpPr>
          <p:cNvPr id="10" name="Title Placeholder 1"/>
          <p:cNvSpPr>
            <a:spLocks noGrp="1"/>
          </p:cNvSpPr>
          <p:nvPr>
            <p:ph type="title"/>
          </p:nvPr>
        </p:nvSpPr>
        <p:spPr bwMode="auto">
          <a:xfrm>
            <a:off x="606448" y="71439"/>
            <a:ext cx="9188450" cy="785811"/>
          </a:xfrm>
          <a:prstGeom prst="rect">
            <a:avLst/>
          </a:prstGeom>
          <a:noFill/>
          <a:ln w="9525">
            <a:noFill/>
            <a:miter lim="800000"/>
            <a:headEnd/>
            <a:tailEnd/>
          </a:ln>
        </p:spPr>
        <p:txBody>
          <a:bodyPr vert="horz" wrap="square" lIns="91420" tIns="45710" rIns="91420" bIns="45710" numCol="1" anchor="b"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7517146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8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39727"/>
            <a:ext cx="8340800" cy="684000"/>
          </a:xfrm>
          <a:prstGeom prst="rect">
            <a:avLst/>
          </a:prstGeom>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609695" y="1234802"/>
            <a:ext cx="10972801" cy="5054591"/>
          </a:xfrm>
        </p:spPr>
        <p:txBody>
          <a:bodyPr>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80000" indent="-180000">
              <a:spcBef>
                <a:spcPts val="600"/>
              </a:spcBef>
              <a:defRPr sz="1100">
                <a:solidFill>
                  <a:schemeClr val="tx1"/>
                </a:solidFill>
                <a:latin typeface="Arial" pitchFamily="34" charset="0"/>
                <a:cs typeface="Arial" pitchFamily="34" charset="0"/>
              </a:defRPr>
            </a:lvl3pPr>
            <a:lvl4pPr marL="360000" indent="-180000">
              <a:spcBef>
                <a:spcPts val="600"/>
              </a:spcBef>
              <a:defRPr sz="1100">
                <a:solidFill>
                  <a:schemeClr val="tx1"/>
                </a:solidFill>
                <a:latin typeface="Arial" pitchFamily="34" charset="0"/>
                <a:cs typeface="Arial" pitchFamily="34" charset="0"/>
              </a:defRPr>
            </a:lvl4pPr>
            <a:lvl5pPr marL="540000" indent="-180000">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2"/>
          </p:nvPr>
        </p:nvSpPr>
        <p:spPr>
          <a:xfrm>
            <a:off x="12382545" y="142873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350"/>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916"/>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819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3863283020"/>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1785" y="359786"/>
            <a:ext cx="8196924" cy="540000"/>
          </a:xfrm>
          <a:prstGeom prst="rect">
            <a:avLst/>
          </a:prstGeom>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601797" y="1195393"/>
            <a:ext cx="10988306" cy="5040001"/>
          </a:xfrm>
        </p:spPr>
        <p:txBody>
          <a:bodyPr>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79954" indent="-179954">
              <a:spcBef>
                <a:spcPts val="600"/>
              </a:spcBef>
              <a:defRPr sz="1100">
                <a:solidFill>
                  <a:schemeClr val="tx1"/>
                </a:solidFill>
                <a:latin typeface="Arial" pitchFamily="34" charset="0"/>
                <a:cs typeface="Arial" pitchFamily="34" charset="0"/>
              </a:defRPr>
            </a:lvl3pPr>
            <a:lvl4pPr marL="359908" indent="-179954">
              <a:spcBef>
                <a:spcPts val="600"/>
              </a:spcBef>
              <a:defRPr sz="1100">
                <a:solidFill>
                  <a:schemeClr val="tx1"/>
                </a:solidFill>
                <a:latin typeface="Arial" pitchFamily="34" charset="0"/>
                <a:cs typeface="Arial" pitchFamily="34" charset="0"/>
              </a:defRPr>
            </a:lvl4pPr>
            <a:lvl5pPr marL="539862" indent="-179954">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7495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sec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2857554"/>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tx1"/>
                </a:solidFill>
                <a:latin typeface="Arial" pitchFamily="34" charset="0"/>
                <a:ea typeface="+mj-ea"/>
                <a:cs typeface="Arial" pitchFamily="34" charset="0"/>
              </a:defRPr>
            </a:lvl1pPr>
          </a:lstStyle>
          <a:p>
            <a:r>
              <a:rPr lang="en-GB" dirty="0"/>
              <a:t>Click to edit master title</a:t>
            </a:r>
          </a:p>
        </p:txBody>
      </p:sp>
      <p:sp>
        <p:nvSpPr>
          <p:cNvPr id="8" name="Subtitle 2"/>
          <p:cNvSpPr>
            <a:spLocks noGrp="1"/>
          </p:cNvSpPr>
          <p:nvPr>
            <p:ph type="subTitle" idx="1" hasCustomPrompt="1"/>
          </p:nvPr>
        </p:nvSpPr>
        <p:spPr>
          <a:xfrm>
            <a:off x="609600" y="3826650"/>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2" name="TextBox 51"/>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53" name="TextBox 5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54" name="Rectangle 53"/>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55" name="Rectangle 5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56" name="Rectangle 5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57" name="Rectangle 5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58" name="Rectangle 5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59" name="Rectangle 5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0" name="Rectangle 5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1" name="Rectangle 6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62" name="Rectangle 6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3" name="Rectangle 6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4" name="Rectangle 6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65" name="Rectangle 6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66" name="Rectangle 6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67" name="Rectangle 6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24" name="Picture 2"/>
          <p:cNvPicPr>
            <a:picLocks noChangeArrowheads="1"/>
          </p:cNvPicPr>
          <p:nvPr userDrawn="1"/>
        </p:nvPicPr>
        <p:blipFill>
          <a:blip r:embed="rId2" cstate="print"/>
          <a:srcRect l="-4076" t="-55878" r="-4076" b="-55878"/>
          <a:stretch>
            <a:fillRect/>
          </a:stretch>
        </p:blipFill>
        <p:spPr bwMode="auto">
          <a:xfrm>
            <a:off x="1053787" y="6199558"/>
            <a:ext cx="2352655" cy="288000"/>
          </a:xfrm>
          <a:prstGeom prst="rect">
            <a:avLst/>
          </a:prstGeom>
          <a:noFill/>
          <a:ln w="9525">
            <a:noFill/>
            <a:miter lim="800000"/>
            <a:headEnd/>
            <a:tailEnd/>
          </a:ln>
          <a:effectLst/>
        </p:spPr>
      </p:pic>
      <p:pic>
        <p:nvPicPr>
          <p:cNvPr id="25" name="Picture 2" descr="Close Brothers Invoice Finance"/>
          <p:cNvPicPr>
            <a:picLocks noChangeAspect="1" noChangeArrowheads="1"/>
          </p:cNvPicPr>
          <p:nvPr userDrawn="1"/>
        </p:nvPicPr>
        <p:blipFill>
          <a:blip r:embed="rId3" cstate="print"/>
          <a:srcRect l="-3099" t="-16039" r="-3099" b="-16039"/>
          <a:stretch>
            <a:fillRect/>
          </a:stretch>
        </p:blipFill>
        <p:spPr bwMode="auto">
          <a:xfrm>
            <a:off x="429823" y="5658843"/>
            <a:ext cx="3035001" cy="592901"/>
          </a:xfrm>
          <a:prstGeom prst="rect">
            <a:avLst/>
          </a:prstGeom>
          <a:noFill/>
        </p:spPr>
      </p:pic>
    </p:spTree>
    <p:extLst>
      <p:ext uri="{BB962C8B-B14F-4D97-AF65-F5344CB8AC3E}">
        <p14:creationId xmlns:p14="http://schemas.microsoft.com/office/powerpoint/2010/main" val="11629084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0_section title">
    <p:spTree>
      <p:nvGrpSpPr>
        <p:cNvPr id="1" name=""/>
        <p:cNvGrpSpPr/>
        <p:nvPr/>
      </p:nvGrpSpPr>
      <p:grpSpPr>
        <a:xfrm>
          <a:off x="0" y="0"/>
          <a:ext cx="0" cy="0"/>
          <a:chOff x="0" y="0"/>
          <a:chExt cx="0" cy="0"/>
        </a:xfrm>
      </p:grpSpPr>
      <p:sp>
        <p:nvSpPr>
          <p:cNvPr id="62" name="TextBox 61"/>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63" name="TextBox 6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64" name="Rectangle 63"/>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5" name="Rectangle 6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6" name="Rectangle 6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7" name="Rectangle 6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8" name="Rectangle 6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9" name="Rectangle 6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70" name="Rectangle 6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71" name="Rectangle 7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72" name="Rectangle 7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3" name="Rectangle 7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74" name="Rectangle 7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5" name="Rectangle 7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6" name="Rectangle 7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7" name="Rectangle 7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7" name="TextBox 36"/>
          <p:cNvSpPr txBox="1"/>
          <p:nvPr userDrawn="1"/>
        </p:nvSpPr>
        <p:spPr>
          <a:xfrm>
            <a:off x="979590" y="5774324"/>
            <a:ext cx="4329711" cy="169277"/>
          </a:xfrm>
          <a:prstGeom prst="rect">
            <a:avLst/>
          </a:prstGeom>
          <a:noFill/>
        </p:spPr>
        <p:txBody>
          <a:bodyPr wrap="none" lIns="0" tIns="0" rIns="0" bIns="0" rtlCol="0">
            <a:spAutoFit/>
          </a:bodyPr>
          <a:lstStyle/>
          <a:p>
            <a:pPr marL="177800" indent="-177800"/>
            <a:r>
              <a:rPr lang="en-GB" sz="1100" dirty="0">
                <a:solidFill>
                  <a:srgbClr val="404040"/>
                </a:solidFill>
              </a:rPr>
              <a:t>LENDING </a:t>
            </a:r>
            <a:r>
              <a:rPr lang="en-GB" sz="1100" dirty="0">
                <a:solidFill>
                  <a:srgbClr val="404040"/>
                </a:solidFill>
                <a:latin typeface="Arial"/>
                <a:cs typeface="Arial"/>
              </a:rPr>
              <a:t>│</a:t>
            </a:r>
            <a:r>
              <a:rPr lang="en-GB" sz="1100" dirty="0">
                <a:solidFill>
                  <a:srgbClr val="404040"/>
                </a:solidFill>
              </a:rPr>
              <a:t> DEPOSITS </a:t>
            </a:r>
            <a:r>
              <a:rPr lang="en-GB" sz="1100" dirty="0">
                <a:solidFill>
                  <a:srgbClr val="404040"/>
                </a:solidFill>
                <a:latin typeface="Arial"/>
                <a:cs typeface="Arial"/>
              </a:rPr>
              <a:t>│ </a:t>
            </a:r>
            <a:r>
              <a:rPr lang="en-GB" sz="1100" dirty="0">
                <a:solidFill>
                  <a:srgbClr val="404040"/>
                </a:solidFill>
              </a:rPr>
              <a:t>WEALTH MANAGEMENT</a:t>
            </a:r>
            <a:r>
              <a:rPr lang="en-GB" sz="1100" dirty="0">
                <a:solidFill>
                  <a:srgbClr val="404040"/>
                </a:solidFill>
                <a:latin typeface="Arial"/>
                <a:cs typeface="Arial"/>
              </a:rPr>
              <a:t> │ </a:t>
            </a:r>
            <a:r>
              <a:rPr lang="en-GB" sz="1100" dirty="0">
                <a:solidFill>
                  <a:srgbClr val="404040"/>
                </a:solidFill>
              </a:rPr>
              <a:t>SECURITIES</a:t>
            </a:r>
          </a:p>
        </p:txBody>
      </p:sp>
      <p:pic>
        <p:nvPicPr>
          <p:cNvPr id="39" name="Picture 2" descr="Close Brothers Invoice Finance"/>
          <p:cNvPicPr>
            <a:picLocks noChangeAspect="1" noChangeArrowheads="1"/>
          </p:cNvPicPr>
          <p:nvPr userDrawn="1"/>
        </p:nvPicPr>
        <p:blipFill>
          <a:blip r:embed="rId2" cstate="print"/>
          <a:srcRect l="-3099" t="-16039" r="-3099" b="-16039"/>
          <a:stretch>
            <a:fillRect/>
          </a:stretch>
        </p:blipFill>
        <p:spPr bwMode="auto">
          <a:xfrm>
            <a:off x="868734" y="4113450"/>
            <a:ext cx="4683323" cy="914908"/>
          </a:xfrm>
          <a:prstGeom prst="rect">
            <a:avLst/>
          </a:prstGeom>
          <a:noFill/>
        </p:spPr>
      </p:pic>
      <p:sp>
        <p:nvSpPr>
          <p:cNvPr id="40" name="Text Placeholder 12"/>
          <p:cNvSpPr>
            <a:spLocks noGrp="1"/>
          </p:cNvSpPr>
          <p:nvPr>
            <p:ph type="body" sz="quarter" idx="10"/>
          </p:nvPr>
        </p:nvSpPr>
        <p:spPr>
          <a:xfrm>
            <a:off x="7708806" y="4223337"/>
            <a:ext cx="3206262" cy="214327"/>
          </a:xfrm>
        </p:spPr>
        <p:txBody>
          <a:bodyPr anchor="b"/>
          <a:lstStyle>
            <a:lvl1pPr>
              <a:defRPr b="0">
                <a:solidFill>
                  <a:srgbClr val="53565A"/>
                </a:solidFill>
              </a:defRPr>
            </a:lvl1pPr>
          </a:lstStyle>
          <a:p>
            <a:pPr lvl="0"/>
            <a:r>
              <a:rPr lang="en-GB" dirty="0"/>
              <a:t>Click to edit Master text styles</a:t>
            </a:r>
          </a:p>
        </p:txBody>
      </p:sp>
      <p:sp>
        <p:nvSpPr>
          <p:cNvPr id="41" name="Text Placeholder 12"/>
          <p:cNvSpPr>
            <a:spLocks noGrp="1"/>
          </p:cNvSpPr>
          <p:nvPr>
            <p:ph type="body" sz="quarter" idx="11"/>
          </p:nvPr>
        </p:nvSpPr>
        <p:spPr>
          <a:xfrm>
            <a:off x="7708806" y="4437664"/>
            <a:ext cx="3206262" cy="214327"/>
          </a:xfrm>
        </p:spPr>
        <p:txBody>
          <a:bodyPr/>
          <a:lstStyle>
            <a:lvl1pPr>
              <a:defRPr b="0">
                <a:solidFill>
                  <a:srgbClr val="53565A"/>
                </a:solidFill>
              </a:defRPr>
            </a:lvl1pPr>
          </a:lstStyle>
          <a:p>
            <a:pPr lvl="0"/>
            <a:r>
              <a:rPr lang="en-GB" dirty="0"/>
              <a:t>Click to edit Master text styles</a:t>
            </a:r>
          </a:p>
        </p:txBody>
      </p:sp>
      <p:sp>
        <p:nvSpPr>
          <p:cNvPr id="42" name="Text Placeholder 12"/>
          <p:cNvSpPr>
            <a:spLocks noGrp="1"/>
          </p:cNvSpPr>
          <p:nvPr>
            <p:ph type="body" sz="quarter" idx="12"/>
          </p:nvPr>
        </p:nvSpPr>
        <p:spPr>
          <a:xfrm>
            <a:off x="7708791" y="4649333"/>
            <a:ext cx="3206262" cy="214327"/>
          </a:xfrm>
        </p:spPr>
        <p:txBody>
          <a:bodyPr/>
          <a:lstStyle>
            <a:lvl1pPr>
              <a:defRPr b="0">
                <a:solidFill>
                  <a:srgbClr val="53565A"/>
                </a:solidFill>
              </a:defRPr>
            </a:lvl1pPr>
          </a:lstStyle>
          <a:p>
            <a:pPr lvl="0"/>
            <a:r>
              <a:rPr lang="en-GB" dirty="0"/>
              <a:t>Click to edit Master text styles</a:t>
            </a:r>
          </a:p>
        </p:txBody>
      </p:sp>
      <p:sp>
        <p:nvSpPr>
          <p:cNvPr id="43" name="Text Placeholder 12"/>
          <p:cNvSpPr>
            <a:spLocks noGrp="1"/>
          </p:cNvSpPr>
          <p:nvPr>
            <p:ph type="body" sz="quarter" idx="13"/>
          </p:nvPr>
        </p:nvSpPr>
        <p:spPr>
          <a:xfrm>
            <a:off x="7719222" y="4877931"/>
            <a:ext cx="3206262" cy="214327"/>
          </a:xfrm>
        </p:spPr>
        <p:txBody>
          <a:bodyPr/>
          <a:lstStyle>
            <a:lvl1pPr>
              <a:defRPr b="0">
                <a:solidFill>
                  <a:srgbClr val="53565A"/>
                </a:solidFill>
              </a:defRPr>
            </a:lvl1pPr>
          </a:lstStyle>
          <a:p>
            <a:pPr lvl="0"/>
            <a:r>
              <a:rPr lang="en-GB" dirty="0"/>
              <a:t>Click to edit Master text styles</a:t>
            </a:r>
          </a:p>
        </p:txBody>
      </p:sp>
      <p:sp>
        <p:nvSpPr>
          <p:cNvPr id="44" name="Text Placeholder 12"/>
          <p:cNvSpPr>
            <a:spLocks noGrp="1"/>
          </p:cNvSpPr>
          <p:nvPr>
            <p:ph type="body" sz="quarter" idx="14"/>
          </p:nvPr>
        </p:nvSpPr>
        <p:spPr>
          <a:xfrm>
            <a:off x="7719222" y="5089600"/>
            <a:ext cx="3206262" cy="214327"/>
          </a:xfrm>
        </p:spPr>
        <p:txBody>
          <a:bodyPr/>
          <a:lstStyle>
            <a:lvl1pPr>
              <a:defRPr b="0">
                <a:solidFill>
                  <a:srgbClr val="53565A"/>
                </a:solidFill>
              </a:defRPr>
            </a:lvl1pPr>
          </a:lstStyle>
          <a:p>
            <a:pPr lvl="0"/>
            <a:r>
              <a:rPr lang="en-GB" dirty="0"/>
              <a:t>Click to edit Master text styles</a:t>
            </a:r>
          </a:p>
        </p:txBody>
      </p:sp>
      <p:sp>
        <p:nvSpPr>
          <p:cNvPr id="45" name="Text Placeholder 12"/>
          <p:cNvSpPr>
            <a:spLocks noGrp="1"/>
          </p:cNvSpPr>
          <p:nvPr>
            <p:ph type="body" sz="quarter" idx="15"/>
          </p:nvPr>
        </p:nvSpPr>
        <p:spPr>
          <a:xfrm>
            <a:off x="7719222" y="5518737"/>
            <a:ext cx="3206262" cy="214327"/>
          </a:xfrm>
        </p:spPr>
        <p:txBody>
          <a:bodyPr anchor="b"/>
          <a:lstStyle>
            <a:lvl1pPr>
              <a:defRPr b="0">
                <a:solidFill>
                  <a:schemeClr val="accent2"/>
                </a:solidFill>
              </a:defRPr>
            </a:lvl1pPr>
          </a:lstStyle>
          <a:p>
            <a:pPr lvl="0"/>
            <a:r>
              <a:rPr lang="en-GB" dirty="0"/>
              <a:t>Click to edit Master text styles</a:t>
            </a:r>
          </a:p>
        </p:txBody>
      </p:sp>
      <p:sp>
        <p:nvSpPr>
          <p:cNvPr id="46" name="Text Placeholder 12"/>
          <p:cNvSpPr>
            <a:spLocks noGrp="1"/>
          </p:cNvSpPr>
          <p:nvPr>
            <p:ph type="body" sz="quarter" idx="16"/>
          </p:nvPr>
        </p:nvSpPr>
        <p:spPr>
          <a:xfrm>
            <a:off x="7719211" y="5730406"/>
            <a:ext cx="3206262" cy="214327"/>
          </a:xfrm>
        </p:spPr>
        <p:txBody>
          <a:bodyPr anchor="b"/>
          <a:lstStyle>
            <a:lvl1pPr>
              <a:defRPr b="0">
                <a:solidFill>
                  <a:schemeClr val="accent2"/>
                </a:solidFill>
              </a:defRPr>
            </a:lvl1pPr>
          </a:lstStyle>
          <a:p>
            <a:pPr lvl="0"/>
            <a:r>
              <a:rPr lang="en-GB" dirty="0"/>
              <a:t>Click to edit Master text styles</a:t>
            </a:r>
          </a:p>
        </p:txBody>
      </p:sp>
    </p:spTree>
    <p:extLst>
      <p:ext uri="{BB962C8B-B14F-4D97-AF65-F5344CB8AC3E}">
        <p14:creationId xmlns:p14="http://schemas.microsoft.com/office/powerpoint/2010/main" val="35903582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7_section title">
    <p:spTree>
      <p:nvGrpSpPr>
        <p:cNvPr id="1" name=""/>
        <p:cNvGrpSpPr/>
        <p:nvPr/>
      </p:nvGrpSpPr>
      <p:grpSpPr>
        <a:xfrm>
          <a:off x="0" y="0"/>
          <a:ext cx="0" cy="0"/>
          <a:chOff x="0" y="0"/>
          <a:chExt cx="0" cy="0"/>
        </a:xfrm>
      </p:grpSpPr>
      <p:sp>
        <p:nvSpPr>
          <p:cNvPr id="59" name="TextBox 58"/>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61" name="Rectangle 60"/>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pic>
        <p:nvPicPr>
          <p:cNvPr id="26" name="Picture 1" descr="C:\Users\karen.bennett\AppData\Local\Microsoft\Windows\Temporary Internet Files\Content.Outlook\DXFQNHG8\114399794 Retouched.png"/>
          <p:cNvPicPr>
            <a:picLocks noChangeAspect="1" noChangeArrowheads="1"/>
          </p:cNvPicPr>
          <p:nvPr userDrawn="1"/>
        </p:nvPicPr>
        <p:blipFill>
          <a:blip r:embed="rId2"/>
          <a:srcRect r="20947"/>
          <a:stretch>
            <a:fillRect/>
          </a:stretch>
        </p:blipFill>
        <p:spPr bwMode="auto">
          <a:xfrm>
            <a:off x="5650274" y="4"/>
            <a:ext cx="6541726" cy="6858013"/>
          </a:xfrm>
          <a:prstGeom prst="rect">
            <a:avLst/>
          </a:prstGeom>
          <a:noFill/>
        </p:spPr>
      </p:pic>
      <p:pic>
        <p:nvPicPr>
          <p:cNvPr id="28" name="Picture 27" descr="grey.png"/>
          <p:cNvPicPr>
            <a:picLocks noChangeAspect="1"/>
          </p:cNvPicPr>
          <p:nvPr userDrawn="1"/>
        </p:nvPicPr>
        <p:blipFill>
          <a:blip r:embed="rId3">
            <a:lum bright="70000" contrast="-70000"/>
          </a:blip>
          <a:srcRect l="34949" t="17386" b="16369"/>
          <a:stretch>
            <a:fillRect/>
          </a:stretch>
        </p:blipFill>
        <p:spPr>
          <a:xfrm>
            <a:off x="11500" y="-4493"/>
            <a:ext cx="8311884" cy="6876220"/>
          </a:xfrm>
          <a:prstGeom prst="rect">
            <a:avLst/>
          </a:prstGeom>
        </p:spPr>
      </p:pic>
      <p:pic>
        <p:nvPicPr>
          <p:cNvPr id="31" name="Picture 2"/>
          <p:cNvPicPr>
            <a:picLocks noChangeArrowheads="1"/>
          </p:cNvPicPr>
          <p:nvPr userDrawn="1"/>
        </p:nvPicPr>
        <p:blipFill>
          <a:blip r:embed="rId4" cstate="print"/>
          <a:srcRect l="-4076" t="-55878" r="-4076" b="-55878"/>
          <a:stretch>
            <a:fillRect/>
          </a:stretch>
        </p:blipFill>
        <p:spPr bwMode="auto">
          <a:xfrm>
            <a:off x="1053794" y="6199559"/>
            <a:ext cx="2340508" cy="288000"/>
          </a:xfrm>
          <a:prstGeom prst="rect">
            <a:avLst/>
          </a:prstGeom>
          <a:noFill/>
          <a:ln w="9525">
            <a:noFill/>
            <a:miter lim="800000"/>
            <a:headEnd/>
            <a:tailEnd/>
          </a:ln>
          <a:effectLst/>
        </p:spPr>
      </p:pic>
      <p:pic>
        <p:nvPicPr>
          <p:cNvPr id="33" name="Picture 2" descr="Close Brothers Invoice Finance"/>
          <p:cNvPicPr>
            <a:picLocks noChangeAspect="1" noChangeArrowheads="1"/>
          </p:cNvPicPr>
          <p:nvPr userDrawn="1"/>
        </p:nvPicPr>
        <p:blipFill>
          <a:blip r:embed="rId5" cstate="print"/>
          <a:srcRect l="-3099" t="-16039" r="-3099" b="-16039"/>
          <a:stretch>
            <a:fillRect/>
          </a:stretch>
        </p:blipFill>
        <p:spPr bwMode="auto">
          <a:xfrm>
            <a:off x="429823" y="5658843"/>
            <a:ext cx="3035001" cy="592901"/>
          </a:xfrm>
          <a:prstGeom prst="rect">
            <a:avLst/>
          </a:prstGeom>
          <a:noFill/>
        </p:spPr>
      </p:pic>
      <p:sp>
        <p:nvSpPr>
          <p:cNvPr id="32" name="Title 1"/>
          <p:cNvSpPr>
            <a:spLocks noGrp="1"/>
          </p:cNvSpPr>
          <p:nvPr userDrawn="1">
            <p:ph type="ctrTitle" hasCustomPrompt="1"/>
          </p:nvPr>
        </p:nvSpPr>
        <p:spPr>
          <a:xfrm>
            <a:off x="609600" y="2341067"/>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tx1"/>
                </a:solidFill>
                <a:latin typeface="Arial" pitchFamily="34" charset="0"/>
                <a:ea typeface="+mj-ea"/>
                <a:cs typeface="Arial" pitchFamily="34" charset="0"/>
              </a:defRPr>
            </a:lvl1pPr>
          </a:lstStyle>
          <a:p>
            <a:r>
              <a:rPr lang="en-GB" dirty="0"/>
              <a:t>Click to edit master title</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4" name="Text Placeholder 12"/>
          <p:cNvSpPr>
            <a:spLocks noGrp="1"/>
          </p:cNvSpPr>
          <p:nvPr userDrawn="1">
            <p:ph type="body" sz="quarter" idx="10"/>
          </p:nvPr>
        </p:nvSpPr>
        <p:spPr>
          <a:xfrm>
            <a:off x="609603" y="5056119"/>
            <a:ext cx="3473451" cy="214327"/>
          </a:xfrm>
        </p:spPr>
        <p:txBody>
          <a:bodyPr anchor="b"/>
          <a:lstStyle>
            <a:lvl1pPr>
              <a:defRPr b="0">
                <a:solidFill>
                  <a:schemeClr val="accent2"/>
                </a:solidFill>
              </a:defRPr>
            </a:lvl1pPr>
          </a:lstStyle>
          <a:p>
            <a:pPr lvl="0"/>
            <a:r>
              <a:rPr lang="en-GB" dirty="0"/>
              <a:t>Click to edit Master text styles</a:t>
            </a:r>
          </a:p>
        </p:txBody>
      </p:sp>
      <p:sp>
        <p:nvSpPr>
          <p:cNvPr id="35" name="Text Placeholder 12"/>
          <p:cNvSpPr>
            <a:spLocks noGrp="1"/>
          </p:cNvSpPr>
          <p:nvPr userDrawn="1">
            <p:ph type="body" sz="quarter" idx="11"/>
          </p:nvPr>
        </p:nvSpPr>
        <p:spPr>
          <a:xfrm>
            <a:off x="609603" y="5270446"/>
            <a:ext cx="3473451" cy="214327"/>
          </a:xfrm>
        </p:spPr>
        <p:txBody>
          <a:bodyPr/>
          <a:lstStyle>
            <a:lvl1pPr>
              <a:defRPr b="0">
                <a:solidFill>
                  <a:schemeClr val="accent1"/>
                </a:solidFill>
              </a:defRPr>
            </a:lvl1pPr>
          </a:lstStyle>
          <a:p>
            <a:pPr lvl="0"/>
            <a:r>
              <a:rPr lang="en-GB" dirty="0"/>
              <a:t>Click to edit Master text styles</a:t>
            </a:r>
          </a:p>
        </p:txBody>
      </p:sp>
    </p:spTree>
    <p:extLst>
      <p:ext uri="{BB962C8B-B14F-4D97-AF65-F5344CB8AC3E}">
        <p14:creationId xmlns:p14="http://schemas.microsoft.com/office/powerpoint/2010/main" val="12832962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8_section title">
    <p:spTree>
      <p:nvGrpSpPr>
        <p:cNvPr id="1" name=""/>
        <p:cNvGrpSpPr/>
        <p:nvPr/>
      </p:nvGrpSpPr>
      <p:grpSpPr>
        <a:xfrm>
          <a:off x="0" y="0"/>
          <a:ext cx="0" cy="0"/>
          <a:chOff x="0" y="0"/>
          <a:chExt cx="0" cy="0"/>
        </a:xfrm>
      </p:grpSpPr>
      <p:sp>
        <p:nvSpPr>
          <p:cNvPr id="28" name="Rectangle 27"/>
          <p:cNvSpPr/>
          <p:nvPr userDrawn="1"/>
        </p:nvSpPr>
        <p:spPr>
          <a:xfrm>
            <a:off x="6717792" y="0"/>
            <a:ext cx="5510784" cy="6858000"/>
          </a:xfrm>
          <a:prstGeom prst="rect">
            <a:avLst/>
          </a:prstGeom>
          <a:solidFill>
            <a:srgbClr val="B9D0D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100" b="1" dirty="0">
              <a:solidFill>
                <a:srgbClr val="FFFFFF"/>
              </a:solidFill>
            </a:endParaRPr>
          </a:p>
        </p:txBody>
      </p:sp>
      <p:pic>
        <p:nvPicPr>
          <p:cNvPr id="40" name="Picture 39" descr="grey.png"/>
          <p:cNvPicPr>
            <a:picLocks noChangeAspect="1"/>
          </p:cNvPicPr>
          <p:nvPr userDrawn="1"/>
        </p:nvPicPr>
        <p:blipFill>
          <a:blip r:embed="rId2">
            <a:lum bright="70000" contrast="-70000"/>
          </a:blip>
          <a:srcRect l="34949" t="17386" b="16369"/>
          <a:stretch>
            <a:fillRect/>
          </a:stretch>
        </p:blipFill>
        <p:spPr>
          <a:xfrm>
            <a:off x="11500" y="-4493"/>
            <a:ext cx="8311884" cy="6876220"/>
          </a:xfrm>
          <a:prstGeom prst="rect">
            <a:avLst/>
          </a:prstGeom>
        </p:spPr>
      </p:pic>
      <p:sp>
        <p:nvSpPr>
          <p:cNvPr id="32" name="Title 1"/>
          <p:cNvSpPr>
            <a:spLocks noGrp="1"/>
          </p:cNvSpPr>
          <p:nvPr userDrawn="1">
            <p:ph type="ctrTitle" hasCustomPrompt="1"/>
          </p:nvPr>
        </p:nvSpPr>
        <p:spPr>
          <a:xfrm>
            <a:off x="609600" y="2341067"/>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tx1"/>
                </a:solidFill>
                <a:latin typeface="Arial" pitchFamily="34" charset="0"/>
                <a:ea typeface="+mj-ea"/>
                <a:cs typeface="Arial" pitchFamily="34" charset="0"/>
              </a:defRPr>
            </a:lvl1pPr>
          </a:lstStyle>
          <a:p>
            <a:r>
              <a:rPr lang="en-GB" dirty="0"/>
              <a:t>Click to edit master title</a:t>
            </a:r>
          </a:p>
        </p:txBody>
      </p:sp>
      <p:sp>
        <p:nvSpPr>
          <p:cNvPr id="34" name="Text Placeholder 12"/>
          <p:cNvSpPr>
            <a:spLocks noGrp="1"/>
          </p:cNvSpPr>
          <p:nvPr userDrawn="1">
            <p:ph type="body" sz="quarter" idx="10"/>
          </p:nvPr>
        </p:nvSpPr>
        <p:spPr>
          <a:xfrm>
            <a:off x="609603" y="5056119"/>
            <a:ext cx="3473451" cy="214327"/>
          </a:xfrm>
        </p:spPr>
        <p:txBody>
          <a:bodyPr anchor="b"/>
          <a:lstStyle>
            <a:lvl1pPr>
              <a:defRPr b="0">
                <a:solidFill>
                  <a:schemeClr val="accent2"/>
                </a:solidFill>
              </a:defRPr>
            </a:lvl1pPr>
          </a:lstStyle>
          <a:p>
            <a:pPr lvl="0"/>
            <a:r>
              <a:rPr lang="en-GB" dirty="0"/>
              <a:t>Click to edit Master text styles</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9" name="TextBox 58"/>
          <p:cNvSpPr txBox="1"/>
          <p:nvPr userDrawn="1"/>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61" name="Rectangle 60"/>
          <p:cNvSpPr/>
          <p:nvPr userDrawn="1"/>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5" name="Text Placeholder 12"/>
          <p:cNvSpPr>
            <a:spLocks noGrp="1"/>
          </p:cNvSpPr>
          <p:nvPr userDrawn="1">
            <p:ph type="body" sz="quarter" idx="11"/>
          </p:nvPr>
        </p:nvSpPr>
        <p:spPr>
          <a:xfrm>
            <a:off x="609603" y="5270446"/>
            <a:ext cx="3473451" cy="214327"/>
          </a:xfrm>
        </p:spPr>
        <p:txBody>
          <a:bodyPr/>
          <a:lstStyle>
            <a:lvl1pPr>
              <a:defRPr b="0">
                <a:solidFill>
                  <a:schemeClr val="accent1"/>
                </a:solidFill>
              </a:defRPr>
            </a:lvl1pPr>
          </a:lstStyle>
          <a:p>
            <a:pPr lvl="0"/>
            <a:r>
              <a:rPr lang="en-GB" dirty="0"/>
              <a:t>Click to edit Master text styles</a:t>
            </a:r>
          </a:p>
        </p:txBody>
      </p:sp>
      <p:pic>
        <p:nvPicPr>
          <p:cNvPr id="41" name="Picture 2"/>
          <p:cNvPicPr>
            <a:picLocks noChangeArrowheads="1"/>
          </p:cNvPicPr>
          <p:nvPr userDrawn="1"/>
        </p:nvPicPr>
        <p:blipFill>
          <a:blip r:embed="rId3" cstate="print"/>
          <a:srcRect l="-4076" t="-55878" r="-4076" b="-55878"/>
          <a:stretch>
            <a:fillRect/>
          </a:stretch>
        </p:blipFill>
        <p:spPr bwMode="auto">
          <a:xfrm>
            <a:off x="1053787" y="6199558"/>
            <a:ext cx="2352655" cy="288000"/>
          </a:xfrm>
          <a:prstGeom prst="rect">
            <a:avLst/>
          </a:prstGeom>
          <a:noFill/>
          <a:ln w="9525">
            <a:noFill/>
            <a:miter lim="800000"/>
            <a:headEnd/>
            <a:tailEnd/>
          </a:ln>
          <a:effectLst/>
        </p:spPr>
      </p:pic>
      <p:pic>
        <p:nvPicPr>
          <p:cNvPr id="42" name="Picture 2" descr="Close Brothers Invoice Finance"/>
          <p:cNvPicPr>
            <a:picLocks noChangeAspect="1" noChangeArrowheads="1"/>
          </p:cNvPicPr>
          <p:nvPr userDrawn="1"/>
        </p:nvPicPr>
        <p:blipFill>
          <a:blip r:embed="rId4" cstate="print"/>
          <a:srcRect l="-3099" t="-16039" r="-3099" b="-16039"/>
          <a:stretch>
            <a:fillRect/>
          </a:stretch>
        </p:blipFill>
        <p:spPr bwMode="auto">
          <a:xfrm>
            <a:off x="429823" y="5658843"/>
            <a:ext cx="3035001" cy="592901"/>
          </a:xfrm>
          <a:prstGeom prst="rect">
            <a:avLst/>
          </a:prstGeom>
          <a:noFill/>
        </p:spPr>
      </p:pic>
    </p:spTree>
    <p:extLst>
      <p:ext uri="{BB962C8B-B14F-4D97-AF65-F5344CB8AC3E}">
        <p14:creationId xmlns:p14="http://schemas.microsoft.com/office/powerpoint/2010/main" val="22588428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16382" y="83936"/>
            <a:ext cx="10963034" cy="684000"/>
          </a:xfrm>
          <a:prstGeom prst="rect">
            <a:avLst/>
          </a:prstGeom>
        </p:spPr>
        <p:txBody>
          <a:bodyPr>
            <a:noAutofit/>
          </a:bodyPr>
          <a:lstStyle>
            <a:lvl1pPr>
              <a:defRPr sz="2400"/>
            </a:lvl1pPr>
          </a:lstStyle>
          <a:p>
            <a:r>
              <a:rPr lang="en-GB" dirty="0"/>
              <a:t>Click to edit Master title style</a:t>
            </a:r>
          </a:p>
        </p:txBody>
      </p:sp>
      <p:sp>
        <p:nvSpPr>
          <p:cNvPr id="3" name="Content Placeholder 2"/>
          <p:cNvSpPr>
            <a:spLocks noGrp="1"/>
          </p:cNvSpPr>
          <p:nvPr>
            <p:ph idx="1"/>
          </p:nvPr>
        </p:nvSpPr>
        <p:spPr>
          <a:xfrm>
            <a:off x="609638" y="1193791"/>
            <a:ext cx="10972801"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chemeClr val="accent1"/>
                </a:solidFill>
              </a:defRPr>
            </a:lvl1pPr>
            <a:lvl3pPr>
              <a:buNone/>
              <a:defRPr/>
            </a:lvl3pPr>
            <a:lvl4pPr>
              <a:buNone/>
              <a:defRPr/>
            </a:lvl4pPr>
            <a:lvl5pPr>
              <a:buNone/>
              <a:defRPr/>
            </a:lvl5pPr>
          </a:lstStyle>
          <a:p>
            <a:pPr lvl="0"/>
            <a:r>
              <a:rPr lang="en-GB" dirty="0"/>
              <a:t>Click to edit Master text styles</a:t>
            </a:r>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2" name="Content Placeholder 2"/>
          <p:cNvSpPr>
            <a:spLocks noGrp="1"/>
          </p:cNvSpPr>
          <p:nvPr>
            <p:ph idx="13"/>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4" name="Content Placeholder 2"/>
          <p:cNvSpPr>
            <a:spLocks noGrp="1"/>
          </p:cNvSpPr>
          <p:nvPr>
            <p:ph idx="15"/>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6"/>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Tree>
    <p:extLst>
      <p:ext uri="{BB962C8B-B14F-4D97-AF65-F5344CB8AC3E}">
        <p14:creationId xmlns:p14="http://schemas.microsoft.com/office/powerpoint/2010/main" val="19123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0000" y="2159999"/>
            <a:ext cx="4920000" cy="41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0184" y="2160000"/>
            <a:ext cx="4921816"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960000" y="882000"/>
            <a:ext cx="1027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1" y="676800"/>
            <a:ext cx="2194564" cy="94488"/>
          </a:xfrm>
          <a:prstGeom prst="rect">
            <a:avLst/>
          </a:prstGeom>
        </p:spPr>
      </p:pic>
      <p:sp>
        <p:nvSpPr>
          <p:cNvPr id="10" name="Title 9"/>
          <p:cNvSpPr>
            <a:spLocks noGrp="1"/>
          </p:cNvSpPr>
          <p:nvPr>
            <p:ph type="title"/>
          </p:nvPr>
        </p:nvSpPr>
        <p:spPr/>
        <p:txBody>
          <a:bodyPr/>
          <a:lstStyle/>
          <a:p>
            <a:r>
              <a:rPr lang="en-US"/>
              <a:t>Click to edit Master title style</a:t>
            </a:r>
            <a:endParaRPr lang="en-GB"/>
          </a:p>
        </p:txBody>
      </p:sp>
      <p:sp>
        <p:nvSpPr>
          <p:cNvPr id="11" name="Date Placeholder 10"/>
          <p:cNvSpPr>
            <a:spLocks noGrp="1"/>
          </p:cNvSpPr>
          <p:nvPr>
            <p:ph type="dt" sz="half" idx="10"/>
          </p:nvPr>
        </p:nvSpPr>
        <p:spPr/>
        <p:txBody>
          <a:bodyPr/>
          <a:lstStyle/>
          <a:p>
            <a:fld id="{596C1EA8-8D87-48D9-A234-48D404953D47}" type="datetime4">
              <a:rPr lang="en-GB" smtClean="0"/>
              <a:t>17 November 2017</a:t>
            </a:fld>
            <a:endParaRPr lang="en-GB"/>
          </a:p>
        </p:txBody>
      </p:sp>
      <p:sp>
        <p:nvSpPr>
          <p:cNvPr id="12" name="Footer Placeholder 11"/>
          <p:cNvSpPr>
            <a:spLocks noGrp="1"/>
          </p:cNvSpPr>
          <p:nvPr>
            <p:ph type="ftr" sz="quarter" idx="11"/>
          </p:nvPr>
        </p:nvSpPr>
        <p:spPr/>
        <p:txBody>
          <a:bodyPr/>
          <a:lstStyle/>
          <a:p>
            <a:endParaRPr lang="en-GB"/>
          </a:p>
        </p:txBody>
      </p:sp>
      <p:sp>
        <p:nvSpPr>
          <p:cNvPr id="13" name="Slide Number Placeholder 12"/>
          <p:cNvSpPr>
            <a:spLocks noGrp="1"/>
          </p:cNvSpPr>
          <p:nvPr>
            <p:ph type="sldNum" sz="quarter" idx="12"/>
          </p:nvPr>
        </p:nvSpPr>
        <p:spPr/>
        <p:txBody>
          <a:bodyPr/>
          <a:lstStyle/>
          <a:p>
            <a:fld id="{B808F68E-311E-4272-B016-78602E173C76}" type="slidenum">
              <a:rPr lang="en-GB" smtClean="0"/>
              <a:pPr/>
              <a:t>‹#›</a:t>
            </a:fld>
            <a:endParaRPr lang="en-GB"/>
          </a:p>
        </p:txBody>
      </p:sp>
    </p:spTree>
    <p:extLst>
      <p:ext uri="{BB962C8B-B14F-4D97-AF65-F5344CB8AC3E}">
        <p14:creationId xmlns:p14="http://schemas.microsoft.com/office/powerpoint/2010/main" val="2707407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cxnSp>
        <p:nvCxnSpPr>
          <p:cNvPr id="12" name="Straight Connector 11"/>
          <p:cNvCxnSpPr/>
          <p:nvPr/>
        </p:nvCxnSpPr>
        <p:spPr>
          <a:xfrm rot="5400000">
            <a:off x="3589112" y="3668441"/>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02263"/>
            <a:ext cx="539038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0"/>
          </p:nvPr>
        </p:nvSpPr>
        <p:spPr>
          <a:xfrm>
            <a:off x="6173401" y="1202263"/>
            <a:ext cx="540900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0" name="Content Placeholder 2"/>
          <p:cNvSpPr>
            <a:spLocks noGrp="1"/>
          </p:cNvSpPr>
          <p:nvPr>
            <p:ph idx="13"/>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4" name="Content Placeholder 2"/>
          <p:cNvSpPr>
            <a:spLocks noGrp="1"/>
          </p:cNvSpPr>
          <p:nvPr>
            <p:ph idx="15"/>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6"/>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6" name="Title 1"/>
          <p:cNvSpPr>
            <a:spLocks noGrp="1"/>
          </p:cNvSpPr>
          <p:nvPr>
            <p:ph type="title"/>
          </p:nvPr>
        </p:nvSpPr>
        <p:spPr>
          <a:xfrm>
            <a:off x="620929" y="80528"/>
            <a:ext cx="10961510" cy="684000"/>
          </a:xfrm>
          <a:prstGeom prst="rect">
            <a:avLst/>
          </a:prstGeom>
        </p:spPr>
        <p:txBody>
          <a:bodyPr>
            <a:noAutofit/>
          </a:bodyPr>
          <a:lstStyle>
            <a:lvl1pPr algn="l">
              <a:defRPr sz="2400"/>
            </a:lvl1pPr>
          </a:lstStyle>
          <a:p>
            <a:r>
              <a:rPr lang="en-GB" dirty="0"/>
              <a:t>Click to edit Master title style</a:t>
            </a:r>
          </a:p>
        </p:txBody>
      </p:sp>
      <p:sp>
        <p:nvSpPr>
          <p:cNvPr id="1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Tree>
    <p:extLst>
      <p:ext uri="{BB962C8B-B14F-4D97-AF65-F5344CB8AC3E}">
        <p14:creationId xmlns:p14="http://schemas.microsoft.com/office/powerpoint/2010/main" val="22708238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ad slide">
    <p:spTree>
      <p:nvGrpSpPr>
        <p:cNvPr id="1" name=""/>
        <p:cNvGrpSpPr/>
        <p:nvPr/>
      </p:nvGrpSpPr>
      <p:grpSpPr>
        <a:xfrm>
          <a:off x="0" y="0"/>
          <a:ext cx="0" cy="0"/>
          <a:chOff x="0" y="0"/>
          <a:chExt cx="0" cy="0"/>
        </a:xfrm>
      </p:grpSpPr>
      <p:cxnSp>
        <p:nvCxnSpPr>
          <p:cNvPr id="21" name="Straight Connector 20"/>
          <p:cNvCxnSpPr/>
          <p:nvPr/>
        </p:nvCxnSpPr>
        <p:spPr>
          <a:xfrm rot="5400000">
            <a:off x="3589112" y="365150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9600" y="3650713"/>
            <a:ext cx="109728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19195"/>
            <a:ext cx="5390389" cy="2332201"/>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Content Placeholder 2"/>
          <p:cNvSpPr>
            <a:spLocks noGrp="1"/>
          </p:cNvSpPr>
          <p:nvPr>
            <p:ph idx="10"/>
          </p:nvPr>
        </p:nvSpPr>
        <p:spPr>
          <a:xfrm>
            <a:off x="6175068" y="1219195"/>
            <a:ext cx="5407333" cy="2332201"/>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2"/>
          <p:cNvSpPr>
            <a:spLocks noGrp="1"/>
          </p:cNvSpPr>
          <p:nvPr>
            <p:ph idx="11"/>
          </p:nvPr>
        </p:nvSpPr>
        <p:spPr>
          <a:xfrm>
            <a:off x="609601" y="3759679"/>
            <a:ext cx="5390389" cy="2313560"/>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baseline="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p:cNvSpPr>
            <a:spLocks noGrp="1"/>
          </p:cNvSpPr>
          <p:nvPr>
            <p:ph idx="12"/>
          </p:nvPr>
        </p:nvSpPr>
        <p:spPr>
          <a:xfrm>
            <a:off x="6172962" y="3759679"/>
            <a:ext cx="5407333" cy="2313560"/>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Content Placeholder 2"/>
          <p:cNvSpPr>
            <a:spLocks noGrp="1"/>
          </p:cNvSpPr>
          <p:nvPr>
            <p:ph idx="14"/>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5"/>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6" name="Content Placeholder 2"/>
          <p:cNvSpPr>
            <a:spLocks noGrp="1"/>
          </p:cNvSpPr>
          <p:nvPr>
            <p:ph idx="16"/>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7" name="Content Placeholder 2"/>
          <p:cNvSpPr>
            <a:spLocks noGrp="1"/>
          </p:cNvSpPr>
          <p:nvPr>
            <p:ph idx="17"/>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8" name="Content Placeholder 2"/>
          <p:cNvSpPr>
            <a:spLocks noGrp="1"/>
          </p:cNvSpPr>
          <p:nvPr>
            <p:ph idx="18"/>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9" name="Title 1"/>
          <p:cNvSpPr>
            <a:spLocks noGrp="1"/>
          </p:cNvSpPr>
          <p:nvPr>
            <p:ph type="title"/>
          </p:nvPr>
        </p:nvSpPr>
        <p:spPr>
          <a:xfrm>
            <a:off x="616345" y="82296"/>
            <a:ext cx="10950223" cy="684000"/>
          </a:xfrm>
          <a:prstGeom prst="rect">
            <a:avLst/>
          </a:prstGeom>
        </p:spPr>
        <p:txBody>
          <a:bodyPr>
            <a:noAutofit/>
          </a:bodyPr>
          <a:lstStyle>
            <a:lvl1pPr>
              <a:defRPr sz="2400"/>
            </a:lvl1pPr>
          </a:lstStyle>
          <a:p>
            <a:r>
              <a:rPr lang="en-GB" dirty="0"/>
              <a:t>Click to edit Master title style</a:t>
            </a:r>
          </a:p>
        </p:txBody>
      </p:sp>
      <p:sp>
        <p:nvSpPr>
          <p:cNvPr id="20" name="Text Placeholder 14"/>
          <p:cNvSpPr>
            <a:spLocks noGrp="1"/>
          </p:cNvSpPr>
          <p:nvPr>
            <p:ph type="body" sz="quarter" idx="19"/>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Tree>
    <p:extLst>
      <p:ext uri="{BB962C8B-B14F-4D97-AF65-F5344CB8AC3E}">
        <p14:creationId xmlns:p14="http://schemas.microsoft.com/office/powerpoint/2010/main" val="37078382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as slide">
    <p:spTree>
      <p:nvGrpSpPr>
        <p:cNvPr id="1" name=""/>
        <p:cNvGrpSpPr/>
        <p:nvPr/>
      </p:nvGrpSpPr>
      <p:grpSpPr>
        <a:xfrm>
          <a:off x="0" y="0"/>
          <a:ext cx="0" cy="0"/>
          <a:chOff x="0" y="0"/>
          <a:chExt cx="0" cy="0"/>
        </a:xfrm>
      </p:grpSpPr>
      <p:cxnSp>
        <p:nvCxnSpPr>
          <p:cNvPr id="12" name="Straight Connector 11"/>
          <p:cNvCxnSpPr/>
          <p:nvPr/>
        </p:nvCxnSpPr>
        <p:spPr>
          <a:xfrm rot="5400000">
            <a:off x="4765979" y="356683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2" y="1151462"/>
            <a:ext cx="6534158"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0"/>
          </p:nvPr>
        </p:nvSpPr>
        <p:spPr>
          <a:xfrm>
            <a:off x="7334267" y="1151462"/>
            <a:ext cx="4248140"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0" name="Content Placeholder 2"/>
          <p:cNvSpPr>
            <a:spLocks noGrp="1"/>
          </p:cNvSpPr>
          <p:nvPr>
            <p:ph idx="13"/>
          </p:nvPr>
        </p:nvSpPr>
        <p:spPr>
          <a:xfrm>
            <a:off x="12382545" y="253607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4" name="Content Placeholder 2"/>
          <p:cNvSpPr>
            <a:spLocks noGrp="1"/>
          </p:cNvSpPr>
          <p:nvPr>
            <p:ph idx="15"/>
          </p:nvPr>
        </p:nvSpPr>
        <p:spPr>
          <a:xfrm>
            <a:off x="12382545" y="475064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5" name="Content Placeholder 2"/>
          <p:cNvSpPr>
            <a:spLocks noGrp="1"/>
          </p:cNvSpPr>
          <p:nvPr>
            <p:ph idx="16"/>
          </p:nvPr>
        </p:nvSpPr>
        <p:spPr>
          <a:xfrm>
            <a:off x="12382545" y="585792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GB"/>
              <a:t>Click to edit Master text styles</a:t>
            </a:r>
          </a:p>
        </p:txBody>
      </p:sp>
      <p:sp>
        <p:nvSpPr>
          <p:cNvPr id="16" name="Title 1"/>
          <p:cNvSpPr>
            <a:spLocks noGrp="1"/>
          </p:cNvSpPr>
          <p:nvPr>
            <p:ph type="title"/>
          </p:nvPr>
        </p:nvSpPr>
        <p:spPr>
          <a:xfrm>
            <a:off x="620894" y="82296"/>
            <a:ext cx="10938933" cy="684000"/>
          </a:xfrm>
          <a:prstGeom prst="rect">
            <a:avLst/>
          </a:prstGeom>
        </p:spPr>
        <p:txBody>
          <a:bodyPr>
            <a:noAutofit/>
          </a:bodyPr>
          <a:lstStyle>
            <a:lvl1pPr algn="l">
              <a:defRPr sz="2400"/>
            </a:lvl1pPr>
          </a:lstStyle>
          <a:p>
            <a:r>
              <a:rPr lang="en-GB" dirty="0"/>
              <a:t>Click to edit Master title style</a:t>
            </a:r>
          </a:p>
        </p:txBody>
      </p:sp>
      <p:sp>
        <p:nvSpPr>
          <p:cNvPr id="18"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Tree>
    <p:extLst>
      <p:ext uri="{BB962C8B-B14F-4D97-AF65-F5344CB8AC3E}">
        <p14:creationId xmlns:p14="http://schemas.microsoft.com/office/powerpoint/2010/main" val="35715036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PP_V">
    <p:spTree>
      <p:nvGrpSpPr>
        <p:cNvPr id="1" name=""/>
        <p:cNvGrpSpPr/>
        <p:nvPr/>
      </p:nvGrpSpPr>
      <p:grpSpPr>
        <a:xfrm>
          <a:off x="0" y="0"/>
          <a:ext cx="0" cy="0"/>
          <a:chOff x="0" y="0"/>
          <a:chExt cx="0" cy="0"/>
        </a:xfrm>
      </p:grpSpPr>
      <p:sp>
        <p:nvSpPr>
          <p:cNvPr id="14"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GB" dirty="0"/>
              <a:t>Click to edit Master text styles</a:t>
            </a:r>
          </a:p>
        </p:txBody>
      </p:sp>
      <p:sp>
        <p:nvSpPr>
          <p:cNvPr id="6" name="Title 1"/>
          <p:cNvSpPr>
            <a:spLocks noGrp="1"/>
          </p:cNvSpPr>
          <p:nvPr>
            <p:ph type="title"/>
          </p:nvPr>
        </p:nvSpPr>
        <p:spPr>
          <a:xfrm>
            <a:off x="620929" y="82296"/>
            <a:ext cx="10961510" cy="684000"/>
          </a:xfrm>
          <a:prstGeom prst="rect">
            <a:avLst/>
          </a:prstGeom>
        </p:spPr>
        <p:txBody>
          <a:bodyPr>
            <a:noAutofit/>
          </a:bodyPr>
          <a:lstStyle>
            <a:lvl1pPr algn="l">
              <a:defRPr sz="2400"/>
            </a:lvl1pPr>
          </a:lstStyle>
          <a:p>
            <a:r>
              <a:rPr lang="en-GB" dirty="0"/>
              <a:t>Click to edit Master title style</a:t>
            </a:r>
          </a:p>
        </p:txBody>
      </p:sp>
      <p:sp>
        <p:nvSpPr>
          <p:cNvPr id="7" name="Content Placeholder 2"/>
          <p:cNvSpPr>
            <a:spLocks noGrp="1"/>
          </p:cNvSpPr>
          <p:nvPr>
            <p:ph idx="1"/>
          </p:nvPr>
        </p:nvSpPr>
        <p:spPr>
          <a:xfrm>
            <a:off x="609601" y="1202263"/>
            <a:ext cx="539038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2"/>
          <p:cNvSpPr>
            <a:spLocks noGrp="1"/>
          </p:cNvSpPr>
          <p:nvPr>
            <p:ph idx="10"/>
          </p:nvPr>
        </p:nvSpPr>
        <p:spPr>
          <a:xfrm>
            <a:off x="6173401" y="1202263"/>
            <a:ext cx="5409009"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947066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601794" y="359334"/>
            <a:ext cx="8196924" cy="540000"/>
          </a:xfrm>
          <a:prstGeom prst="rect">
            <a:avLst/>
          </a:prstGeom>
        </p:spPr>
        <p:txBody>
          <a:bodyPr>
            <a:noAutofit/>
          </a:bodyPr>
          <a:lstStyle/>
          <a:p>
            <a:r>
              <a:rPr lang="en-US"/>
              <a:t>Click to edit Master title style</a:t>
            </a:r>
            <a:endParaRPr lang="en-GB" dirty="0"/>
          </a:p>
        </p:txBody>
      </p:sp>
    </p:spTree>
    <p:extLst>
      <p:ext uri="{BB962C8B-B14F-4D97-AF65-F5344CB8AC3E}">
        <p14:creationId xmlns:p14="http://schemas.microsoft.com/office/powerpoint/2010/main" val="35877606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3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30202"/>
            <a:ext cx="8340800" cy="684000"/>
          </a:xfrm>
          <a:prstGeom prst="rect">
            <a:avLst/>
          </a:prstGeom>
        </p:spPr>
        <p:txBody>
          <a:bodyPr>
            <a:noAutofit/>
          </a:bodyPr>
          <a:lstStyle/>
          <a:p>
            <a:r>
              <a:rPr lang="en-US"/>
              <a:t>Click to edit Master title style</a:t>
            </a:r>
            <a:endParaRPr lang="en-GB" dirty="0"/>
          </a:p>
        </p:txBody>
      </p:sp>
      <p:sp>
        <p:nvSpPr>
          <p:cNvPr id="3" name="Content Placeholder 2"/>
          <p:cNvSpPr>
            <a:spLocks noGrp="1"/>
          </p:cNvSpPr>
          <p:nvPr>
            <p:ph idx="1" hasCustomPrompt="1"/>
          </p:nvPr>
        </p:nvSpPr>
        <p:spPr>
          <a:xfrm>
            <a:off x="609695" y="1253850"/>
            <a:ext cx="10972801" cy="5054591"/>
          </a:xfrm>
        </p:spPr>
        <p:txBody>
          <a:bodyPr lIns="72000" tIns="36000" rIns="72000" bIns="36000">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80000" indent="-180000">
              <a:spcBef>
                <a:spcPts val="600"/>
              </a:spcBef>
              <a:defRPr sz="1100">
                <a:solidFill>
                  <a:schemeClr val="tx1"/>
                </a:solidFill>
                <a:latin typeface="Arial" pitchFamily="34" charset="0"/>
                <a:cs typeface="Arial" pitchFamily="34" charset="0"/>
              </a:defRPr>
            </a:lvl3pPr>
            <a:lvl4pPr marL="360000" indent="-180000">
              <a:spcBef>
                <a:spcPts val="600"/>
              </a:spcBef>
              <a:defRPr sz="1100">
                <a:solidFill>
                  <a:schemeClr val="tx1"/>
                </a:solidFill>
                <a:latin typeface="Arial" pitchFamily="34" charset="0"/>
                <a:cs typeface="Arial" pitchFamily="34" charset="0"/>
              </a:defRPr>
            </a:lvl4pPr>
            <a:lvl5pPr marL="540000" indent="-180000">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1"/>
            <a:r>
              <a:rPr lang="en-US" dirty="0"/>
              <a:t>Paragraph</a:t>
            </a:r>
          </a:p>
          <a:p>
            <a:pPr lvl="2"/>
            <a:r>
              <a:rPr lang="en-US" dirty="0"/>
              <a:t>Bullet one</a:t>
            </a:r>
          </a:p>
          <a:p>
            <a:pPr lvl="3"/>
            <a:r>
              <a:rPr lang="en-US" dirty="0"/>
              <a:t>bullet  two</a:t>
            </a:r>
          </a:p>
          <a:p>
            <a:pPr lvl="4"/>
            <a:r>
              <a:rPr lang="en-US" dirty="0"/>
              <a:t>bullet three</a:t>
            </a:r>
          </a:p>
          <a:p>
            <a:pPr lvl="5"/>
            <a:r>
              <a:rPr lang="en-US" sz="1100" dirty="0">
                <a:latin typeface="Arial" pitchFamily="34" charset="0"/>
                <a:cs typeface="Arial" pitchFamily="34" charset="0"/>
              </a:rPr>
              <a:t>Subheading</a:t>
            </a:r>
            <a:endParaRPr lang="en-GB" dirty="0"/>
          </a:p>
        </p:txBody>
      </p:sp>
      <p:sp>
        <p:nvSpPr>
          <p:cNvPr id="5" name="Content Placeholder 2"/>
          <p:cNvSpPr>
            <a:spLocks noGrp="1"/>
          </p:cNvSpPr>
          <p:nvPr>
            <p:ph idx="12" hasCustomPrompt="1"/>
          </p:nvPr>
        </p:nvSpPr>
        <p:spPr>
          <a:xfrm>
            <a:off x="12382545" y="142873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2" name="Content Placeholder 2"/>
          <p:cNvSpPr>
            <a:spLocks noGrp="1"/>
          </p:cNvSpPr>
          <p:nvPr>
            <p:ph idx="13" hasCustomPrompt="1"/>
          </p:nvPr>
        </p:nvSpPr>
        <p:spPr>
          <a:xfrm>
            <a:off x="12382545" y="2537710"/>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3" name="Content Placeholder 2"/>
          <p:cNvSpPr>
            <a:spLocks noGrp="1"/>
          </p:cNvSpPr>
          <p:nvPr>
            <p:ph idx="14" hasCustomPrompt="1"/>
          </p:nvPr>
        </p:nvSpPr>
        <p:spPr>
          <a:xfrm>
            <a:off x="12382545" y="364330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4" name="Content Placeholder 2"/>
          <p:cNvSpPr>
            <a:spLocks noGrp="1"/>
          </p:cNvSpPr>
          <p:nvPr>
            <p:ph idx="15" hasCustomPrompt="1"/>
          </p:nvPr>
        </p:nvSpPr>
        <p:spPr>
          <a:xfrm>
            <a:off x="12382545" y="4752276"/>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
        <p:nvSpPr>
          <p:cNvPr id="15" name="Content Placeholder 2"/>
          <p:cNvSpPr>
            <a:spLocks noGrp="1"/>
          </p:cNvSpPr>
          <p:nvPr>
            <p:ph idx="16" hasCustomPrompt="1"/>
          </p:nvPr>
        </p:nvSpPr>
        <p:spPr>
          <a:xfrm>
            <a:off x="12382545" y="585955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Spare text box</a:t>
            </a:r>
          </a:p>
        </p:txBody>
      </p:sp>
    </p:spTree>
    <p:extLst>
      <p:ext uri="{BB962C8B-B14F-4D97-AF65-F5344CB8AC3E}">
        <p14:creationId xmlns:p14="http://schemas.microsoft.com/office/powerpoint/2010/main" val="18888012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16383" y="217286"/>
            <a:ext cx="10963034" cy="684000"/>
          </a:xfrm>
          <a:prstGeom prst="rect">
            <a:avLst/>
          </a:prstGeom>
        </p:spPr>
        <p:txBody>
          <a:bodyPr>
            <a:noAutofit/>
          </a:bodyPr>
          <a:lstStyle>
            <a:lvl1pPr>
              <a:defRPr sz="2400"/>
            </a:lvl1pPr>
          </a:lstStyle>
          <a:p>
            <a:r>
              <a:rPr lang="en-US"/>
              <a:t>Click to edit Master title style</a:t>
            </a:r>
            <a:endParaRPr lang="en-GB" dirty="0"/>
          </a:p>
        </p:txBody>
      </p:sp>
      <p:sp>
        <p:nvSpPr>
          <p:cNvPr id="3" name="Content Placeholder 2"/>
          <p:cNvSpPr>
            <a:spLocks noGrp="1"/>
          </p:cNvSpPr>
          <p:nvPr>
            <p:ph idx="1" hasCustomPrompt="1"/>
          </p:nvPr>
        </p:nvSpPr>
        <p:spPr>
          <a:xfrm>
            <a:off x="609639" y="1193791"/>
            <a:ext cx="10972801" cy="4811713"/>
          </a:xfrm>
        </p:spPr>
        <p:txBody>
          <a:bodyPr>
            <a:noAutofit/>
          </a:bodyPr>
          <a:lstStyle>
            <a:lvl1pPr marL="0" indent="0">
              <a:spcBef>
                <a:spcPts val="600"/>
              </a:spcBef>
              <a:buFontTx/>
              <a:buNone/>
              <a:defRPr sz="2000">
                <a:solidFill>
                  <a:schemeClr val="tx1"/>
                </a:solidFill>
                <a:latin typeface="Arial" pitchFamily="34" charset="0"/>
                <a:cs typeface="Arial" pitchFamily="34" charset="0"/>
              </a:defRPr>
            </a:lvl1pPr>
            <a:lvl2pPr marL="0" indent="0">
              <a:spcBef>
                <a:spcPts val="600"/>
              </a:spcBef>
              <a:buFontTx/>
              <a:buNone/>
              <a:defRPr sz="2000" b="0">
                <a:solidFill>
                  <a:schemeClr val="bg2">
                    <a:lumMod val="75000"/>
                    <a:lumOff val="25000"/>
                  </a:schemeClr>
                </a:solidFill>
                <a:latin typeface="Arial" pitchFamily="34" charset="0"/>
                <a:cs typeface="Arial" pitchFamily="34" charset="0"/>
              </a:defRPr>
            </a:lvl2pPr>
            <a:lvl3pPr marL="266700" indent="-266700">
              <a:spcBef>
                <a:spcPts val="600"/>
              </a:spcBef>
              <a:defRPr sz="2000">
                <a:solidFill>
                  <a:schemeClr val="bg2">
                    <a:lumMod val="75000"/>
                    <a:lumOff val="25000"/>
                  </a:schemeClr>
                </a:solidFill>
                <a:latin typeface="Arial" pitchFamily="34" charset="0"/>
                <a:cs typeface="Arial" pitchFamily="34" charset="0"/>
              </a:defRPr>
            </a:lvl3pPr>
            <a:lvl4pPr marL="542925" indent="-276225">
              <a:spcBef>
                <a:spcPts val="600"/>
              </a:spcBef>
              <a:defRPr sz="2000">
                <a:solidFill>
                  <a:schemeClr val="bg2">
                    <a:lumMod val="75000"/>
                    <a:lumOff val="25000"/>
                  </a:schemeClr>
                </a:solidFill>
                <a:latin typeface="Arial" pitchFamily="34" charset="0"/>
                <a:cs typeface="Arial" pitchFamily="34" charset="0"/>
              </a:defRPr>
            </a:lvl4pPr>
            <a:lvl5pPr marL="714375" indent="-171450">
              <a:spcBef>
                <a:spcPts val="600"/>
              </a:spcBef>
              <a:buFont typeface="Arial" pitchFamily="34" charset="0"/>
              <a:buChar char="›"/>
              <a:tabLst/>
              <a:defRPr sz="20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08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4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2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19805117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490"/>
            <a:ext cx="2844800" cy="365125"/>
          </a:xfrm>
          <a:prstGeom prst="rect">
            <a:avLst/>
          </a:prstGeom>
        </p:spPr>
        <p:txBody>
          <a:bodyPr/>
          <a:lstStyle/>
          <a:p>
            <a:endParaRPr lang="en-GB" dirty="0">
              <a:solidFill>
                <a:srgbClr val="404040"/>
              </a:solidFill>
            </a:endParaRPr>
          </a:p>
        </p:txBody>
      </p:sp>
      <p:sp>
        <p:nvSpPr>
          <p:cNvPr id="5" name="Footer Placeholder 4"/>
          <p:cNvSpPr>
            <a:spLocks noGrp="1"/>
          </p:cNvSpPr>
          <p:nvPr>
            <p:ph type="ftr" sz="quarter" idx="11"/>
          </p:nvPr>
        </p:nvSpPr>
        <p:spPr>
          <a:xfrm>
            <a:off x="4165600" y="6356490"/>
            <a:ext cx="3860800" cy="365125"/>
          </a:xfrm>
          <a:prstGeom prst="rect">
            <a:avLst/>
          </a:prstGeom>
        </p:spPr>
        <p:txBody>
          <a:bodyPr/>
          <a:lstStyle/>
          <a:p>
            <a:endParaRPr lang="en-GB" dirty="0">
              <a:solidFill>
                <a:srgbClr val="404040"/>
              </a:solidFill>
            </a:endParaRPr>
          </a:p>
        </p:txBody>
      </p:sp>
      <p:sp>
        <p:nvSpPr>
          <p:cNvPr id="6" name="Slide Number Placeholder 5"/>
          <p:cNvSpPr>
            <a:spLocks noGrp="1"/>
          </p:cNvSpPr>
          <p:nvPr>
            <p:ph type="sldNum" sz="quarter" idx="12"/>
          </p:nvPr>
        </p:nvSpPr>
        <p:spPr>
          <a:xfrm>
            <a:off x="8737600" y="6356490"/>
            <a:ext cx="2844800" cy="365125"/>
          </a:xfrm>
          <a:prstGeom prst="rect">
            <a:avLst/>
          </a:prstGeom>
        </p:spPr>
        <p:txBody>
          <a:bodyPr/>
          <a:lstStyle/>
          <a:p>
            <a:fld id="{EB790B35-9453-45FF-96E4-D9603C169A75}" type="slidenum">
              <a:rPr lang="en-GB" smtClean="0">
                <a:solidFill>
                  <a:srgbClr val="404040"/>
                </a:solidFill>
              </a:rPr>
              <a:pPr/>
              <a:t>‹#›</a:t>
            </a:fld>
            <a:endParaRPr lang="en-GB" dirty="0">
              <a:solidFill>
                <a:srgbClr val="404040"/>
              </a:solidFill>
            </a:endParaRPr>
          </a:p>
        </p:txBody>
      </p:sp>
    </p:spTree>
    <p:extLst>
      <p:ext uri="{BB962C8B-B14F-4D97-AF65-F5344CB8AC3E}">
        <p14:creationId xmlns:p14="http://schemas.microsoft.com/office/powerpoint/2010/main" val="7147338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8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39727"/>
            <a:ext cx="8340800" cy="684000"/>
          </a:xfrm>
          <a:prstGeom prst="rect">
            <a:avLst/>
          </a:prstGeom>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609695" y="1234802"/>
            <a:ext cx="10972801" cy="5054591"/>
          </a:xfrm>
        </p:spPr>
        <p:txBody>
          <a:bodyPr>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80000" indent="-180000">
              <a:spcBef>
                <a:spcPts val="600"/>
              </a:spcBef>
              <a:defRPr sz="1100">
                <a:solidFill>
                  <a:schemeClr val="tx1"/>
                </a:solidFill>
                <a:latin typeface="Arial" pitchFamily="34" charset="0"/>
                <a:cs typeface="Arial" pitchFamily="34" charset="0"/>
              </a:defRPr>
            </a:lvl3pPr>
            <a:lvl4pPr marL="360000" indent="-180000">
              <a:spcBef>
                <a:spcPts val="600"/>
              </a:spcBef>
              <a:defRPr sz="1100">
                <a:solidFill>
                  <a:schemeClr val="tx1"/>
                </a:solidFill>
                <a:latin typeface="Arial" pitchFamily="34" charset="0"/>
                <a:cs typeface="Arial" pitchFamily="34" charset="0"/>
              </a:defRPr>
            </a:lvl4pPr>
            <a:lvl5pPr marL="540000" indent="-180000">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2"/>
          </p:nvPr>
        </p:nvSpPr>
        <p:spPr>
          <a:xfrm>
            <a:off x="12382545" y="142873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350"/>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916"/>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8199"/>
            <a:ext cx="1714512" cy="1000131"/>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3099731300"/>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1788" y="359786"/>
            <a:ext cx="8196924" cy="540000"/>
          </a:xfrm>
          <a:prstGeom prst="rect">
            <a:avLst/>
          </a:prstGeom>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601792" y="1195397"/>
            <a:ext cx="10988306" cy="5040001"/>
          </a:xfrm>
        </p:spPr>
        <p:txBody>
          <a:bodyPr>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79949" indent="-179949">
              <a:spcBef>
                <a:spcPts val="600"/>
              </a:spcBef>
              <a:defRPr sz="1100">
                <a:solidFill>
                  <a:schemeClr val="tx1"/>
                </a:solidFill>
                <a:latin typeface="Arial" pitchFamily="34" charset="0"/>
                <a:cs typeface="Arial" pitchFamily="34" charset="0"/>
              </a:defRPr>
            </a:lvl3pPr>
            <a:lvl4pPr marL="359896" indent="-179949">
              <a:spcBef>
                <a:spcPts val="600"/>
              </a:spcBef>
              <a:defRPr sz="1100">
                <a:solidFill>
                  <a:schemeClr val="tx1"/>
                </a:solidFill>
                <a:latin typeface="Arial" pitchFamily="34" charset="0"/>
                <a:cs typeface="Arial" pitchFamily="34" charset="0"/>
              </a:defRPr>
            </a:lvl4pPr>
            <a:lvl5pPr marL="539845" indent="-179949">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Box 3"/>
          <p:cNvSpPr txBox="1"/>
          <p:nvPr userDrawn="1"/>
        </p:nvSpPr>
        <p:spPr>
          <a:xfrm>
            <a:off x="11443428" y="6558714"/>
            <a:ext cx="15388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auto">
              <a:spcBef>
                <a:spcPts val="0"/>
              </a:spcBef>
              <a:spcAft>
                <a:spcPts val="0"/>
              </a:spcAft>
            </a:pPr>
            <a:fld id="{FB3C7773-107C-1D41-80CB-2412F00E1155}" type="slidenum">
              <a:rPr lang="en-GB" sz="800" smtClean="0">
                <a:solidFill>
                  <a:srgbClr val="001B96"/>
                </a:solidFill>
              </a:rPr>
              <a:pPr fontAlgn="auto">
                <a:spcBef>
                  <a:spcPts val="0"/>
                </a:spcBef>
                <a:spcAft>
                  <a:spcPts val="0"/>
                </a:spcAft>
              </a:pPr>
              <a:t>‹#›</a:t>
            </a:fld>
            <a:r>
              <a:rPr lang="en-GB" sz="800" dirty="0">
                <a:solidFill>
                  <a:srgbClr val="001B96"/>
                </a:solidFill>
              </a:rPr>
              <a:t> </a:t>
            </a:r>
            <a:endParaRPr lang="en-GB" sz="1000" i="1" dirty="0">
              <a:solidFill>
                <a:srgbClr val="001B96"/>
              </a:solidFill>
            </a:endParaRPr>
          </a:p>
        </p:txBody>
      </p:sp>
    </p:spTree>
    <p:extLst>
      <p:ext uri="{BB962C8B-B14F-4D97-AF65-F5344CB8AC3E}">
        <p14:creationId xmlns:p14="http://schemas.microsoft.com/office/powerpoint/2010/main" val="347598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4D1624-BCD5-43AE-8F30-B6ACE4CED0A1}" type="datetime4">
              <a:rPr lang="en-GB" smtClean="0"/>
              <a:t>17 November 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t>‹#›</a:t>
            </a:fld>
            <a:endParaRPr lang="en-GB"/>
          </a:p>
        </p:txBody>
      </p:sp>
      <p:cxnSp>
        <p:nvCxnSpPr>
          <p:cNvPr id="6" name="Straight Connector 5"/>
          <p:cNvCxnSpPr/>
          <p:nvPr userDrawn="1"/>
        </p:nvCxnSpPr>
        <p:spPr>
          <a:xfrm>
            <a:off x="960000" y="882000"/>
            <a:ext cx="1027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1" y="676800"/>
            <a:ext cx="2194564" cy="94488"/>
          </a:xfrm>
          <a:prstGeom prst="rect">
            <a:avLst/>
          </a:prstGeom>
        </p:spPr>
      </p:pic>
    </p:spTree>
    <p:extLst>
      <p:ext uri="{BB962C8B-B14F-4D97-AF65-F5344CB8AC3E}">
        <p14:creationId xmlns:p14="http://schemas.microsoft.com/office/powerpoint/2010/main" val="29572534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9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16436" y="83936"/>
            <a:ext cx="10963034" cy="684000"/>
          </a:xfrm>
          <a:prstGeom prst="rect">
            <a:avLst/>
          </a:prstGeom>
        </p:spPr>
        <p:txBody>
          <a:bodyPr>
            <a:no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609691" y="1193791"/>
            <a:ext cx="10972801" cy="4811713"/>
          </a:xfrm>
        </p:spPr>
        <p:txBody>
          <a:bodyPr>
            <a:noAutofit/>
          </a:bodyPr>
          <a:lstStyle>
            <a:lvl1pPr marL="0" indent="0">
              <a:spcBef>
                <a:spcPts val="600"/>
              </a:spcBef>
              <a:buFontTx/>
              <a:buNone/>
              <a:defRPr sz="1200">
                <a:solidFill>
                  <a:schemeClr val="tx1"/>
                </a:solidFill>
                <a:latin typeface="Arial" pitchFamily="34" charset="0"/>
                <a:cs typeface="Arial" pitchFamily="34" charset="0"/>
              </a:defRPr>
            </a:lvl1pPr>
            <a:lvl2pPr marL="0" indent="0">
              <a:spcBef>
                <a:spcPts val="600"/>
              </a:spcBef>
              <a:buFontTx/>
              <a:buNone/>
              <a:defRPr sz="1200" b="0">
                <a:solidFill>
                  <a:schemeClr val="bg2">
                    <a:lumMod val="75000"/>
                    <a:lumOff val="25000"/>
                  </a:schemeClr>
                </a:solidFill>
                <a:latin typeface="Arial" pitchFamily="34" charset="0"/>
                <a:cs typeface="Arial" pitchFamily="34" charset="0"/>
              </a:defRPr>
            </a:lvl2pPr>
            <a:lvl3pPr marL="180000" indent="-180000">
              <a:spcBef>
                <a:spcPts val="264"/>
              </a:spcBef>
              <a:defRPr sz="1200">
                <a:solidFill>
                  <a:schemeClr val="bg2">
                    <a:lumMod val="75000"/>
                    <a:lumOff val="25000"/>
                  </a:schemeClr>
                </a:solidFill>
                <a:latin typeface="Arial" pitchFamily="34" charset="0"/>
                <a:cs typeface="Arial" pitchFamily="34" charset="0"/>
              </a:defRPr>
            </a:lvl3pPr>
            <a:lvl4pPr marL="360000" indent="-180000">
              <a:spcBef>
                <a:spcPts val="264"/>
              </a:spcBef>
              <a:defRPr sz="1200">
                <a:solidFill>
                  <a:schemeClr val="bg2">
                    <a:lumMod val="75000"/>
                    <a:lumOff val="25000"/>
                  </a:schemeClr>
                </a:solidFill>
                <a:latin typeface="Arial" pitchFamily="34" charset="0"/>
                <a:cs typeface="Arial" pitchFamily="34" charset="0"/>
              </a:defRPr>
            </a:lvl4pPr>
            <a:lvl5pPr marL="540000" indent="-180000">
              <a:spcBef>
                <a:spcPts val="264"/>
              </a:spcBef>
              <a:buFont typeface="Arial" pitchFamily="34" charset="0"/>
              <a:buChar char="›"/>
              <a:defRPr sz="1200">
                <a:solidFill>
                  <a:schemeClr val="bg2">
                    <a:lumMod val="75000"/>
                    <a:lumOff val="25000"/>
                  </a:schemeClr>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chemeClr val="accent1"/>
                </a:solidFill>
              </a:defRPr>
            </a:lvl1pPr>
            <a:lvl3pPr>
              <a:buNone/>
              <a:defRPr/>
            </a:lvl3pPr>
            <a:lvl4pPr>
              <a:buNone/>
              <a:defRPr/>
            </a:lvl4pPr>
            <a:lvl5pPr>
              <a:buNone/>
              <a:defRPr/>
            </a:lvl5pPr>
          </a:lstStyle>
          <a:p>
            <a:pPr lvl="0"/>
            <a:r>
              <a:rPr lang="en-US"/>
              <a:t>Click to edit Master text styles</a:t>
            </a:r>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158"/>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724"/>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8007"/>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22608372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Split slide">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604" y="1256152"/>
            <a:ext cx="5390389" cy="5003369"/>
          </a:xfrm>
        </p:spPr>
        <p:txBody>
          <a:bodyPr>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79949" indent="-179949">
              <a:spcBef>
                <a:spcPts val="600"/>
              </a:spcBef>
              <a:defRPr sz="1100">
                <a:solidFill>
                  <a:schemeClr val="tx1"/>
                </a:solidFill>
                <a:latin typeface="Arial" pitchFamily="34" charset="0"/>
                <a:cs typeface="Arial" pitchFamily="34" charset="0"/>
              </a:defRPr>
            </a:lvl3pPr>
            <a:lvl4pPr marL="359896" indent="-179949">
              <a:spcBef>
                <a:spcPts val="600"/>
              </a:spcBef>
              <a:defRPr sz="1100">
                <a:solidFill>
                  <a:schemeClr val="tx1"/>
                </a:solidFill>
                <a:latin typeface="Arial" pitchFamily="34" charset="0"/>
                <a:cs typeface="Arial" pitchFamily="34" charset="0"/>
              </a:defRPr>
            </a:lvl4pPr>
            <a:lvl5pPr marL="539845" indent="-179949">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p:cNvSpPr>
            <a:spLocks noGrp="1"/>
          </p:cNvSpPr>
          <p:nvPr>
            <p:ph idx="10"/>
          </p:nvPr>
        </p:nvSpPr>
        <p:spPr>
          <a:xfrm>
            <a:off x="6173401" y="1256152"/>
            <a:ext cx="5409009" cy="5003369"/>
          </a:xfrm>
        </p:spPr>
        <p:txBody>
          <a:bodyPr>
            <a:noAutofit/>
          </a:bodyPr>
          <a:lstStyle>
            <a:lvl1pPr marL="0" indent="0">
              <a:spcBef>
                <a:spcPts val="600"/>
              </a:spcBef>
              <a:buFontTx/>
              <a:buNone/>
              <a:defRPr sz="1100">
                <a:solidFill>
                  <a:schemeClr val="tx1"/>
                </a:solidFill>
                <a:latin typeface="Arial" pitchFamily="34" charset="0"/>
                <a:cs typeface="Arial" pitchFamily="34" charset="0"/>
              </a:defRPr>
            </a:lvl1pPr>
            <a:lvl2pPr marL="0" indent="0">
              <a:spcBef>
                <a:spcPts val="600"/>
              </a:spcBef>
              <a:buFontTx/>
              <a:buNone/>
              <a:defRPr sz="1100" b="0">
                <a:solidFill>
                  <a:schemeClr val="tx1"/>
                </a:solidFill>
                <a:latin typeface="Arial" pitchFamily="34" charset="0"/>
                <a:cs typeface="Arial" pitchFamily="34" charset="0"/>
              </a:defRPr>
            </a:lvl2pPr>
            <a:lvl3pPr marL="179949" indent="-179949">
              <a:spcBef>
                <a:spcPts val="600"/>
              </a:spcBef>
              <a:defRPr sz="1100">
                <a:solidFill>
                  <a:schemeClr val="tx1"/>
                </a:solidFill>
                <a:latin typeface="Arial" pitchFamily="34" charset="0"/>
                <a:cs typeface="Arial" pitchFamily="34" charset="0"/>
              </a:defRPr>
            </a:lvl3pPr>
            <a:lvl4pPr marL="359896" indent="-179949">
              <a:spcBef>
                <a:spcPts val="600"/>
              </a:spcBef>
              <a:defRPr sz="1100">
                <a:solidFill>
                  <a:schemeClr val="tx1"/>
                </a:solidFill>
                <a:latin typeface="Arial" pitchFamily="34" charset="0"/>
                <a:cs typeface="Arial" pitchFamily="34" charset="0"/>
              </a:defRPr>
            </a:lvl4pPr>
            <a:lvl5pPr marL="539845" indent="-179949">
              <a:spcBef>
                <a:spcPts val="600"/>
              </a:spcBef>
              <a:buFont typeface="Arial" pitchFamily="34" charset="0"/>
              <a:buChar char="›"/>
              <a:defRPr sz="1100">
                <a:solidFill>
                  <a:schemeClr val="tx1"/>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p:nvPr>
        </p:nvSpPr>
        <p:spPr>
          <a:xfrm>
            <a:off x="12382554" y="1428743"/>
            <a:ext cx="1714511" cy="1000132"/>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79949" indent="-179949">
              <a:spcBef>
                <a:spcPts val="600"/>
              </a:spcBef>
              <a:defRPr sz="1100">
                <a:latin typeface="Arial" pitchFamily="34" charset="0"/>
                <a:cs typeface="Arial" pitchFamily="34" charset="0"/>
              </a:defRPr>
            </a:lvl3pPr>
            <a:lvl4pPr marL="359896" indent="-179949">
              <a:defRPr sz="1100">
                <a:latin typeface="Arial" pitchFamily="34" charset="0"/>
                <a:cs typeface="Arial" pitchFamily="34" charset="0"/>
              </a:defRPr>
            </a:lvl4pPr>
            <a:lvl5pPr marL="539845" indent="-179949">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Click to edit Master text styles</a:t>
            </a:r>
          </a:p>
        </p:txBody>
      </p:sp>
      <p:sp>
        <p:nvSpPr>
          <p:cNvPr id="10" name="Content Placeholder 2"/>
          <p:cNvSpPr>
            <a:spLocks noGrp="1"/>
          </p:cNvSpPr>
          <p:nvPr>
            <p:ph idx="13"/>
          </p:nvPr>
        </p:nvSpPr>
        <p:spPr>
          <a:xfrm>
            <a:off x="12382554" y="2536026"/>
            <a:ext cx="1714511" cy="1000132"/>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79949" indent="-179949">
              <a:spcBef>
                <a:spcPts val="600"/>
              </a:spcBef>
              <a:defRPr sz="1100">
                <a:latin typeface="Arial" pitchFamily="34" charset="0"/>
                <a:cs typeface="Arial" pitchFamily="34" charset="0"/>
              </a:defRPr>
            </a:lvl3pPr>
            <a:lvl4pPr marL="359896" indent="-179949">
              <a:defRPr sz="1100">
                <a:latin typeface="Arial" pitchFamily="34" charset="0"/>
                <a:cs typeface="Arial" pitchFamily="34" charset="0"/>
              </a:defRPr>
            </a:lvl4pPr>
            <a:lvl5pPr marL="539845" indent="-179949">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Click to edit Master text styles</a:t>
            </a:r>
          </a:p>
        </p:txBody>
      </p:sp>
      <p:sp>
        <p:nvSpPr>
          <p:cNvPr id="11" name="Content Placeholder 2"/>
          <p:cNvSpPr>
            <a:spLocks noGrp="1"/>
          </p:cNvSpPr>
          <p:nvPr>
            <p:ph idx="14"/>
          </p:nvPr>
        </p:nvSpPr>
        <p:spPr>
          <a:xfrm>
            <a:off x="12382554" y="3643311"/>
            <a:ext cx="1714511" cy="1000132"/>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79949" indent="-179949">
              <a:spcBef>
                <a:spcPts val="600"/>
              </a:spcBef>
              <a:defRPr sz="1100">
                <a:latin typeface="Arial" pitchFamily="34" charset="0"/>
                <a:cs typeface="Arial" pitchFamily="34" charset="0"/>
              </a:defRPr>
            </a:lvl3pPr>
            <a:lvl4pPr marL="359896" indent="-179949">
              <a:defRPr sz="1100">
                <a:latin typeface="Arial" pitchFamily="34" charset="0"/>
                <a:cs typeface="Arial" pitchFamily="34" charset="0"/>
              </a:defRPr>
            </a:lvl4pPr>
            <a:lvl5pPr marL="539845" indent="-179949">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Click to edit Master text styles</a:t>
            </a:r>
          </a:p>
        </p:txBody>
      </p:sp>
      <p:sp>
        <p:nvSpPr>
          <p:cNvPr id="14" name="Content Placeholder 2"/>
          <p:cNvSpPr>
            <a:spLocks noGrp="1"/>
          </p:cNvSpPr>
          <p:nvPr>
            <p:ph idx="15"/>
          </p:nvPr>
        </p:nvSpPr>
        <p:spPr>
          <a:xfrm>
            <a:off x="12382554" y="4750594"/>
            <a:ext cx="1714511" cy="1000132"/>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79949" indent="-179949">
              <a:spcBef>
                <a:spcPts val="600"/>
              </a:spcBef>
              <a:defRPr sz="1100">
                <a:latin typeface="Arial" pitchFamily="34" charset="0"/>
                <a:cs typeface="Arial" pitchFamily="34" charset="0"/>
              </a:defRPr>
            </a:lvl3pPr>
            <a:lvl4pPr marL="359896" indent="-179949">
              <a:defRPr sz="1100">
                <a:latin typeface="Arial" pitchFamily="34" charset="0"/>
                <a:cs typeface="Arial" pitchFamily="34" charset="0"/>
              </a:defRPr>
            </a:lvl4pPr>
            <a:lvl5pPr marL="539845" indent="-179949">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Click to edit Master text styles</a:t>
            </a:r>
          </a:p>
        </p:txBody>
      </p:sp>
      <p:sp>
        <p:nvSpPr>
          <p:cNvPr id="15" name="Content Placeholder 2"/>
          <p:cNvSpPr>
            <a:spLocks noGrp="1"/>
          </p:cNvSpPr>
          <p:nvPr>
            <p:ph idx="16"/>
          </p:nvPr>
        </p:nvSpPr>
        <p:spPr>
          <a:xfrm>
            <a:off x="12382554" y="5857877"/>
            <a:ext cx="1714511" cy="1000132"/>
          </a:xfrm>
        </p:spPr>
        <p:txBody>
          <a:bodyPr lIns="0" tIns="0" rIns="0" bIns="0">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79949" indent="-179949">
              <a:spcBef>
                <a:spcPts val="600"/>
              </a:spcBef>
              <a:defRPr sz="1100">
                <a:latin typeface="Arial" pitchFamily="34" charset="0"/>
                <a:cs typeface="Arial" pitchFamily="34" charset="0"/>
              </a:defRPr>
            </a:lvl3pPr>
            <a:lvl4pPr marL="359896" indent="-179949">
              <a:defRPr sz="1100">
                <a:latin typeface="Arial" pitchFamily="34" charset="0"/>
                <a:cs typeface="Arial" pitchFamily="34" charset="0"/>
              </a:defRPr>
            </a:lvl4pPr>
            <a:lvl5pPr marL="539845" indent="-179949">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dirty="0"/>
              <a:t>Click to edit Master text styles</a:t>
            </a:r>
          </a:p>
        </p:txBody>
      </p:sp>
      <p:sp>
        <p:nvSpPr>
          <p:cNvPr id="16" name="Title 1"/>
          <p:cNvSpPr>
            <a:spLocks noGrp="1"/>
          </p:cNvSpPr>
          <p:nvPr>
            <p:ph type="title"/>
          </p:nvPr>
        </p:nvSpPr>
        <p:spPr>
          <a:xfrm>
            <a:off x="609601" y="230205"/>
            <a:ext cx="8340800" cy="684000"/>
          </a:xfrm>
          <a:prstGeom prst="rect">
            <a:avLst/>
          </a:prstGeom>
        </p:spPr>
        <p:txBody>
          <a:bodyPr>
            <a:noAutofit/>
          </a:bodyPr>
          <a:lstStyle/>
          <a:p>
            <a:r>
              <a:rPr lang="en-US"/>
              <a:t>Click to edit Master title style</a:t>
            </a:r>
            <a:endParaRPr lang="en-GB" dirty="0"/>
          </a:p>
        </p:txBody>
      </p:sp>
    </p:spTree>
    <p:extLst>
      <p:ext uri="{BB962C8B-B14F-4D97-AF65-F5344CB8AC3E}">
        <p14:creationId xmlns:p14="http://schemas.microsoft.com/office/powerpoint/2010/main" val="36261845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sec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2857546"/>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bg2"/>
                </a:solidFill>
                <a:latin typeface="Arial" pitchFamily="34" charset="0"/>
                <a:ea typeface="+mj-ea"/>
                <a:cs typeface="Arial" pitchFamily="34" charset="0"/>
              </a:defRPr>
            </a:lvl1pPr>
          </a:lstStyle>
          <a:p>
            <a:r>
              <a:rPr lang="en-GB" dirty="0"/>
              <a:t>Click to edit master title</a:t>
            </a:r>
          </a:p>
        </p:txBody>
      </p:sp>
      <p:sp>
        <p:nvSpPr>
          <p:cNvPr id="8" name="Subtitle 2"/>
          <p:cNvSpPr>
            <a:spLocks noGrp="1"/>
          </p:cNvSpPr>
          <p:nvPr>
            <p:ph type="subTitle" idx="1" hasCustomPrompt="1"/>
          </p:nvPr>
        </p:nvSpPr>
        <p:spPr>
          <a:xfrm>
            <a:off x="609600" y="3826650"/>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2" name="TextBox 51"/>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Highlight colours</a:t>
            </a:r>
            <a:endParaRPr lang="en-GB" sz="2000" i="1" dirty="0">
              <a:solidFill>
                <a:srgbClr val="404040"/>
              </a:solidFill>
            </a:endParaRPr>
          </a:p>
        </p:txBody>
      </p:sp>
      <p:sp>
        <p:nvSpPr>
          <p:cNvPr id="53" name="TextBox 5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Primary colours</a:t>
            </a:r>
            <a:endParaRPr lang="en-GB" sz="2000" i="1" dirty="0">
              <a:solidFill>
                <a:srgbClr val="404040"/>
              </a:solidFill>
            </a:endParaRPr>
          </a:p>
        </p:txBody>
      </p:sp>
      <p:sp>
        <p:nvSpPr>
          <p:cNvPr id="54" name="Rectangle 53"/>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55" name="Rectangle 5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56" name="Rectangle 5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57" name="Rectangle 5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58" name="Rectangle 5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59" name="Rectangle 5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0" name="Rectangle 5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1" name="Rectangle 6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1B96">
                    <a:lumMod val="75000"/>
                    <a:lumOff val="25000"/>
                  </a:srgbClr>
                </a:solidFill>
              </a:rPr>
              <a:t>255</a:t>
            </a:r>
          </a:p>
          <a:p>
            <a:pPr algn="ctr" fontAlgn="auto">
              <a:spcBef>
                <a:spcPts val="0"/>
              </a:spcBef>
              <a:spcAft>
                <a:spcPts val="0"/>
              </a:spcAft>
              <a:defRPr/>
            </a:pPr>
            <a:r>
              <a:rPr lang="en-GB" sz="900" b="1" dirty="0">
                <a:solidFill>
                  <a:srgbClr val="001B96">
                    <a:lumMod val="75000"/>
                    <a:lumOff val="25000"/>
                  </a:srgbClr>
                </a:solidFill>
              </a:rPr>
              <a:t>210</a:t>
            </a:r>
          </a:p>
          <a:p>
            <a:pPr algn="ctr" fontAlgn="auto">
              <a:spcBef>
                <a:spcPts val="0"/>
              </a:spcBef>
              <a:spcAft>
                <a:spcPts val="0"/>
              </a:spcAft>
              <a:defRPr/>
            </a:pPr>
            <a:r>
              <a:rPr lang="en-GB" sz="900" b="1" dirty="0">
                <a:solidFill>
                  <a:srgbClr val="001B96">
                    <a:lumMod val="75000"/>
                    <a:lumOff val="25000"/>
                  </a:srgbClr>
                </a:solidFill>
              </a:rPr>
              <a:t>000</a:t>
            </a:r>
          </a:p>
        </p:txBody>
      </p:sp>
      <p:sp>
        <p:nvSpPr>
          <p:cNvPr id="62" name="Rectangle 6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3" name="Rectangle 6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4" name="Rectangle 6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65" name="Rectangle 6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66" name="Rectangle 6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67" name="Rectangle 6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29823" y="5690063"/>
            <a:ext cx="3035001" cy="530445"/>
          </a:xfrm>
          <a:prstGeom prst="rect">
            <a:avLst/>
          </a:prstGeom>
          <a:noFill/>
        </p:spPr>
      </p:pic>
    </p:spTree>
    <p:extLst>
      <p:ext uri="{BB962C8B-B14F-4D97-AF65-F5344CB8AC3E}">
        <p14:creationId xmlns:p14="http://schemas.microsoft.com/office/powerpoint/2010/main" val="25543958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0_section title">
    <p:spTree>
      <p:nvGrpSpPr>
        <p:cNvPr id="1" name=""/>
        <p:cNvGrpSpPr/>
        <p:nvPr/>
      </p:nvGrpSpPr>
      <p:grpSpPr>
        <a:xfrm>
          <a:off x="0" y="0"/>
          <a:ext cx="0" cy="0"/>
          <a:chOff x="0" y="0"/>
          <a:chExt cx="0" cy="0"/>
        </a:xfrm>
      </p:grpSpPr>
      <p:sp>
        <p:nvSpPr>
          <p:cNvPr id="62" name="TextBox 61"/>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Highlight colours</a:t>
            </a:r>
            <a:endParaRPr lang="en-GB" sz="2000" i="1" dirty="0">
              <a:solidFill>
                <a:srgbClr val="404040"/>
              </a:solidFill>
            </a:endParaRPr>
          </a:p>
        </p:txBody>
      </p:sp>
      <p:sp>
        <p:nvSpPr>
          <p:cNvPr id="63" name="TextBox 62"/>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Primary colours</a:t>
            </a:r>
            <a:endParaRPr lang="en-GB" sz="2000" i="1" dirty="0">
              <a:solidFill>
                <a:srgbClr val="404040"/>
              </a:solidFill>
            </a:endParaRPr>
          </a:p>
        </p:txBody>
      </p:sp>
      <p:sp>
        <p:nvSpPr>
          <p:cNvPr id="64" name="Rectangle 63"/>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5" name="Rectangle 64"/>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6" name="Rectangle 65"/>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7" name="Rectangle 66"/>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8" name="Rectangle 67"/>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9" name="Rectangle 68"/>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70" name="Rectangle 69"/>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71" name="Rectangle 70"/>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1B96">
                    <a:lumMod val="75000"/>
                    <a:lumOff val="25000"/>
                  </a:srgbClr>
                </a:solidFill>
              </a:rPr>
              <a:t>255</a:t>
            </a:r>
          </a:p>
          <a:p>
            <a:pPr algn="ctr" fontAlgn="auto">
              <a:spcBef>
                <a:spcPts val="0"/>
              </a:spcBef>
              <a:spcAft>
                <a:spcPts val="0"/>
              </a:spcAft>
              <a:defRPr/>
            </a:pPr>
            <a:r>
              <a:rPr lang="en-GB" sz="900" b="1" dirty="0">
                <a:solidFill>
                  <a:srgbClr val="001B96">
                    <a:lumMod val="75000"/>
                    <a:lumOff val="25000"/>
                  </a:srgbClr>
                </a:solidFill>
              </a:rPr>
              <a:t>210</a:t>
            </a:r>
          </a:p>
          <a:p>
            <a:pPr algn="ctr" fontAlgn="auto">
              <a:spcBef>
                <a:spcPts val="0"/>
              </a:spcBef>
              <a:spcAft>
                <a:spcPts val="0"/>
              </a:spcAft>
              <a:defRPr/>
            </a:pPr>
            <a:r>
              <a:rPr lang="en-GB" sz="900" b="1" dirty="0">
                <a:solidFill>
                  <a:srgbClr val="001B96">
                    <a:lumMod val="75000"/>
                    <a:lumOff val="25000"/>
                  </a:srgbClr>
                </a:solidFill>
              </a:rPr>
              <a:t>000</a:t>
            </a:r>
          </a:p>
        </p:txBody>
      </p:sp>
      <p:sp>
        <p:nvSpPr>
          <p:cNvPr id="72" name="Rectangle 71"/>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3" name="Rectangle 72"/>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74" name="Rectangle 73"/>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5" name="Rectangle 74"/>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6" name="Rectangle 75"/>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7" name="Rectangle 76"/>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3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68734" y="4161638"/>
            <a:ext cx="4683323" cy="818532"/>
          </a:xfrm>
          <a:prstGeom prst="rect">
            <a:avLst/>
          </a:prstGeom>
          <a:noFill/>
        </p:spPr>
      </p:pic>
      <p:sp>
        <p:nvSpPr>
          <p:cNvPr id="40" name="Text Placeholder 12"/>
          <p:cNvSpPr>
            <a:spLocks noGrp="1"/>
          </p:cNvSpPr>
          <p:nvPr>
            <p:ph type="body" sz="quarter" idx="10"/>
          </p:nvPr>
        </p:nvSpPr>
        <p:spPr>
          <a:xfrm>
            <a:off x="7708806" y="4223329"/>
            <a:ext cx="3206262" cy="214327"/>
          </a:xfrm>
        </p:spPr>
        <p:txBody>
          <a:bodyPr anchor="b"/>
          <a:lstStyle>
            <a:lvl1pPr>
              <a:defRPr b="0">
                <a:solidFill>
                  <a:srgbClr val="53565A"/>
                </a:solidFill>
              </a:defRPr>
            </a:lvl1pPr>
          </a:lstStyle>
          <a:p>
            <a:pPr lvl="0"/>
            <a:r>
              <a:rPr lang="en-US"/>
              <a:t>Click to edit Master text styles</a:t>
            </a:r>
          </a:p>
        </p:txBody>
      </p:sp>
      <p:sp>
        <p:nvSpPr>
          <p:cNvPr id="41" name="Text Placeholder 12"/>
          <p:cNvSpPr>
            <a:spLocks noGrp="1"/>
          </p:cNvSpPr>
          <p:nvPr>
            <p:ph type="body" sz="quarter" idx="11"/>
          </p:nvPr>
        </p:nvSpPr>
        <p:spPr>
          <a:xfrm>
            <a:off x="7708806" y="4437656"/>
            <a:ext cx="3206262" cy="214327"/>
          </a:xfrm>
        </p:spPr>
        <p:txBody>
          <a:bodyPr/>
          <a:lstStyle>
            <a:lvl1pPr>
              <a:defRPr b="0">
                <a:solidFill>
                  <a:srgbClr val="53565A"/>
                </a:solidFill>
              </a:defRPr>
            </a:lvl1pPr>
          </a:lstStyle>
          <a:p>
            <a:pPr lvl="0"/>
            <a:r>
              <a:rPr lang="en-US"/>
              <a:t>Click to edit Master text styles</a:t>
            </a:r>
          </a:p>
        </p:txBody>
      </p:sp>
      <p:sp>
        <p:nvSpPr>
          <p:cNvPr id="42" name="Text Placeholder 12"/>
          <p:cNvSpPr>
            <a:spLocks noGrp="1"/>
          </p:cNvSpPr>
          <p:nvPr>
            <p:ph type="body" sz="quarter" idx="12"/>
          </p:nvPr>
        </p:nvSpPr>
        <p:spPr>
          <a:xfrm>
            <a:off x="7708791" y="4649325"/>
            <a:ext cx="3206262" cy="214327"/>
          </a:xfrm>
        </p:spPr>
        <p:txBody>
          <a:bodyPr/>
          <a:lstStyle>
            <a:lvl1pPr>
              <a:defRPr b="0">
                <a:solidFill>
                  <a:srgbClr val="53565A"/>
                </a:solidFill>
              </a:defRPr>
            </a:lvl1pPr>
          </a:lstStyle>
          <a:p>
            <a:pPr lvl="0"/>
            <a:r>
              <a:rPr lang="en-US"/>
              <a:t>Click to edit Master text styles</a:t>
            </a:r>
          </a:p>
        </p:txBody>
      </p:sp>
      <p:sp>
        <p:nvSpPr>
          <p:cNvPr id="43" name="Text Placeholder 12"/>
          <p:cNvSpPr>
            <a:spLocks noGrp="1"/>
          </p:cNvSpPr>
          <p:nvPr>
            <p:ph type="body" sz="quarter" idx="13"/>
          </p:nvPr>
        </p:nvSpPr>
        <p:spPr>
          <a:xfrm>
            <a:off x="7719222" y="4877923"/>
            <a:ext cx="3206262" cy="214327"/>
          </a:xfrm>
        </p:spPr>
        <p:txBody>
          <a:bodyPr/>
          <a:lstStyle>
            <a:lvl1pPr>
              <a:defRPr b="0">
                <a:solidFill>
                  <a:srgbClr val="53565A"/>
                </a:solidFill>
              </a:defRPr>
            </a:lvl1pPr>
          </a:lstStyle>
          <a:p>
            <a:pPr lvl="0"/>
            <a:r>
              <a:rPr lang="en-US"/>
              <a:t>Click to edit Master text styles</a:t>
            </a:r>
          </a:p>
        </p:txBody>
      </p:sp>
      <p:sp>
        <p:nvSpPr>
          <p:cNvPr id="44" name="Text Placeholder 12"/>
          <p:cNvSpPr>
            <a:spLocks noGrp="1"/>
          </p:cNvSpPr>
          <p:nvPr>
            <p:ph type="body" sz="quarter" idx="14"/>
          </p:nvPr>
        </p:nvSpPr>
        <p:spPr>
          <a:xfrm>
            <a:off x="7719222" y="5089592"/>
            <a:ext cx="3206262" cy="214327"/>
          </a:xfrm>
        </p:spPr>
        <p:txBody>
          <a:bodyPr/>
          <a:lstStyle>
            <a:lvl1pPr>
              <a:defRPr b="0">
                <a:solidFill>
                  <a:srgbClr val="53565A"/>
                </a:solidFill>
              </a:defRPr>
            </a:lvl1pPr>
          </a:lstStyle>
          <a:p>
            <a:pPr lvl="0"/>
            <a:r>
              <a:rPr lang="en-US"/>
              <a:t>Click to edit Master text styles</a:t>
            </a:r>
          </a:p>
        </p:txBody>
      </p:sp>
      <p:sp>
        <p:nvSpPr>
          <p:cNvPr id="45" name="Text Placeholder 12"/>
          <p:cNvSpPr>
            <a:spLocks noGrp="1"/>
          </p:cNvSpPr>
          <p:nvPr>
            <p:ph type="body" sz="quarter" idx="15"/>
          </p:nvPr>
        </p:nvSpPr>
        <p:spPr>
          <a:xfrm>
            <a:off x="7719222" y="5518729"/>
            <a:ext cx="3206262" cy="214327"/>
          </a:xfrm>
        </p:spPr>
        <p:txBody>
          <a:bodyPr anchor="b"/>
          <a:lstStyle>
            <a:lvl1pPr>
              <a:defRPr b="0">
                <a:solidFill>
                  <a:schemeClr val="accent2"/>
                </a:solidFill>
              </a:defRPr>
            </a:lvl1pPr>
          </a:lstStyle>
          <a:p>
            <a:pPr lvl="0"/>
            <a:r>
              <a:rPr lang="en-US"/>
              <a:t>Click to edit Master text styles</a:t>
            </a:r>
          </a:p>
        </p:txBody>
      </p:sp>
      <p:sp>
        <p:nvSpPr>
          <p:cNvPr id="46" name="Text Placeholder 12"/>
          <p:cNvSpPr>
            <a:spLocks noGrp="1"/>
          </p:cNvSpPr>
          <p:nvPr>
            <p:ph type="body" sz="quarter" idx="16"/>
          </p:nvPr>
        </p:nvSpPr>
        <p:spPr>
          <a:xfrm>
            <a:off x="7719211" y="5730398"/>
            <a:ext cx="3206262" cy="214327"/>
          </a:xfrm>
        </p:spPr>
        <p:txBody>
          <a:bodyPr anchor="b"/>
          <a:lstStyle>
            <a:lvl1pPr>
              <a:defRPr b="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0360335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7_section title">
    <p:spTree>
      <p:nvGrpSpPr>
        <p:cNvPr id="1" name=""/>
        <p:cNvGrpSpPr/>
        <p:nvPr/>
      </p:nvGrpSpPr>
      <p:grpSpPr>
        <a:xfrm>
          <a:off x="0" y="0"/>
          <a:ext cx="0" cy="0"/>
          <a:chOff x="0" y="0"/>
          <a:chExt cx="0" cy="0"/>
        </a:xfrm>
      </p:grpSpPr>
      <p:sp>
        <p:nvSpPr>
          <p:cNvPr id="59" name="TextBox 58"/>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Highlight colours</a:t>
            </a:r>
            <a:endParaRPr lang="en-GB" sz="2000" i="1" dirty="0">
              <a:solidFill>
                <a:srgbClr val="404040"/>
              </a:solidFill>
            </a:endParaRPr>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Primary colours</a:t>
            </a:r>
            <a:endParaRPr lang="en-GB" sz="2000" i="1" dirty="0">
              <a:solidFill>
                <a:srgbClr val="404040"/>
              </a:solidFill>
            </a:endParaRPr>
          </a:p>
        </p:txBody>
      </p:sp>
      <p:sp>
        <p:nvSpPr>
          <p:cNvPr id="61" name="Rectangle 60"/>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pic>
        <p:nvPicPr>
          <p:cNvPr id="26" name="Picture 1" descr="C:\Users\karen.bennett\AppData\Local\Microsoft\Windows\Temporary Internet Files\Content.Outlook\DXFQNHG8\114399794 Retouched.png"/>
          <p:cNvPicPr>
            <a:picLocks noChangeAspect="1" noChangeArrowheads="1"/>
          </p:cNvPicPr>
          <p:nvPr userDrawn="1"/>
        </p:nvPicPr>
        <p:blipFill>
          <a:blip r:embed="rId2"/>
          <a:srcRect r="20947"/>
          <a:stretch>
            <a:fillRect/>
          </a:stretch>
        </p:blipFill>
        <p:spPr bwMode="auto">
          <a:xfrm>
            <a:off x="5650274" y="4"/>
            <a:ext cx="6541726" cy="6858013"/>
          </a:xfrm>
          <a:prstGeom prst="rect">
            <a:avLst/>
          </a:prstGeom>
          <a:noFill/>
        </p:spPr>
      </p:pic>
      <p:pic>
        <p:nvPicPr>
          <p:cNvPr id="28" name="Picture 27" descr="grey.png"/>
          <p:cNvPicPr>
            <a:picLocks noChangeAspect="1"/>
          </p:cNvPicPr>
          <p:nvPr userDrawn="1"/>
        </p:nvPicPr>
        <p:blipFill>
          <a:blip r:embed="rId3">
            <a:lum bright="70000" contrast="-70000"/>
          </a:blip>
          <a:srcRect l="34949" t="17386" b="16369"/>
          <a:stretch>
            <a:fillRect/>
          </a:stretch>
        </p:blipFill>
        <p:spPr>
          <a:xfrm>
            <a:off x="11500" y="-4493"/>
            <a:ext cx="8311884" cy="6876220"/>
          </a:xfrm>
          <a:prstGeom prst="rect">
            <a:avLst/>
          </a:prstGeom>
        </p:spPr>
      </p:pic>
      <p:pic>
        <p:nvPicPr>
          <p:cNvPr id="3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29823" y="5690063"/>
            <a:ext cx="3035001" cy="530445"/>
          </a:xfrm>
          <a:prstGeom prst="rect">
            <a:avLst/>
          </a:prstGeom>
          <a:noFill/>
        </p:spPr>
      </p:pic>
      <p:sp>
        <p:nvSpPr>
          <p:cNvPr id="32" name="Title 1"/>
          <p:cNvSpPr>
            <a:spLocks noGrp="1"/>
          </p:cNvSpPr>
          <p:nvPr userDrawn="1">
            <p:ph type="ctrTitle" hasCustomPrompt="1"/>
          </p:nvPr>
        </p:nvSpPr>
        <p:spPr>
          <a:xfrm>
            <a:off x="609600" y="2341059"/>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bg2"/>
                </a:solidFill>
                <a:latin typeface="Arial" pitchFamily="34" charset="0"/>
                <a:ea typeface="+mj-ea"/>
                <a:cs typeface="Arial" pitchFamily="34" charset="0"/>
              </a:defRPr>
            </a:lvl1pPr>
          </a:lstStyle>
          <a:p>
            <a:r>
              <a:rPr lang="en-GB" dirty="0"/>
              <a:t>Click to edit master title</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1B96">
                    <a:lumMod val="75000"/>
                    <a:lumOff val="25000"/>
                  </a:srgbClr>
                </a:solidFill>
              </a:rPr>
              <a:t>255</a:t>
            </a:r>
          </a:p>
          <a:p>
            <a:pPr algn="ctr" fontAlgn="auto">
              <a:spcBef>
                <a:spcPts val="0"/>
              </a:spcBef>
              <a:spcAft>
                <a:spcPts val="0"/>
              </a:spcAft>
              <a:defRPr/>
            </a:pPr>
            <a:r>
              <a:rPr lang="en-GB" sz="900" b="1" dirty="0">
                <a:solidFill>
                  <a:srgbClr val="001B96">
                    <a:lumMod val="75000"/>
                    <a:lumOff val="25000"/>
                  </a:srgbClr>
                </a:solidFill>
              </a:rPr>
              <a:t>210</a:t>
            </a:r>
          </a:p>
          <a:p>
            <a:pPr algn="ctr" fontAlgn="auto">
              <a:spcBef>
                <a:spcPts val="0"/>
              </a:spcBef>
              <a:spcAft>
                <a:spcPts val="0"/>
              </a:spcAft>
              <a:defRPr/>
            </a:pPr>
            <a:r>
              <a:rPr lang="en-GB" sz="900" b="1" dirty="0">
                <a:solidFill>
                  <a:srgbClr val="001B96">
                    <a:lumMod val="75000"/>
                    <a:lumOff val="25000"/>
                  </a:srgbClr>
                </a:solidFill>
              </a:rPr>
              <a:t>000</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4" name="Text Placeholder 12"/>
          <p:cNvSpPr>
            <a:spLocks noGrp="1"/>
          </p:cNvSpPr>
          <p:nvPr userDrawn="1">
            <p:ph type="body" sz="quarter" idx="10"/>
          </p:nvPr>
        </p:nvSpPr>
        <p:spPr>
          <a:xfrm>
            <a:off x="609603" y="5056111"/>
            <a:ext cx="3473451" cy="214327"/>
          </a:xfrm>
        </p:spPr>
        <p:txBody>
          <a:bodyPr anchor="b"/>
          <a:lstStyle>
            <a:lvl1pPr>
              <a:defRPr b="0">
                <a:solidFill>
                  <a:schemeClr val="bg2"/>
                </a:solidFill>
              </a:defRPr>
            </a:lvl1pPr>
          </a:lstStyle>
          <a:p>
            <a:pPr lvl="0"/>
            <a:r>
              <a:rPr lang="en-US"/>
              <a:t>Click to edit Master text styles</a:t>
            </a:r>
          </a:p>
        </p:txBody>
      </p:sp>
      <p:sp>
        <p:nvSpPr>
          <p:cNvPr id="35" name="Text Placeholder 12"/>
          <p:cNvSpPr>
            <a:spLocks noGrp="1"/>
          </p:cNvSpPr>
          <p:nvPr userDrawn="1">
            <p:ph type="body" sz="quarter" idx="11"/>
          </p:nvPr>
        </p:nvSpPr>
        <p:spPr>
          <a:xfrm>
            <a:off x="609603" y="5270438"/>
            <a:ext cx="3473451" cy="214327"/>
          </a:xfrm>
        </p:spPr>
        <p:txBody>
          <a:bodyPr/>
          <a:lstStyle>
            <a:lvl1pPr>
              <a:defRPr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2834819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8_section title">
    <p:spTree>
      <p:nvGrpSpPr>
        <p:cNvPr id="1" name=""/>
        <p:cNvGrpSpPr/>
        <p:nvPr/>
      </p:nvGrpSpPr>
      <p:grpSpPr>
        <a:xfrm>
          <a:off x="0" y="0"/>
          <a:ext cx="0" cy="0"/>
          <a:chOff x="0" y="0"/>
          <a:chExt cx="0" cy="0"/>
        </a:xfrm>
      </p:grpSpPr>
      <p:sp>
        <p:nvSpPr>
          <p:cNvPr id="28" name="Rectangle 27"/>
          <p:cNvSpPr/>
          <p:nvPr userDrawn="1"/>
        </p:nvSpPr>
        <p:spPr>
          <a:xfrm>
            <a:off x="0" y="0"/>
            <a:ext cx="12228576" cy="6858000"/>
          </a:xfrm>
          <a:prstGeom prst="rect">
            <a:avLst/>
          </a:prstGeom>
          <a:solidFill>
            <a:srgbClr val="001B9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100" b="1" dirty="0">
              <a:solidFill>
                <a:srgbClr val="FFFFFF"/>
              </a:solidFill>
            </a:endParaRPr>
          </a:p>
        </p:txBody>
      </p:sp>
      <p:sp>
        <p:nvSpPr>
          <p:cNvPr id="2" name="Flowchart: Delay 1"/>
          <p:cNvSpPr/>
          <p:nvPr userDrawn="1"/>
        </p:nvSpPr>
        <p:spPr>
          <a:xfrm>
            <a:off x="-4590504" y="-1864451"/>
            <a:ext cx="12897967" cy="1047959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US" sz="1100" b="1" dirty="0">
              <a:solidFill>
                <a:srgbClr val="FFFFFF"/>
              </a:solidFill>
            </a:endParaRPr>
          </a:p>
        </p:txBody>
      </p:sp>
      <p:sp>
        <p:nvSpPr>
          <p:cNvPr id="32" name="Title 1"/>
          <p:cNvSpPr>
            <a:spLocks noGrp="1"/>
          </p:cNvSpPr>
          <p:nvPr userDrawn="1">
            <p:ph type="ctrTitle" hasCustomPrompt="1"/>
          </p:nvPr>
        </p:nvSpPr>
        <p:spPr>
          <a:xfrm>
            <a:off x="609600" y="2341059"/>
            <a:ext cx="10363200" cy="1000133"/>
          </a:xfrm>
          <a:prstGeom prst="rect">
            <a:avLst/>
          </a:prstGeom>
        </p:spPr>
        <p:txBody>
          <a:bodyPr rtlCol="0">
            <a:noAutofit/>
          </a:bodyPr>
          <a:lstStyle>
            <a:lvl1pPr algn="l" defTabSz="914400" rtl="0" eaLnBrk="1" latinLnBrk="0" hangingPunct="1">
              <a:spcBef>
                <a:spcPct val="0"/>
              </a:spcBef>
              <a:buNone/>
              <a:defRPr lang="en-GB" sz="3200" kern="1200" baseline="0" dirty="0" smtClean="0">
                <a:solidFill>
                  <a:schemeClr val="bg2"/>
                </a:solidFill>
                <a:latin typeface="Arial" pitchFamily="34" charset="0"/>
                <a:ea typeface="+mj-ea"/>
                <a:cs typeface="Arial" pitchFamily="34" charset="0"/>
              </a:defRPr>
            </a:lvl1pPr>
          </a:lstStyle>
          <a:p>
            <a:r>
              <a:rPr lang="en-GB" dirty="0"/>
              <a:t>Click to edit master title</a:t>
            </a:r>
          </a:p>
        </p:txBody>
      </p:sp>
      <p:sp>
        <p:nvSpPr>
          <p:cNvPr id="34" name="Text Placeholder 12"/>
          <p:cNvSpPr>
            <a:spLocks noGrp="1"/>
          </p:cNvSpPr>
          <p:nvPr userDrawn="1">
            <p:ph type="body" sz="quarter" idx="10"/>
          </p:nvPr>
        </p:nvSpPr>
        <p:spPr>
          <a:xfrm>
            <a:off x="609603" y="5056111"/>
            <a:ext cx="3473451" cy="214327"/>
          </a:xfrm>
        </p:spPr>
        <p:txBody>
          <a:bodyPr anchor="b"/>
          <a:lstStyle>
            <a:lvl1pPr>
              <a:defRPr b="0">
                <a:solidFill>
                  <a:schemeClr val="bg2"/>
                </a:solidFill>
              </a:defRPr>
            </a:lvl1pPr>
          </a:lstStyle>
          <a:p>
            <a:pPr lvl="0"/>
            <a:r>
              <a:rPr lang="en-US"/>
              <a:t>Click to edit Master text styles</a:t>
            </a:r>
          </a:p>
        </p:txBody>
      </p:sp>
      <p:sp>
        <p:nvSpPr>
          <p:cNvPr id="36" name="Subtitle 2"/>
          <p:cNvSpPr>
            <a:spLocks noGrp="1"/>
          </p:cNvSpPr>
          <p:nvPr userDrawn="1">
            <p:ph type="subTitle" idx="1" hasCustomPrompt="1"/>
          </p:nvPr>
        </p:nvSpPr>
        <p:spPr>
          <a:xfrm>
            <a:off x="609600" y="3392766"/>
            <a:ext cx="8534400" cy="792000"/>
          </a:xfrm>
        </p:spPr>
        <p:txBody>
          <a:bodyPr rtlCol="0">
            <a:noAutofit/>
          </a:bodyPr>
          <a:lstStyle>
            <a:lvl1pPr marL="0" indent="0" algn="l" defTabSz="914400" rtl="0" eaLnBrk="1" latinLnBrk="0" hangingPunct="1">
              <a:spcBef>
                <a:spcPct val="20000"/>
              </a:spcBef>
              <a:buFontTx/>
              <a:buNone/>
              <a:defRPr lang="en-GB" sz="2400" b="0" kern="1200" dirty="0" smtClean="0">
                <a:solidFill>
                  <a:srgbClr val="747678"/>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a:t>
            </a:r>
          </a:p>
        </p:txBody>
      </p:sp>
      <p:sp>
        <p:nvSpPr>
          <p:cNvPr id="59" name="TextBox 58"/>
          <p:cNvSpPr txBox="1"/>
          <p:nvPr userDrawn="1"/>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Highlight colours</a:t>
            </a:r>
            <a:endParaRPr lang="en-GB" sz="2000" i="1" dirty="0">
              <a:solidFill>
                <a:srgbClr val="404040"/>
              </a:solidFill>
            </a:endParaRPr>
          </a:p>
        </p:txBody>
      </p:sp>
      <p:sp>
        <p:nvSpPr>
          <p:cNvPr id="60" name="TextBox 59"/>
          <p:cNvSpPr txBox="1"/>
          <p:nvPr userDrawn="1"/>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Primary colours</a:t>
            </a:r>
            <a:endParaRPr lang="en-GB" sz="2000" i="1" dirty="0">
              <a:solidFill>
                <a:srgbClr val="404040"/>
              </a:solidFill>
            </a:endParaRPr>
          </a:p>
        </p:txBody>
      </p:sp>
      <p:sp>
        <p:nvSpPr>
          <p:cNvPr id="61" name="Rectangle 60"/>
          <p:cNvSpPr/>
          <p:nvPr userDrawn="1"/>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62" name="Rectangle 61"/>
          <p:cNvSpPr/>
          <p:nvPr userDrawn="1"/>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63" name="Rectangle 62"/>
          <p:cNvSpPr/>
          <p:nvPr userDrawn="1"/>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64" name="Rectangle 63"/>
          <p:cNvSpPr/>
          <p:nvPr userDrawn="1"/>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65" name="Rectangle 64"/>
          <p:cNvSpPr/>
          <p:nvPr userDrawn="1"/>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66" name="Rectangle 65"/>
          <p:cNvSpPr/>
          <p:nvPr userDrawn="1"/>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67" name="Rectangle 66"/>
          <p:cNvSpPr/>
          <p:nvPr userDrawn="1"/>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68" name="Rectangle 67"/>
          <p:cNvSpPr/>
          <p:nvPr userDrawn="1"/>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1B96">
                    <a:lumMod val="75000"/>
                    <a:lumOff val="25000"/>
                  </a:srgbClr>
                </a:solidFill>
              </a:rPr>
              <a:t>255</a:t>
            </a:r>
          </a:p>
          <a:p>
            <a:pPr algn="ctr" fontAlgn="auto">
              <a:spcBef>
                <a:spcPts val="0"/>
              </a:spcBef>
              <a:spcAft>
                <a:spcPts val="0"/>
              </a:spcAft>
              <a:defRPr/>
            </a:pPr>
            <a:r>
              <a:rPr lang="en-GB" sz="900" b="1" dirty="0">
                <a:solidFill>
                  <a:srgbClr val="001B96">
                    <a:lumMod val="75000"/>
                    <a:lumOff val="25000"/>
                  </a:srgbClr>
                </a:solidFill>
              </a:rPr>
              <a:t>210</a:t>
            </a:r>
          </a:p>
          <a:p>
            <a:pPr algn="ctr" fontAlgn="auto">
              <a:spcBef>
                <a:spcPts val="0"/>
              </a:spcBef>
              <a:spcAft>
                <a:spcPts val="0"/>
              </a:spcAft>
              <a:defRPr/>
            </a:pPr>
            <a:r>
              <a:rPr lang="en-GB" sz="900" b="1" dirty="0">
                <a:solidFill>
                  <a:srgbClr val="001B96">
                    <a:lumMod val="75000"/>
                    <a:lumOff val="25000"/>
                  </a:srgbClr>
                </a:solidFill>
              </a:rPr>
              <a:t>000</a:t>
            </a:r>
          </a:p>
        </p:txBody>
      </p:sp>
      <p:sp>
        <p:nvSpPr>
          <p:cNvPr id="69" name="Rectangle 68"/>
          <p:cNvSpPr/>
          <p:nvPr userDrawn="1"/>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70" name="Rectangle 69"/>
          <p:cNvSpPr/>
          <p:nvPr userDrawn="1"/>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71" name="Rectangle 70"/>
          <p:cNvSpPr/>
          <p:nvPr userDrawn="1"/>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72" name="Rectangle 71"/>
          <p:cNvSpPr/>
          <p:nvPr userDrawn="1"/>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73" name="Rectangle 72"/>
          <p:cNvSpPr/>
          <p:nvPr userDrawn="1"/>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74" name="Rectangle 73"/>
          <p:cNvSpPr/>
          <p:nvPr userDrawn="1"/>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sp>
        <p:nvSpPr>
          <p:cNvPr id="35" name="Text Placeholder 12"/>
          <p:cNvSpPr>
            <a:spLocks noGrp="1"/>
          </p:cNvSpPr>
          <p:nvPr userDrawn="1">
            <p:ph type="body" sz="quarter" idx="11"/>
          </p:nvPr>
        </p:nvSpPr>
        <p:spPr>
          <a:xfrm>
            <a:off x="609603" y="5270438"/>
            <a:ext cx="3473451" cy="214327"/>
          </a:xfrm>
        </p:spPr>
        <p:txBody>
          <a:bodyPr/>
          <a:lstStyle>
            <a:lvl1pPr>
              <a:defRPr b="0">
                <a:solidFill>
                  <a:schemeClr val="accent1"/>
                </a:solidFill>
              </a:defRPr>
            </a:lvl1pPr>
          </a:lstStyle>
          <a:p>
            <a:pPr lvl="0"/>
            <a:r>
              <a:rPr lang="en-US"/>
              <a:t>Click to edit Master text styles</a:t>
            </a: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29823" y="5690063"/>
            <a:ext cx="3035001" cy="530445"/>
          </a:xfrm>
          <a:prstGeom prst="rect">
            <a:avLst/>
          </a:prstGeom>
          <a:noFill/>
        </p:spPr>
      </p:pic>
    </p:spTree>
    <p:extLst>
      <p:ext uri="{BB962C8B-B14F-4D97-AF65-F5344CB8AC3E}">
        <p14:creationId xmlns:p14="http://schemas.microsoft.com/office/powerpoint/2010/main" val="5598660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16377" y="83936"/>
            <a:ext cx="10963034" cy="684000"/>
          </a:xfrm>
          <a:prstGeom prst="rect">
            <a:avLst/>
          </a:prstGeom>
        </p:spPr>
        <p:txBody>
          <a:bodyPr>
            <a:no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609633" y="1236327"/>
            <a:ext cx="10972801"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chemeClr val="accent1"/>
                </a:solidFill>
              </a:defRPr>
            </a:lvl1pPr>
            <a:lvl3pPr>
              <a:buNone/>
              <a:defRPr/>
            </a:lvl3pPr>
            <a:lvl4pPr>
              <a:buNone/>
              <a:defRPr/>
            </a:lvl4pPr>
            <a:lvl5pPr>
              <a:buNone/>
              <a:defRPr/>
            </a:lvl5pPr>
          </a:lstStyle>
          <a:p>
            <a:pPr lvl="0"/>
            <a:r>
              <a:rPr lang="en-US"/>
              <a:t>Click to edit Master text styles</a:t>
            </a:r>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8735497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Basic slide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616377" y="264693"/>
            <a:ext cx="10963034" cy="684000"/>
          </a:xfrm>
          <a:prstGeom prst="rect">
            <a:avLst/>
          </a:prstGeom>
        </p:spPr>
        <p:txBody>
          <a:bodyPr>
            <a:noAutofit/>
          </a:bodyPr>
          <a:lstStyle>
            <a:lvl1pPr>
              <a:defRPr sz="2400">
                <a:solidFill>
                  <a:schemeClr val="bg2"/>
                </a:solidFill>
              </a:defRPr>
            </a:lvl1pPr>
          </a:lstStyle>
          <a:p>
            <a:r>
              <a:rPr lang="en-US"/>
              <a:t>Click to edit Master title style</a:t>
            </a:r>
            <a:endParaRPr lang="en-GB" dirty="0"/>
          </a:p>
        </p:txBody>
      </p:sp>
      <p:sp>
        <p:nvSpPr>
          <p:cNvPr id="3" name="Content Placeholder 2"/>
          <p:cNvSpPr>
            <a:spLocks noGrp="1"/>
          </p:cNvSpPr>
          <p:nvPr>
            <p:ph idx="1"/>
          </p:nvPr>
        </p:nvSpPr>
        <p:spPr>
          <a:xfrm>
            <a:off x="609633" y="1229696"/>
            <a:ext cx="10972801"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2"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3"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Tree>
    <p:extLst>
      <p:ext uri="{BB962C8B-B14F-4D97-AF65-F5344CB8AC3E}">
        <p14:creationId xmlns:p14="http://schemas.microsoft.com/office/powerpoint/2010/main" val="4923169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cxnSp>
        <p:nvCxnSpPr>
          <p:cNvPr id="12" name="Straight Connector 11"/>
          <p:cNvCxnSpPr/>
          <p:nvPr/>
        </p:nvCxnSpPr>
        <p:spPr>
          <a:xfrm rot="5400000">
            <a:off x="3589106" y="3668441"/>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34162"/>
            <a:ext cx="5390389"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0"/>
          </p:nvPr>
        </p:nvSpPr>
        <p:spPr>
          <a:xfrm>
            <a:off x="6173401" y="1234162"/>
            <a:ext cx="5409009"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0"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6" name="Title 1"/>
          <p:cNvSpPr>
            <a:spLocks noGrp="1"/>
          </p:cNvSpPr>
          <p:nvPr>
            <p:ph type="title"/>
          </p:nvPr>
        </p:nvSpPr>
        <p:spPr>
          <a:xfrm>
            <a:off x="620923" y="80528"/>
            <a:ext cx="10961510" cy="684000"/>
          </a:xfrm>
          <a:prstGeom prst="rect">
            <a:avLst/>
          </a:prstGeom>
        </p:spPr>
        <p:txBody>
          <a:bodyPr>
            <a:noAutofit/>
          </a:bodyPr>
          <a:lstStyle>
            <a:lvl1pPr algn="l">
              <a:defRPr sz="2400">
                <a:solidFill>
                  <a:schemeClr val="bg2"/>
                </a:solidFill>
              </a:defRPr>
            </a:lvl1pPr>
          </a:lstStyle>
          <a:p>
            <a:r>
              <a:rPr lang="en-US"/>
              <a:t>Click to edit Master title style</a:t>
            </a:r>
            <a:endParaRPr lang="en-GB" dirty="0"/>
          </a:p>
        </p:txBody>
      </p:sp>
      <p:sp>
        <p:nvSpPr>
          <p:cNvPr id="17"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414759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ad slide">
    <p:spTree>
      <p:nvGrpSpPr>
        <p:cNvPr id="1" name=""/>
        <p:cNvGrpSpPr/>
        <p:nvPr/>
      </p:nvGrpSpPr>
      <p:grpSpPr>
        <a:xfrm>
          <a:off x="0" y="0"/>
          <a:ext cx="0" cy="0"/>
          <a:chOff x="0" y="0"/>
          <a:chExt cx="0" cy="0"/>
        </a:xfrm>
      </p:grpSpPr>
      <p:cxnSp>
        <p:nvCxnSpPr>
          <p:cNvPr id="21" name="Straight Connector 20"/>
          <p:cNvCxnSpPr/>
          <p:nvPr/>
        </p:nvCxnSpPr>
        <p:spPr>
          <a:xfrm rot="5400000">
            <a:off x="3589106" y="365150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9600" y="3650713"/>
            <a:ext cx="109728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1" y="1229826"/>
            <a:ext cx="5390389" cy="2332201"/>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0"/>
          </p:nvPr>
        </p:nvSpPr>
        <p:spPr>
          <a:xfrm>
            <a:off x="6175068" y="1229826"/>
            <a:ext cx="5407333" cy="2332201"/>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1"/>
          </p:nvPr>
        </p:nvSpPr>
        <p:spPr>
          <a:xfrm>
            <a:off x="609601" y="3759679"/>
            <a:ext cx="5390389" cy="2313560"/>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baseline="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6172962" y="3759679"/>
            <a:ext cx="5407333" cy="2313560"/>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2"/>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4"/>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5"/>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6" name="Content Placeholder 2"/>
          <p:cNvSpPr>
            <a:spLocks noGrp="1"/>
          </p:cNvSpPr>
          <p:nvPr>
            <p:ph idx="16"/>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7" name="Content Placeholder 2"/>
          <p:cNvSpPr>
            <a:spLocks noGrp="1"/>
          </p:cNvSpPr>
          <p:nvPr>
            <p:ph idx="17"/>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8" name="Content Placeholder 2"/>
          <p:cNvSpPr>
            <a:spLocks noGrp="1"/>
          </p:cNvSpPr>
          <p:nvPr>
            <p:ph idx="18"/>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9" name="Title 1"/>
          <p:cNvSpPr>
            <a:spLocks noGrp="1"/>
          </p:cNvSpPr>
          <p:nvPr>
            <p:ph type="title"/>
          </p:nvPr>
        </p:nvSpPr>
        <p:spPr>
          <a:xfrm>
            <a:off x="625723" y="82296"/>
            <a:ext cx="10950223" cy="684000"/>
          </a:xfrm>
          <a:prstGeom prst="rect">
            <a:avLst/>
          </a:prstGeom>
        </p:spPr>
        <p:txBody>
          <a:bodyPr>
            <a:noAutofit/>
          </a:bodyPr>
          <a:lstStyle>
            <a:lvl1pPr>
              <a:defRPr sz="2400">
                <a:solidFill>
                  <a:schemeClr val="bg2"/>
                </a:solidFill>
              </a:defRPr>
            </a:lvl1pPr>
          </a:lstStyle>
          <a:p>
            <a:r>
              <a:rPr lang="en-US"/>
              <a:t>Click to edit Master title style</a:t>
            </a:r>
            <a:endParaRPr lang="en-GB" dirty="0"/>
          </a:p>
        </p:txBody>
      </p:sp>
      <p:sp>
        <p:nvSpPr>
          <p:cNvPr id="20" name="Text Placeholder 14"/>
          <p:cNvSpPr>
            <a:spLocks noGrp="1"/>
          </p:cNvSpPr>
          <p:nvPr>
            <p:ph type="body" sz="quarter" idx="19"/>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0767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E2D84-FCBE-49B9-A688-EBA38547235D}" type="datetime4">
              <a:rPr lang="en-GB" smtClean="0"/>
              <a:t>17 November 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8F68E-311E-4272-B016-78602E173C76}" type="slidenum">
              <a:rPr lang="en-GB" smtClean="0"/>
              <a:t>‹#›</a:t>
            </a:fld>
            <a:endParaRPr lang="en-GB"/>
          </a:p>
        </p:txBody>
      </p:sp>
      <p:cxnSp>
        <p:nvCxnSpPr>
          <p:cNvPr id="5" name="Straight Connector 4"/>
          <p:cNvCxnSpPr/>
          <p:nvPr userDrawn="1"/>
        </p:nvCxnSpPr>
        <p:spPr>
          <a:xfrm>
            <a:off x="960000" y="882000"/>
            <a:ext cx="1027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1" y="676800"/>
            <a:ext cx="2194564" cy="94488"/>
          </a:xfrm>
          <a:prstGeom prst="rect">
            <a:avLst/>
          </a:prstGeom>
        </p:spPr>
      </p:pic>
    </p:spTree>
    <p:extLst>
      <p:ext uri="{BB962C8B-B14F-4D97-AF65-F5344CB8AC3E}">
        <p14:creationId xmlns:p14="http://schemas.microsoft.com/office/powerpoint/2010/main" val="20480832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as slide">
    <p:spTree>
      <p:nvGrpSpPr>
        <p:cNvPr id="1" name=""/>
        <p:cNvGrpSpPr/>
        <p:nvPr/>
      </p:nvGrpSpPr>
      <p:grpSpPr>
        <a:xfrm>
          <a:off x="0" y="0"/>
          <a:ext cx="0" cy="0"/>
          <a:chOff x="0" y="0"/>
          <a:chExt cx="0" cy="0"/>
        </a:xfrm>
      </p:grpSpPr>
      <p:cxnSp>
        <p:nvCxnSpPr>
          <p:cNvPr id="12" name="Straight Connector 11"/>
          <p:cNvCxnSpPr/>
          <p:nvPr/>
        </p:nvCxnSpPr>
        <p:spPr>
          <a:xfrm rot="5400000">
            <a:off x="4765974" y="3566837"/>
            <a:ext cx="49672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9602" y="1229902"/>
            <a:ext cx="6534158"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0"/>
          </p:nvPr>
        </p:nvSpPr>
        <p:spPr>
          <a:xfrm>
            <a:off x="7334267" y="1229902"/>
            <a:ext cx="4248140" cy="4811713"/>
          </a:xfrm>
        </p:spPr>
        <p:txBody>
          <a:bodyPr>
            <a:noAutofit/>
          </a:bodyPr>
          <a:lstStyle>
            <a:lvl1pPr marL="0" indent="0">
              <a:spcBef>
                <a:spcPts val="600"/>
              </a:spcBef>
              <a:buFontTx/>
              <a:buNone/>
              <a:defRPr sz="1200">
                <a:solidFill>
                  <a:srgbClr val="404040"/>
                </a:solidFill>
                <a:latin typeface="Arial" pitchFamily="34" charset="0"/>
                <a:cs typeface="Arial" pitchFamily="34" charset="0"/>
              </a:defRPr>
            </a:lvl1pPr>
            <a:lvl2pPr marL="0" indent="0">
              <a:spcBef>
                <a:spcPts val="600"/>
              </a:spcBef>
              <a:buFontTx/>
              <a:buNone/>
              <a:defRPr sz="1200" b="0">
                <a:solidFill>
                  <a:srgbClr val="404040"/>
                </a:solidFill>
                <a:latin typeface="Arial" pitchFamily="34" charset="0"/>
                <a:cs typeface="Arial" pitchFamily="34" charset="0"/>
              </a:defRPr>
            </a:lvl2pPr>
            <a:lvl3pPr marL="180000" indent="-180000">
              <a:spcBef>
                <a:spcPts val="264"/>
              </a:spcBef>
              <a:defRPr sz="1200">
                <a:solidFill>
                  <a:srgbClr val="404040"/>
                </a:solidFill>
                <a:latin typeface="Arial" pitchFamily="34" charset="0"/>
                <a:cs typeface="Arial" pitchFamily="34" charset="0"/>
              </a:defRPr>
            </a:lvl3pPr>
            <a:lvl4pPr marL="360000" indent="-180000">
              <a:spcBef>
                <a:spcPts val="264"/>
              </a:spcBef>
              <a:defRPr sz="1200">
                <a:solidFill>
                  <a:srgbClr val="404040"/>
                </a:solidFill>
                <a:latin typeface="Arial" pitchFamily="34" charset="0"/>
                <a:cs typeface="Arial" pitchFamily="34" charset="0"/>
              </a:defRPr>
            </a:lvl4pPr>
            <a:lvl5pPr marL="540000" indent="-180000">
              <a:spcBef>
                <a:spcPts val="264"/>
              </a:spcBef>
              <a:buFont typeface="Arial" pitchFamily="34" charset="0"/>
              <a:buChar char="›"/>
              <a:defRPr sz="1200">
                <a:solidFill>
                  <a:srgbClr val="404040"/>
                </a:solidFill>
                <a:latin typeface="Arial" pitchFamily="34" charset="0"/>
                <a:cs typeface="Arial" pitchFamily="34" charset="0"/>
              </a:defRPr>
            </a:lvl5pPr>
            <a:lvl6pPr marL="0" indent="0">
              <a:spcBef>
                <a:spcPts val="600"/>
              </a:spcBef>
              <a:buFontTx/>
              <a:buNone/>
              <a:defRPr sz="1100" b="1">
                <a:solidFill>
                  <a:schemeClr val="tx1"/>
                </a:solidFill>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12382545" y="142873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0" name="Content Placeholder 2"/>
          <p:cNvSpPr>
            <a:spLocks noGrp="1"/>
          </p:cNvSpPr>
          <p:nvPr>
            <p:ph idx="13"/>
          </p:nvPr>
        </p:nvSpPr>
        <p:spPr>
          <a:xfrm>
            <a:off x="12382545" y="2536070"/>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1" name="Content Placeholder 2"/>
          <p:cNvSpPr>
            <a:spLocks noGrp="1"/>
          </p:cNvSpPr>
          <p:nvPr>
            <p:ph idx="14"/>
          </p:nvPr>
        </p:nvSpPr>
        <p:spPr>
          <a:xfrm>
            <a:off x="12382545" y="364330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4" name="Content Placeholder 2"/>
          <p:cNvSpPr>
            <a:spLocks noGrp="1"/>
          </p:cNvSpPr>
          <p:nvPr>
            <p:ph idx="15"/>
          </p:nvPr>
        </p:nvSpPr>
        <p:spPr>
          <a:xfrm>
            <a:off x="12382545" y="4750636"/>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5" name="Content Placeholder 2"/>
          <p:cNvSpPr>
            <a:spLocks noGrp="1"/>
          </p:cNvSpPr>
          <p:nvPr>
            <p:ph idx="16"/>
          </p:nvPr>
        </p:nvSpPr>
        <p:spPr>
          <a:xfrm>
            <a:off x="12382545" y="5857919"/>
            <a:ext cx="1714512" cy="1000131"/>
          </a:xfrm>
        </p:spPr>
        <p:txBody>
          <a:bodyPr>
            <a:noAutofit/>
          </a:bodyPr>
          <a:lstStyle>
            <a:lvl1pPr marL="0" indent="0">
              <a:buFontTx/>
              <a:buNone/>
              <a:defRPr sz="1100" baseline="0">
                <a:latin typeface="Arial" pitchFamily="34" charset="0"/>
                <a:cs typeface="Arial" pitchFamily="34" charset="0"/>
              </a:defRPr>
            </a:lvl1pPr>
            <a:lvl2pPr marL="0" indent="0">
              <a:buFontTx/>
              <a:buNone/>
              <a:defRPr sz="1100" b="0">
                <a:latin typeface="Arial" pitchFamily="34" charset="0"/>
                <a:cs typeface="Arial" pitchFamily="34" charset="0"/>
              </a:defRPr>
            </a:lvl2pPr>
            <a:lvl3pPr marL="180000" indent="-180000">
              <a:spcBef>
                <a:spcPts val="600"/>
              </a:spcBef>
              <a:defRPr sz="1100">
                <a:latin typeface="Arial" pitchFamily="34" charset="0"/>
                <a:cs typeface="Arial" pitchFamily="34" charset="0"/>
              </a:defRPr>
            </a:lvl3pPr>
            <a:lvl4pPr marL="360000" indent="-180000">
              <a:defRPr sz="1100">
                <a:latin typeface="Arial" pitchFamily="34" charset="0"/>
                <a:cs typeface="Arial" pitchFamily="34" charset="0"/>
              </a:defRPr>
            </a:lvl4pPr>
            <a:lvl5pPr marL="540000" indent="-180000">
              <a:buFont typeface="Arial" pitchFamily="34" charset="0"/>
              <a:buChar char="›"/>
              <a:defRPr sz="1100">
                <a:latin typeface="Arial" pitchFamily="34" charset="0"/>
                <a:cs typeface="Arial" pitchFamily="34" charset="0"/>
              </a:defRPr>
            </a:lvl5pPr>
            <a:lvl6pPr marL="0" indent="0">
              <a:buFontTx/>
              <a:buNone/>
              <a:defRPr sz="1100" b="1">
                <a:latin typeface="Arial" pitchFamily="34" charset="0"/>
                <a:cs typeface="Arial" pitchFamily="34" charset="0"/>
              </a:defRPr>
            </a:lvl6pPr>
          </a:lstStyle>
          <a:p>
            <a:pPr lvl="0"/>
            <a:r>
              <a:rPr lang="en-US"/>
              <a:t>Click to edit Master text styles</a:t>
            </a:r>
          </a:p>
        </p:txBody>
      </p:sp>
      <p:sp>
        <p:nvSpPr>
          <p:cNvPr id="16" name="Title 1"/>
          <p:cNvSpPr>
            <a:spLocks noGrp="1"/>
          </p:cNvSpPr>
          <p:nvPr>
            <p:ph type="title"/>
          </p:nvPr>
        </p:nvSpPr>
        <p:spPr>
          <a:xfrm>
            <a:off x="620894" y="82296"/>
            <a:ext cx="10938933" cy="684000"/>
          </a:xfrm>
          <a:prstGeom prst="rect">
            <a:avLst/>
          </a:prstGeom>
        </p:spPr>
        <p:txBody>
          <a:bodyPr>
            <a:noAutofit/>
          </a:bodyPr>
          <a:lstStyle>
            <a:lvl1pPr algn="l">
              <a:defRPr sz="2400">
                <a:solidFill>
                  <a:schemeClr val="bg2"/>
                </a:solidFill>
              </a:defRPr>
            </a:lvl1pPr>
          </a:lstStyle>
          <a:p>
            <a:r>
              <a:rPr lang="en-US"/>
              <a:t>Click to edit Master title style</a:t>
            </a:r>
            <a:endParaRPr lang="en-GB" dirty="0"/>
          </a:p>
        </p:txBody>
      </p:sp>
      <p:sp>
        <p:nvSpPr>
          <p:cNvPr id="18" name="Text Placeholder 14"/>
          <p:cNvSpPr>
            <a:spLocks noGrp="1"/>
          </p:cNvSpPr>
          <p:nvPr>
            <p:ph type="body" sz="quarter" idx="11"/>
          </p:nvPr>
        </p:nvSpPr>
        <p:spPr>
          <a:xfrm>
            <a:off x="625410" y="758952"/>
            <a:ext cx="10956990" cy="312737"/>
          </a:xfrm>
        </p:spPr>
        <p:txBody>
          <a:bodyPr anchor="ctr">
            <a:noAutofit/>
          </a:bodyPr>
          <a:lstStyle>
            <a:lvl1pPr marL="1588" indent="0" algn="l">
              <a:spcBef>
                <a:spcPts val="0"/>
              </a:spcBef>
              <a:defRPr sz="1600" b="0">
                <a:solidFill>
                  <a:srgbClr val="747678"/>
                </a:solidFill>
              </a:defRPr>
            </a:lvl1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8427655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2254" y="296865"/>
            <a:ext cx="7607300" cy="679450"/>
          </a:xfrm>
        </p:spPr>
        <p:txBody>
          <a:bodyPr/>
          <a:lstStyle/>
          <a:p>
            <a:r>
              <a:rPr lang="en-GB" dirty="0"/>
              <a:t>Click to edit Master title style</a:t>
            </a:r>
            <a:endParaRPr lang="en-US" dirty="0"/>
          </a:p>
        </p:txBody>
      </p:sp>
      <p:sp>
        <p:nvSpPr>
          <p:cNvPr id="3" name="Slide Number Placeholder 2"/>
          <p:cNvSpPr>
            <a:spLocks noGrp="1" noChangeArrowheads="1"/>
          </p:cNvSpPr>
          <p:nvPr>
            <p:ph type="sldNum" sz="quarter" idx="10"/>
          </p:nvPr>
        </p:nvSpPr>
        <p:spPr>
          <a:xfrm>
            <a:off x="11358066" y="6507163"/>
            <a:ext cx="446618" cy="171450"/>
          </a:xfrm>
          <a:prstGeom prst="rect">
            <a:avLst/>
          </a:prstGeom>
        </p:spPr>
        <p:txBody>
          <a:bodyPr/>
          <a:lstStyle>
            <a:lvl1pPr>
              <a:defRPr>
                <a:ea typeface="ＭＳ Ｐゴシック" pitchFamily="34" charset="-128"/>
                <a:cs typeface="+mn-cs"/>
              </a:defRPr>
            </a:lvl1pPr>
          </a:lstStyle>
          <a:p>
            <a:pPr>
              <a:defRPr/>
            </a:pPr>
            <a:fld id="{CF6E935D-450F-4F08-A2B8-63B9336B5A95}" type="slidenum">
              <a:rPr lang="en-GB">
                <a:solidFill>
                  <a:srgbClr val="001B96"/>
                </a:solidFill>
                <a:latin typeface="Arial"/>
              </a:rPr>
              <a:pPr>
                <a:defRPr/>
              </a:pPr>
              <a:t>‹#›</a:t>
            </a:fld>
            <a:endParaRPr lang="en-GB" dirty="0">
              <a:solidFill>
                <a:srgbClr val="001B96"/>
              </a:solidFill>
              <a:latin typeface="Arial"/>
            </a:endParaRPr>
          </a:p>
        </p:txBody>
      </p:sp>
    </p:spTree>
    <p:extLst>
      <p:ext uri="{BB962C8B-B14F-4D97-AF65-F5344CB8AC3E}">
        <p14:creationId xmlns:p14="http://schemas.microsoft.com/office/powerpoint/2010/main" val="217185642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pic>
        <p:nvPicPr>
          <p:cNvPr id="2" name="Immagine 10" descr="LAW P solo cerchi blu 5%.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15" y="-554038"/>
            <a:ext cx="119438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descr="logo approvato 07-10-2016.ai"/>
          <p:cNvPicPr>
            <a:picLocks noChangeAspect="1"/>
          </p:cNvPicPr>
          <p:nvPr userDrawn="1"/>
        </p:nvPicPr>
        <p:blipFill>
          <a:blip r:embed="rId3">
            <a:extLst>
              <a:ext uri="{28A0092B-C50C-407E-A947-70E740481C1C}">
                <a14:useLocalDpi xmlns:a14="http://schemas.microsoft.com/office/drawing/2010/main" val="0"/>
              </a:ext>
            </a:extLst>
          </a:blip>
          <a:srcRect l="18002" t="35852" r="23643" b="41608"/>
          <a:stretch>
            <a:fillRect/>
          </a:stretch>
        </p:blipFill>
        <p:spPr bwMode="auto">
          <a:xfrm>
            <a:off x="4550509" y="2686051"/>
            <a:ext cx="316718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ttore 1 3"/>
          <p:cNvCxnSpPr/>
          <p:nvPr userDrawn="1"/>
        </p:nvCxnSpPr>
        <p:spPr>
          <a:xfrm>
            <a:off x="406400" y="6350000"/>
            <a:ext cx="1138701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magin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3309" y="5356225"/>
            <a:ext cx="214141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818078" y="5356225"/>
            <a:ext cx="2235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data 3"/>
          <p:cNvSpPr>
            <a:spLocks noGrp="1"/>
          </p:cNvSpPr>
          <p:nvPr>
            <p:ph type="dt" sz="half" idx="10"/>
          </p:nvPr>
        </p:nvSpPr>
        <p:spPr>
          <a:xfrm>
            <a:off x="406400" y="6356351"/>
            <a:ext cx="2844800" cy="365125"/>
          </a:xfrm>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Geneva" charset="0"/>
              </a:defRPr>
            </a:lvl1pPr>
          </a:lstStyle>
          <a:p>
            <a:pPr>
              <a:defRPr/>
            </a:pPr>
            <a:fld id="{52CBE281-A978-B94B-927D-CD04E2940F0F}" type="datetime1">
              <a:rPr lang="it-IT"/>
              <a:pPr>
                <a:defRPr/>
              </a:pPr>
              <a:t>17/11/2017</a:t>
            </a:fld>
            <a:endParaRPr lang="it-IT"/>
          </a:p>
        </p:txBody>
      </p:sp>
      <p:sp>
        <p:nvSpPr>
          <p:cNvPr id="8" name="Segnaposto piè di pagina 4"/>
          <p:cNvSpPr>
            <a:spLocks noGrp="1"/>
          </p:cNvSpPr>
          <p:nvPr>
            <p:ph type="ftr" sz="quarter" idx="11"/>
          </p:nvPr>
        </p:nvSpPr>
        <p:spPr>
          <a:xfrm>
            <a:off x="4165600" y="5566272"/>
            <a:ext cx="3860800" cy="365125"/>
          </a:xfrm>
        </p:spPr>
        <p:txBody>
          <a:bodyPr/>
          <a:lstStyle>
            <a:lvl1pPr>
              <a:defRPr sz="1400" b="1"/>
            </a:lvl1pPr>
          </a:lstStyle>
          <a:p>
            <a:pPr>
              <a:defRPr/>
            </a:pPr>
            <a:r>
              <a:rPr lang="it-IT" dirty="0" err="1"/>
              <a:t>www.lawp.it</a:t>
            </a:r>
            <a:endParaRPr lang="it-IT" dirty="0"/>
          </a:p>
        </p:txBody>
      </p:sp>
      <p:sp>
        <p:nvSpPr>
          <p:cNvPr id="9" name="Segnaposto numero diapositiva 5"/>
          <p:cNvSpPr>
            <a:spLocks noGrp="1"/>
          </p:cNvSpPr>
          <p:nvPr>
            <p:ph type="sldNum" sz="quarter" idx="12"/>
          </p:nvPr>
        </p:nvSpPr>
        <p:spPr>
          <a:xfrm>
            <a:off x="8948615" y="6356351"/>
            <a:ext cx="2844800" cy="365125"/>
          </a:xfrm>
        </p:spPr>
        <p:txBody>
          <a:bodyPr/>
          <a:lstStyle>
            <a:lvl1pPr>
              <a:defRPr smtClean="0"/>
            </a:lvl1pPr>
          </a:lstStyle>
          <a:p>
            <a:pPr>
              <a:defRPr/>
            </a:pPr>
            <a:fld id="{51A3C8B7-A926-9A4C-B225-6CAC11C21119}" type="slidenum">
              <a:rPr lang="it-IT"/>
              <a:pPr>
                <a:defRPr/>
              </a:pPr>
              <a:t>‹#›</a:t>
            </a:fld>
            <a:endParaRPr lang="it-IT"/>
          </a:p>
        </p:txBody>
      </p:sp>
    </p:spTree>
    <p:extLst>
      <p:ext uri="{BB962C8B-B14F-4D97-AF65-F5344CB8AC3E}">
        <p14:creationId xmlns:p14="http://schemas.microsoft.com/office/powerpoint/2010/main" val="31285118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Apertura/sezione con titolo">
    <p:spTree>
      <p:nvGrpSpPr>
        <p:cNvPr id="1" name=""/>
        <p:cNvGrpSpPr/>
        <p:nvPr/>
      </p:nvGrpSpPr>
      <p:grpSpPr>
        <a:xfrm>
          <a:off x="0" y="0"/>
          <a:ext cx="0" cy="0"/>
          <a:chOff x="0" y="0"/>
          <a:chExt cx="0" cy="0"/>
        </a:xfrm>
      </p:grpSpPr>
      <p:sp>
        <p:nvSpPr>
          <p:cNvPr id="3" name="Rettangolo 2"/>
          <p:cNvSpPr/>
          <p:nvPr userDrawn="1"/>
        </p:nvSpPr>
        <p:spPr>
          <a:xfrm>
            <a:off x="0" y="0"/>
            <a:ext cx="12229124" cy="287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pic>
        <p:nvPicPr>
          <p:cNvPr id="4" name="Immagine 7" descr="logo approvato 07-10-2016.ai"/>
          <p:cNvPicPr>
            <a:picLocks noChangeAspect="1"/>
          </p:cNvPicPr>
          <p:nvPr userDrawn="1"/>
        </p:nvPicPr>
        <p:blipFill>
          <a:blip r:embed="rId2">
            <a:extLst>
              <a:ext uri="{28A0092B-C50C-407E-A947-70E740481C1C}">
                <a14:useLocalDpi xmlns:a14="http://schemas.microsoft.com/office/drawing/2010/main" val="0"/>
              </a:ext>
            </a:extLst>
          </a:blip>
          <a:srcRect l="18002" t="35852" r="23643" b="41608"/>
          <a:stretch>
            <a:fillRect/>
          </a:stretch>
        </p:blipFill>
        <p:spPr bwMode="auto">
          <a:xfrm>
            <a:off x="4530970" y="1146176"/>
            <a:ext cx="3167184"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userDrawn="1"/>
        </p:nvCxnSpPr>
        <p:spPr>
          <a:xfrm>
            <a:off x="406400" y="6350000"/>
            <a:ext cx="1138701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09600" y="3107715"/>
            <a:ext cx="10972800" cy="1143000"/>
          </a:xfrm>
          <a:prstGeom prst="rect">
            <a:avLst/>
          </a:prstGeom>
        </p:spPr>
        <p:txBody>
          <a:bodyPr/>
          <a:lstStyle>
            <a:lvl1pPr>
              <a:defRPr sz="3200" b="1" baseline="0">
                <a:solidFill>
                  <a:schemeClr val="accent1"/>
                </a:solidFill>
              </a:defRPr>
            </a:lvl1pPr>
          </a:lstStyle>
          <a:p>
            <a:r>
              <a:rPr lang="it-IT"/>
              <a:t>Fare clic per modificare stile</a:t>
            </a:r>
          </a:p>
        </p:txBody>
      </p:sp>
      <p:sp>
        <p:nvSpPr>
          <p:cNvPr id="6" name="Segnaposto data 3"/>
          <p:cNvSpPr>
            <a:spLocks noGrp="1"/>
          </p:cNvSpPr>
          <p:nvPr>
            <p:ph type="dt" sz="half" idx="10"/>
          </p:nvPr>
        </p:nvSpPr>
        <p:spPr>
          <a:xfrm>
            <a:off x="404447" y="6356351"/>
            <a:ext cx="2844800" cy="365125"/>
          </a:xfrm>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Geneva" charset="0"/>
              </a:defRPr>
            </a:lvl1pPr>
          </a:lstStyle>
          <a:p>
            <a:pPr>
              <a:defRPr/>
            </a:pPr>
            <a:fld id="{BF2A53F3-D31C-3A43-B774-5190E645181B}" type="datetime1">
              <a:rPr lang="it-IT"/>
              <a:pPr>
                <a:defRPr/>
              </a:pPr>
              <a:t>17/11/2017</a:t>
            </a:fld>
            <a:endParaRPr lang="it-IT"/>
          </a:p>
        </p:txBody>
      </p:sp>
      <p:sp>
        <p:nvSpPr>
          <p:cNvPr id="7" name="Segnaposto piè di pagina 4"/>
          <p:cNvSpPr>
            <a:spLocks noGrp="1"/>
          </p:cNvSpPr>
          <p:nvPr>
            <p:ph type="ftr" sz="quarter" idx="11"/>
          </p:nvPr>
        </p:nvSpPr>
        <p:spPr/>
        <p:txBody>
          <a:bodyPr/>
          <a:lstStyle>
            <a:lvl1pPr>
              <a:defRPr/>
            </a:lvl1pPr>
          </a:lstStyle>
          <a:p>
            <a:pPr>
              <a:defRPr/>
            </a:pPr>
            <a:r>
              <a:rPr lang="it-IT"/>
              <a:t>Maurizio Marullo – Paolo Giovannini</a:t>
            </a:r>
          </a:p>
        </p:txBody>
      </p:sp>
      <p:sp>
        <p:nvSpPr>
          <p:cNvPr id="8" name="Segnaposto numero diapositiva 5"/>
          <p:cNvSpPr>
            <a:spLocks noGrp="1"/>
          </p:cNvSpPr>
          <p:nvPr>
            <p:ph type="sldNum" sz="quarter" idx="12"/>
          </p:nvPr>
        </p:nvSpPr>
        <p:spPr>
          <a:xfrm>
            <a:off x="8954478" y="6356351"/>
            <a:ext cx="2844800" cy="365125"/>
          </a:xfrm>
        </p:spPr>
        <p:txBody>
          <a:bodyPr/>
          <a:lstStyle>
            <a:lvl1pPr>
              <a:defRPr smtClean="0"/>
            </a:lvl1pPr>
          </a:lstStyle>
          <a:p>
            <a:pPr>
              <a:defRPr/>
            </a:pPr>
            <a:fld id="{A3F43959-31A8-4547-B95F-CC9A3CCE2715}" type="slidenum">
              <a:rPr lang="it-IT"/>
              <a:pPr>
                <a:defRPr/>
              </a:pPr>
              <a:t>‹#›</a:t>
            </a:fld>
            <a:endParaRPr lang="it-IT"/>
          </a:p>
        </p:txBody>
      </p:sp>
      <p:sp>
        <p:nvSpPr>
          <p:cNvPr id="10" name="Segnaposto piè di pagina 4"/>
          <p:cNvSpPr txBox="1">
            <a:spLocks/>
          </p:cNvSpPr>
          <p:nvPr userDrawn="1"/>
        </p:nvSpPr>
        <p:spPr>
          <a:xfrm>
            <a:off x="4165600" y="5716287"/>
            <a:ext cx="3860800" cy="365125"/>
          </a:xfrm>
          <a:prstGeom prst="rect">
            <a:avLst/>
          </a:prstGeom>
        </p:spPr>
        <p:txBody>
          <a:bodyPr vert="horz" lIns="91440" tIns="45720" rIns="91440" bIns="45720" rtlCol="0" anchor="ctr"/>
          <a:lstStyle>
            <a:defPPr>
              <a:defRPr lang="it-IT"/>
            </a:defPPr>
            <a:lvl1pPr algn="ctr" defTabSz="457200" rtl="0" fontAlgn="auto">
              <a:spcBef>
                <a:spcPts val="0"/>
              </a:spcBef>
              <a:spcAft>
                <a:spcPts val="0"/>
              </a:spcAft>
              <a:defRPr sz="1400" b="1"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it-IT" sz="1200" dirty="0" err="1"/>
              <a:t>www.lawp.it</a:t>
            </a:r>
            <a:endParaRPr lang="it-IT" sz="1200" dirty="0"/>
          </a:p>
        </p:txBody>
      </p:sp>
      <p:pic>
        <p:nvPicPr>
          <p:cNvPr id="12" name="Immagin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3309" y="5356225"/>
            <a:ext cx="214141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9"/>
          <p:cNvSpPr>
            <a:spLocks noChangeArrowheads="1"/>
          </p:cNvSpPr>
          <p:nvPr userDrawn="1"/>
        </p:nvSpPr>
        <p:spPr bwMode="auto">
          <a:xfrm>
            <a:off x="9849339" y="5360989"/>
            <a:ext cx="1944076"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r>
              <a:rPr lang="it-IT" altLang="it-IT" sz="1000" b="1" dirty="0">
                <a:solidFill>
                  <a:srgbClr val="71A1CC"/>
                </a:solidFill>
              </a:rPr>
              <a:t>Verona </a:t>
            </a:r>
            <a:endParaRPr lang="it-IT" altLang="it-IT" sz="1000" dirty="0">
              <a:solidFill>
                <a:srgbClr val="71A1CC"/>
              </a:solidFill>
            </a:endParaRPr>
          </a:p>
          <a:p>
            <a:r>
              <a:rPr lang="it-IT" altLang="it-IT" sz="900" dirty="0">
                <a:solidFill>
                  <a:srgbClr val="4B4D48"/>
                </a:solidFill>
                <a:latin typeface="Calibri Light" panose="020F0302020204030204" pitchFamily="34" charset="0"/>
              </a:rPr>
              <a:t>via Leoncino 26 - 37121</a:t>
            </a:r>
          </a:p>
          <a:p>
            <a:r>
              <a:rPr lang="it-IT" altLang="it-IT" sz="900" dirty="0">
                <a:solidFill>
                  <a:srgbClr val="4B4D48"/>
                </a:solidFill>
                <a:latin typeface="Calibri Light" panose="020F0302020204030204" pitchFamily="34" charset="0"/>
              </a:rPr>
              <a:t>T +39 045 8400505</a:t>
            </a:r>
          </a:p>
          <a:p>
            <a:r>
              <a:rPr lang="it-IT" altLang="it-IT" sz="900" dirty="0">
                <a:solidFill>
                  <a:srgbClr val="4B4D48"/>
                </a:solidFill>
                <a:latin typeface="Calibri Light" panose="020F0302020204030204" pitchFamily="34" charset="0"/>
              </a:rPr>
              <a:t>verona@lawp.it</a:t>
            </a:r>
          </a:p>
        </p:txBody>
      </p:sp>
    </p:spTree>
    <p:extLst>
      <p:ext uri="{BB962C8B-B14F-4D97-AF65-F5344CB8AC3E}">
        <p14:creationId xmlns:p14="http://schemas.microsoft.com/office/powerpoint/2010/main" val="34278856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4" name="Rettangolo 3"/>
          <p:cNvSpPr/>
          <p:nvPr userDrawn="1"/>
        </p:nvSpPr>
        <p:spPr>
          <a:xfrm>
            <a:off x="0" y="0"/>
            <a:ext cx="12229124" cy="287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pic>
        <p:nvPicPr>
          <p:cNvPr id="5" name="Immagine 7" descr="logo approvato 07-10-2016.ai"/>
          <p:cNvPicPr>
            <a:picLocks noChangeAspect="1"/>
          </p:cNvPicPr>
          <p:nvPr userDrawn="1"/>
        </p:nvPicPr>
        <p:blipFill>
          <a:blip r:embed="rId2">
            <a:extLst>
              <a:ext uri="{28A0092B-C50C-407E-A947-70E740481C1C}">
                <a14:useLocalDpi xmlns:a14="http://schemas.microsoft.com/office/drawing/2010/main" val="0"/>
              </a:ext>
            </a:extLst>
          </a:blip>
          <a:srcRect l="18002" t="35852" r="23643" b="41608"/>
          <a:stretch>
            <a:fillRect/>
          </a:stretch>
        </p:blipFill>
        <p:spPr bwMode="auto">
          <a:xfrm>
            <a:off x="203200" y="442913"/>
            <a:ext cx="316718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5"/>
          <p:cNvCxnSpPr/>
          <p:nvPr userDrawn="1"/>
        </p:nvCxnSpPr>
        <p:spPr>
          <a:xfrm>
            <a:off x="406400" y="6350000"/>
            <a:ext cx="1138701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olo 12"/>
          <p:cNvSpPr>
            <a:spLocks noGrp="1"/>
          </p:cNvSpPr>
          <p:nvPr>
            <p:ph type="title"/>
          </p:nvPr>
        </p:nvSpPr>
        <p:spPr>
          <a:xfrm>
            <a:off x="1022012" y="1544727"/>
            <a:ext cx="10560388" cy="553998"/>
          </a:xfrm>
          <a:prstGeom prst="rect">
            <a:avLst/>
          </a:prstGeom>
        </p:spPr>
        <p:txBody>
          <a:bodyPr vert="horz">
            <a:spAutoFit/>
          </a:bodyPr>
          <a:lstStyle>
            <a:lvl1pPr algn="l">
              <a:defRPr sz="3000" b="1">
                <a:solidFill>
                  <a:schemeClr val="accent1"/>
                </a:solidFill>
              </a:defRPr>
            </a:lvl1pPr>
          </a:lstStyle>
          <a:p>
            <a:r>
              <a:rPr lang="it-IT"/>
              <a:t>Fare clic per modificare stile</a:t>
            </a:r>
          </a:p>
        </p:txBody>
      </p:sp>
      <p:sp>
        <p:nvSpPr>
          <p:cNvPr id="17" name="Segnaposto testo 16"/>
          <p:cNvSpPr>
            <a:spLocks noGrp="1"/>
          </p:cNvSpPr>
          <p:nvPr>
            <p:ph type="body" sz="quarter" idx="13"/>
          </p:nvPr>
        </p:nvSpPr>
        <p:spPr>
          <a:xfrm>
            <a:off x="1022010" y="2444384"/>
            <a:ext cx="10560388" cy="338554"/>
          </a:xfrm>
          <a:prstGeom prst="rect">
            <a:avLst/>
          </a:prstGeom>
        </p:spPr>
        <p:txBody>
          <a:bodyPr vert="horz" wrap="square">
            <a:spAutoFit/>
          </a:bodyPr>
          <a:lstStyle>
            <a:lvl1pPr marL="0" indent="0">
              <a:buNone/>
              <a:defRPr sz="1600" baseline="0">
                <a:solidFill>
                  <a:schemeClr val="tx1">
                    <a:lumMod val="50000"/>
                    <a:lumOff val="5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it-IT"/>
              <a:t>Fare clic per modificare gli stili del testo dello schema</a:t>
            </a:r>
          </a:p>
        </p:txBody>
      </p:sp>
      <p:sp>
        <p:nvSpPr>
          <p:cNvPr id="7" name="Segnaposto data 9"/>
          <p:cNvSpPr>
            <a:spLocks noGrp="1"/>
          </p:cNvSpPr>
          <p:nvPr>
            <p:ph type="dt" sz="half" idx="14"/>
          </p:nvPr>
        </p:nvSpPr>
        <p:spPr>
          <a:xfrm>
            <a:off x="418123" y="6356351"/>
            <a:ext cx="2844800" cy="365125"/>
          </a:xfrm>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Geneva" charset="0"/>
              </a:defRPr>
            </a:lvl1pPr>
          </a:lstStyle>
          <a:p>
            <a:pPr>
              <a:defRPr/>
            </a:pPr>
            <a:fld id="{3555B64E-7869-0E4B-9BF7-13DF35E4B028}" type="datetime1">
              <a:rPr lang="it-IT"/>
              <a:pPr>
                <a:defRPr/>
              </a:pPr>
              <a:t>17/11/2017</a:t>
            </a:fld>
            <a:endParaRPr lang="it-IT"/>
          </a:p>
        </p:txBody>
      </p:sp>
      <p:sp>
        <p:nvSpPr>
          <p:cNvPr id="8" name="Segnaposto piè di pagina 10"/>
          <p:cNvSpPr>
            <a:spLocks noGrp="1"/>
          </p:cNvSpPr>
          <p:nvPr>
            <p:ph type="ftr" sz="quarter" idx="15"/>
          </p:nvPr>
        </p:nvSpPr>
        <p:spPr/>
        <p:txBody>
          <a:bodyPr/>
          <a:lstStyle>
            <a:lvl1pPr>
              <a:defRPr/>
            </a:lvl1pPr>
          </a:lstStyle>
          <a:p>
            <a:pPr>
              <a:defRPr/>
            </a:pPr>
            <a:r>
              <a:rPr lang="it-IT"/>
              <a:t>www.lawp.it</a:t>
            </a:r>
          </a:p>
        </p:txBody>
      </p:sp>
      <p:sp>
        <p:nvSpPr>
          <p:cNvPr id="9" name="Segnaposto numero diapositiva 11"/>
          <p:cNvSpPr>
            <a:spLocks noGrp="1"/>
          </p:cNvSpPr>
          <p:nvPr>
            <p:ph type="sldNum" sz="quarter" idx="16"/>
          </p:nvPr>
        </p:nvSpPr>
        <p:spPr>
          <a:xfrm>
            <a:off x="8929077" y="6356351"/>
            <a:ext cx="2844800" cy="365125"/>
          </a:xfrm>
        </p:spPr>
        <p:txBody>
          <a:bodyPr/>
          <a:lstStyle>
            <a:lvl1pPr>
              <a:defRPr smtClean="0"/>
            </a:lvl1pPr>
          </a:lstStyle>
          <a:p>
            <a:pPr>
              <a:defRPr/>
            </a:pPr>
            <a:fld id="{BB9DF451-2B02-C94D-B3BE-DE2CED495E94}" type="slidenum">
              <a:rPr lang="it-IT"/>
              <a:pPr>
                <a:defRPr/>
              </a:pPr>
              <a:t>‹#›</a:t>
            </a:fld>
            <a:endParaRPr lang="it-IT"/>
          </a:p>
        </p:txBody>
      </p:sp>
      <p:sp>
        <p:nvSpPr>
          <p:cNvPr id="3" name="CasellaDiTesto 2"/>
          <p:cNvSpPr txBox="1"/>
          <p:nvPr userDrawn="1"/>
        </p:nvSpPr>
        <p:spPr>
          <a:xfrm>
            <a:off x="10522813" y="605392"/>
            <a:ext cx="1059586" cy="369332"/>
          </a:xfrm>
          <a:prstGeom prst="rect">
            <a:avLst/>
          </a:prstGeom>
          <a:noFill/>
        </p:spPr>
        <p:txBody>
          <a:bodyPr wrap="square" rtlCol="0">
            <a:spAutoFit/>
          </a:bodyPr>
          <a:lstStyle/>
          <a:p>
            <a:r>
              <a:rPr lang="it-IT" sz="1800" b="1" dirty="0">
                <a:solidFill>
                  <a:srgbClr val="FF0000"/>
                </a:solidFill>
              </a:rPr>
              <a:t>DRAFT</a:t>
            </a:r>
          </a:p>
        </p:txBody>
      </p:sp>
    </p:spTree>
    <p:extLst>
      <p:ext uri="{BB962C8B-B14F-4D97-AF65-F5344CB8AC3E}">
        <p14:creationId xmlns:p14="http://schemas.microsoft.com/office/powerpoint/2010/main" val="10092386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visorio con fondo pieno 1">
    <p:spTree>
      <p:nvGrpSpPr>
        <p:cNvPr id="1" name=""/>
        <p:cNvGrpSpPr/>
        <p:nvPr/>
      </p:nvGrpSpPr>
      <p:grpSpPr>
        <a:xfrm>
          <a:off x="0" y="0"/>
          <a:ext cx="0" cy="0"/>
          <a:chOff x="0" y="0"/>
          <a:chExt cx="0" cy="0"/>
        </a:xfrm>
      </p:grpSpPr>
      <p:sp>
        <p:nvSpPr>
          <p:cNvPr id="2" name="Rettangolo 1"/>
          <p:cNvSpPr/>
          <p:nvPr userDrawn="1"/>
        </p:nvSpPr>
        <p:spPr>
          <a:xfrm>
            <a:off x="0" y="0"/>
            <a:ext cx="12184185"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1800"/>
          </a:p>
        </p:txBody>
      </p:sp>
      <p:pic>
        <p:nvPicPr>
          <p:cNvPr id="3" name="Immagin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63446" y="2768600"/>
            <a:ext cx="7065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Geneva" charset="0"/>
              </a:defRPr>
            </a:lvl1pPr>
          </a:lstStyle>
          <a:p>
            <a:pPr>
              <a:defRPr/>
            </a:pPr>
            <a:fld id="{340E636B-5E09-984F-816B-BAA245CD2C8B}" type="datetime1">
              <a:rPr lang="it-IT"/>
              <a:pPr>
                <a:defRPr/>
              </a:pPr>
              <a:t>17/11/2017</a:t>
            </a:fld>
            <a:endParaRPr lang="it-IT"/>
          </a:p>
        </p:txBody>
      </p:sp>
      <p:sp>
        <p:nvSpPr>
          <p:cNvPr id="5" name="Segnaposto piè di pagina 4"/>
          <p:cNvSpPr>
            <a:spLocks noGrp="1"/>
          </p:cNvSpPr>
          <p:nvPr>
            <p:ph type="ftr" sz="quarter" idx="11"/>
          </p:nvPr>
        </p:nvSpPr>
        <p:spPr/>
        <p:txBody>
          <a:bodyPr/>
          <a:lstStyle>
            <a:lvl1pPr>
              <a:defRPr>
                <a:solidFill>
                  <a:schemeClr val="bg1"/>
                </a:solidFill>
              </a:defRPr>
            </a:lvl1pPr>
          </a:lstStyle>
          <a:p>
            <a:pPr>
              <a:defRPr/>
            </a:pPr>
            <a:r>
              <a:rPr lang="it-IT"/>
              <a:t>www.lawp.it</a:t>
            </a:r>
          </a:p>
        </p:txBody>
      </p:sp>
      <p:sp>
        <p:nvSpPr>
          <p:cNvPr id="6" name="Segnaposto numero diapositiva 5"/>
          <p:cNvSpPr>
            <a:spLocks noGrp="1"/>
          </p:cNvSpPr>
          <p:nvPr>
            <p:ph type="sldNum" sz="quarter" idx="12"/>
          </p:nvPr>
        </p:nvSpPr>
        <p:spPr/>
        <p:txBody>
          <a:bodyPr/>
          <a:lstStyle>
            <a:lvl1pPr>
              <a:defRPr smtClean="0"/>
            </a:lvl1pPr>
          </a:lstStyle>
          <a:p>
            <a:pPr>
              <a:defRPr/>
            </a:pPr>
            <a:fld id="{06DA0B8E-7EF5-174D-92DF-6C4BBFBCB774}" type="slidenum">
              <a:rPr lang="it-IT"/>
              <a:pPr>
                <a:defRPr/>
              </a:pPr>
              <a:t>‹#›</a:t>
            </a:fld>
            <a:endParaRPr lang="it-IT"/>
          </a:p>
        </p:txBody>
      </p:sp>
    </p:spTree>
    <p:extLst>
      <p:ext uri="{BB962C8B-B14F-4D97-AF65-F5344CB8AC3E}">
        <p14:creationId xmlns:p14="http://schemas.microsoft.com/office/powerpoint/2010/main" val="1324487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visorio con fondo pieno 2">
    <p:spTree>
      <p:nvGrpSpPr>
        <p:cNvPr id="1" name=""/>
        <p:cNvGrpSpPr/>
        <p:nvPr/>
      </p:nvGrpSpPr>
      <p:grpSpPr>
        <a:xfrm>
          <a:off x="0" y="0"/>
          <a:ext cx="0" cy="0"/>
          <a:chOff x="0" y="0"/>
          <a:chExt cx="0" cy="0"/>
        </a:xfrm>
      </p:grpSpPr>
      <p:sp>
        <p:nvSpPr>
          <p:cNvPr id="2" name="Rettangolo 1"/>
          <p:cNvSpPr/>
          <p:nvPr userDrawn="1"/>
        </p:nvSpPr>
        <p:spPr>
          <a:xfrm>
            <a:off x="0" y="0"/>
            <a:ext cx="12184185" cy="6858000"/>
          </a:xfrm>
          <a:prstGeom prst="rect">
            <a:avLst/>
          </a:prstGeom>
          <a:solidFill>
            <a:srgbClr val="4C4C4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1800"/>
          </a:p>
        </p:txBody>
      </p:sp>
      <p:pic>
        <p:nvPicPr>
          <p:cNvPr id="3" name="Immagin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63446" y="2768600"/>
            <a:ext cx="7065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2"/>
          <p:cNvSpPr>
            <a:spLocks noGrp="1"/>
          </p:cNvSpPr>
          <p:nvPr>
            <p:ph type="dt" sz="half" idx="10"/>
          </p:nvPr>
        </p:nvSpPr>
        <p:spPr/>
        <p:txBody>
          <a:bodyPr/>
          <a:lstStyle>
            <a:lvl1pPr>
              <a:defRPr/>
            </a:lvl1pPr>
          </a:lstStyle>
          <a:p>
            <a:pPr>
              <a:defRPr/>
            </a:pPr>
            <a:r>
              <a:rPr lang="it-IT"/>
              <a:t>28/10/2016</a:t>
            </a:r>
          </a:p>
        </p:txBody>
      </p:sp>
      <p:sp>
        <p:nvSpPr>
          <p:cNvPr id="5" name="Segnaposto piè di pagina 3"/>
          <p:cNvSpPr>
            <a:spLocks noGrp="1"/>
          </p:cNvSpPr>
          <p:nvPr>
            <p:ph type="ftr" sz="quarter" idx="11"/>
          </p:nvPr>
        </p:nvSpPr>
        <p:spPr/>
        <p:txBody>
          <a:bodyPr/>
          <a:lstStyle>
            <a:lvl1pPr>
              <a:defRPr>
                <a:solidFill>
                  <a:schemeClr val="bg1"/>
                </a:solidFill>
              </a:defRPr>
            </a:lvl1pPr>
          </a:lstStyle>
          <a:p>
            <a:pPr>
              <a:defRPr/>
            </a:pPr>
            <a:r>
              <a:rPr lang="it-IT"/>
              <a:t>www.lawp.it</a:t>
            </a:r>
          </a:p>
        </p:txBody>
      </p:sp>
      <p:sp>
        <p:nvSpPr>
          <p:cNvPr id="6" name="Segnaposto numero diapositiva 4"/>
          <p:cNvSpPr>
            <a:spLocks noGrp="1"/>
          </p:cNvSpPr>
          <p:nvPr>
            <p:ph type="sldNum" sz="quarter" idx="12"/>
          </p:nvPr>
        </p:nvSpPr>
        <p:spPr/>
        <p:txBody>
          <a:bodyPr/>
          <a:lstStyle>
            <a:lvl1pPr>
              <a:defRPr smtClean="0"/>
            </a:lvl1pPr>
          </a:lstStyle>
          <a:p>
            <a:pPr>
              <a:defRPr/>
            </a:pPr>
            <a:fld id="{F02C683E-9F9F-394A-9EEC-A688F0AF2076}" type="slidenum">
              <a:rPr lang="it-IT"/>
              <a:pPr>
                <a:defRPr/>
              </a:pPr>
              <a:t>‹#›</a:t>
            </a:fld>
            <a:endParaRPr lang="it-IT"/>
          </a:p>
        </p:txBody>
      </p:sp>
    </p:spTree>
    <p:extLst>
      <p:ext uri="{BB962C8B-B14F-4D97-AF65-F5344CB8AC3E}">
        <p14:creationId xmlns:p14="http://schemas.microsoft.com/office/powerpoint/2010/main" val="4596939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609600" y="1600202"/>
            <a:ext cx="109728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Geneva" charset="0"/>
              </a:defRPr>
            </a:lvl1pPr>
          </a:lstStyle>
          <a:p>
            <a:pPr>
              <a:defRPr/>
            </a:pPr>
            <a:fld id="{1EA2FEEA-B322-5C4B-B3DC-F24B9629F955}" type="datetime1">
              <a:rPr lang="it-IT"/>
              <a:pPr>
                <a:defRPr/>
              </a:pPr>
              <a:t>17/11/2017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EE71C3F4-D485-CA4A-A540-F39A4815011C}" type="slidenum">
              <a:rPr lang="it-IT"/>
              <a:pPr>
                <a:defRPr/>
              </a:pPr>
              <a:t>‹#›</a:t>
            </a:fld>
            <a:endParaRPr lang="it-IT"/>
          </a:p>
        </p:txBody>
      </p:sp>
    </p:spTree>
    <p:extLst>
      <p:ext uri="{BB962C8B-B14F-4D97-AF65-F5344CB8AC3E}">
        <p14:creationId xmlns:p14="http://schemas.microsoft.com/office/powerpoint/2010/main" val="10432031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575799" y="274640"/>
            <a:ext cx="2971801"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660400" y="274640"/>
            <a:ext cx="8712201"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Geneva" charset="0"/>
              </a:defRPr>
            </a:lvl1pPr>
          </a:lstStyle>
          <a:p>
            <a:pPr>
              <a:defRPr/>
            </a:pPr>
            <a:fld id="{66E48200-2182-0F45-A239-37A4BBB10D86}" type="datetime1">
              <a:rPr lang="it-IT"/>
              <a:pPr>
                <a:defRPr/>
              </a:pPr>
              <a:t>17/11/2017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890E767E-AC81-6346-A804-1D386888196E}" type="slidenum">
              <a:rPr lang="it-IT"/>
              <a:pPr>
                <a:defRPr/>
              </a:pPr>
              <a:t>‹#›</a:t>
            </a:fld>
            <a:endParaRPr lang="it-IT"/>
          </a:p>
        </p:txBody>
      </p:sp>
    </p:spTree>
    <p:extLst>
      <p:ext uri="{BB962C8B-B14F-4D97-AF65-F5344CB8AC3E}">
        <p14:creationId xmlns:p14="http://schemas.microsoft.com/office/powerpoint/2010/main" val="38821765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pic>
        <p:nvPicPr>
          <p:cNvPr id="2" name="Immagine 10" descr="LAW P solo cerchi blu 5%.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15" y="-554038"/>
            <a:ext cx="119438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descr="logo approvato 07-10-2016.ai"/>
          <p:cNvPicPr>
            <a:picLocks noChangeAspect="1"/>
          </p:cNvPicPr>
          <p:nvPr userDrawn="1"/>
        </p:nvPicPr>
        <p:blipFill>
          <a:blip r:embed="rId3">
            <a:extLst>
              <a:ext uri="{28A0092B-C50C-407E-A947-70E740481C1C}">
                <a14:useLocalDpi xmlns:a14="http://schemas.microsoft.com/office/drawing/2010/main" val="0"/>
              </a:ext>
            </a:extLst>
          </a:blip>
          <a:srcRect l="18002" t="35852" r="23643" b="41608"/>
          <a:stretch>
            <a:fillRect/>
          </a:stretch>
        </p:blipFill>
        <p:spPr bwMode="auto">
          <a:xfrm>
            <a:off x="4550509" y="2686051"/>
            <a:ext cx="316718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ttore 1 3"/>
          <p:cNvCxnSpPr/>
          <p:nvPr userDrawn="1"/>
        </p:nvCxnSpPr>
        <p:spPr>
          <a:xfrm>
            <a:off x="406400" y="6350000"/>
            <a:ext cx="1138701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magin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3309" y="5356225"/>
            <a:ext cx="214141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818078" y="5356225"/>
            <a:ext cx="2235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data 3"/>
          <p:cNvSpPr>
            <a:spLocks noGrp="1"/>
          </p:cNvSpPr>
          <p:nvPr>
            <p:ph type="dt" sz="half" idx="10"/>
          </p:nvPr>
        </p:nvSpPr>
        <p:spPr>
          <a:xfrm>
            <a:off x="406400" y="6356351"/>
            <a:ext cx="2844800" cy="365125"/>
          </a:xfrm>
        </p:spPr>
        <p:txBody>
          <a:bodyPr wrap="square" numCol="1" anchorCtr="0" compatLnSpc="1">
            <a:prstTxWarp prst="textNoShape">
              <a:avLst/>
            </a:prstTxWarp>
          </a:bodyPr>
          <a:lstStyle>
            <a:lvl1pPr fontAlgn="base">
              <a:spcBef>
                <a:spcPct val="0"/>
              </a:spcBef>
              <a:spcAft>
                <a:spcPct val="0"/>
              </a:spcAft>
              <a:defRPr>
                <a:solidFill>
                  <a:srgbClr val="898989"/>
                </a:solidFill>
                <a:ea typeface="Geneva" charset="-128"/>
              </a:defRPr>
            </a:lvl1pPr>
          </a:lstStyle>
          <a:p>
            <a:pPr>
              <a:defRPr/>
            </a:pPr>
            <a:fld id="{EE75C0C5-27AA-43AD-BAB5-FFD43DA3C1D0}" type="datetime1">
              <a:rPr lang="it-IT" altLang="it-IT"/>
              <a:pPr>
                <a:defRPr/>
              </a:pPr>
              <a:t>17/11/2017</a:t>
            </a:fld>
            <a:endParaRPr lang="it-IT" altLang="it-IT"/>
          </a:p>
        </p:txBody>
      </p:sp>
      <p:sp>
        <p:nvSpPr>
          <p:cNvPr id="8" name="Segnaposto piè di pagina 4"/>
          <p:cNvSpPr>
            <a:spLocks noGrp="1"/>
          </p:cNvSpPr>
          <p:nvPr>
            <p:ph type="ftr" sz="quarter" idx="11"/>
          </p:nvPr>
        </p:nvSpPr>
        <p:spPr/>
        <p:txBody>
          <a:bodyPr/>
          <a:lstStyle>
            <a:lvl1pPr>
              <a:defRPr/>
            </a:lvl1pPr>
          </a:lstStyle>
          <a:p>
            <a:pPr>
              <a:defRPr/>
            </a:pPr>
            <a:r>
              <a:rPr lang="it-IT"/>
              <a:t>www.lawp.it</a:t>
            </a:r>
          </a:p>
        </p:txBody>
      </p:sp>
      <p:sp>
        <p:nvSpPr>
          <p:cNvPr id="9" name="Segnaposto numero diapositiva 5"/>
          <p:cNvSpPr>
            <a:spLocks noGrp="1"/>
          </p:cNvSpPr>
          <p:nvPr>
            <p:ph type="sldNum" sz="quarter" idx="12"/>
          </p:nvPr>
        </p:nvSpPr>
        <p:spPr>
          <a:xfrm>
            <a:off x="8948615" y="6356351"/>
            <a:ext cx="2844800" cy="365125"/>
          </a:xfrm>
        </p:spPr>
        <p:txBody>
          <a:bodyPr/>
          <a:lstStyle>
            <a:lvl1pPr>
              <a:defRPr/>
            </a:lvl1pPr>
          </a:lstStyle>
          <a:p>
            <a:pPr>
              <a:defRPr/>
            </a:pPr>
            <a:fld id="{9BE7CD01-F34A-4CED-8945-9BFC0B5B229D}" type="slidenum">
              <a:rPr lang="it-IT" altLang="it-IT"/>
              <a:pPr>
                <a:defRPr/>
              </a:pPr>
              <a:t>‹#›</a:t>
            </a:fld>
            <a:endParaRPr lang="it-IT" altLang="it-IT"/>
          </a:p>
        </p:txBody>
      </p:sp>
    </p:spTree>
    <p:extLst>
      <p:ext uri="{BB962C8B-B14F-4D97-AF65-F5344CB8AC3E}">
        <p14:creationId xmlns:p14="http://schemas.microsoft.com/office/powerpoint/2010/main" val="184749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Card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2" name="Title 1"/>
          <p:cNvSpPr>
            <a:spLocks noGrp="1"/>
          </p:cNvSpPr>
          <p:nvPr>
            <p:ph type="ctrTitle"/>
          </p:nvPr>
        </p:nvSpPr>
        <p:spPr>
          <a:xfrm>
            <a:off x="2808790" y="2411999"/>
            <a:ext cx="6558988"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4038600" y="3343276"/>
            <a:ext cx="41148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Tree>
    <p:extLst>
      <p:ext uri="{BB962C8B-B14F-4D97-AF65-F5344CB8AC3E}">
        <p14:creationId xmlns:p14="http://schemas.microsoft.com/office/powerpoint/2010/main" val="1972931912"/>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pertura/sezione con titolo">
    <p:spTree>
      <p:nvGrpSpPr>
        <p:cNvPr id="1" name=""/>
        <p:cNvGrpSpPr/>
        <p:nvPr/>
      </p:nvGrpSpPr>
      <p:grpSpPr>
        <a:xfrm>
          <a:off x="0" y="0"/>
          <a:ext cx="0" cy="0"/>
          <a:chOff x="0" y="0"/>
          <a:chExt cx="0" cy="0"/>
        </a:xfrm>
      </p:grpSpPr>
      <p:sp>
        <p:nvSpPr>
          <p:cNvPr id="3" name="Rettangolo 2"/>
          <p:cNvSpPr/>
          <p:nvPr userDrawn="1"/>
        </p:nvSpPr>
        <p:spPr>
          <a:xfrm>
            <a:off x="0" y="0"/>
            <a:ext cx="12229124" cy="287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sz="1800"/>
          </a:p>
        </p:txBody>
      </p:sp>
      <p:pic>
        <p:nvPicPr>
          <p:cNvPr id="4" name="Immagine 7" descr="logo approvato 07-10-2016.ai"/>
          <p:cNvPicPr>
            <a:picLocks noChangeAspect="1"/>
          </p:cNvPicPr>
          <p:nvPr userDrawn="1"/>
        </p:nvPicPr>
        <p:blipFill>
          <a:blip r:embed="rId2">
            <a:extLst>
              <a:ext uri="{28A0092B-C50C-407E-A947-70E740481C1C}">
                <a14:useLocalDpi xmlns:a14="http://schemas.microsoft.com/office/drawing/2010/main" val="0"/>
              </a:ext>
            </a:extLst>
          </a:blip>
          <a:srcRect l="18002" t="35852" r="23643" b="41608"/>
          <a:stretch>
            <a:fillRect/>
          </a:stretch>
        </p:blipFill>
        <p:spPr bwMode="auto">
          <a:xfrm>
            <a:off x="4530970" y="1146176"/>
            <a:ext cx="3167184"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userDrawn="1"/>
        </p:nvCxnSpPr>
        <p:spPr>
          <a:xfrm>
            <a:off x="406400" y="6350000"/>
            <a:ext cx="1138701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09600" y="3107715"/>
            <a:ext cx="10972800" cy="1143000"/>
          </a:xfrm>
          <a:prstGeom prst="rect">
            <a:avLst/>
          </a:prstGeom>
        </p:spPr>
        <p:txBody>
          <a:bodyPr/>
          <a:lstStyle>
            <a:lvl1pPr>
              <a:defRPr sz="3200" b="1" baseline="0">
                <a:solidFill>
                  <a:schemeClr val="accent1"/>
                </a:solidFill>
              </a:defRPr>
            </a:lvl1pPr>
          </a:lstStyle>
          <a:p>
            <a:r>
              <a:rPr lang="it-IT"/>
              <a:t>Fare clic per modificare stile</a:t>
            </a:r>
          </a:p>
        </p:txBody>
      </p:sp>
      <p:sp>
        <p:nvSpPr>
          <p:cNvPr id="6" name="Segnaposto data 3"/>
          <p:cNvSpPr>
            <a:spLocks noGrp="1"/>
          </p:cNvSpPr>
          <p:nvPr>
            <p:ph type="dt" sz="half" idx="10"/>
          </p:nvPr>
        </p:nvSpPr>
        <p:spPr>
          <a:xfrm>
            <a:off x="404447" y="6356351"/>
            <a:ext cx="2844800" cy="365125"/>
          </a:xfrm>
        </p:spPr>
        <p:txBody>
          <a:bodyPr wrap="square" numCol="1" anchorCtr="0" compatLnSpc="1">
            <a:prstTxWarp prst="textNoShape">
              <a:avLst/>
            </a:prstTxWarp>
          </a:bodyPr>
          <a:lstStyle>
            <a:lvl1pPr fontAlgn="base">
              <a:spcBef>
                <a:spcPct val="0"/>
              </a:spcBef>
              <a:spcAft>
                <a:spcPct val="0"/>
              </a:spcAft>
              <a:defRPr>
                <a:solidFill>
                  <a:srgbClr val="898989"/>
                </a:solidFill>
                <a:ea typeface="Geneva" charset="-128"/>
              </a:defRPr>
            </a:lvl1pPr>
          </a:lstStyle>
          <a:p>
            <a:pPr>
              <a:defRPr/>
            </a:pPr>
            <a:fld id="{A871C24A-475C-425B-A6C4-EE27E3EA215B}" type="datetime1">
              <a:rPr lang="it-IT" altLang="it-IT"/>
              <a:pPr>
                <a:defRPr/>
              </a:pPr>
              <a:t>17/11/2017</a:t>
            </a:fld>
            <a:endParaRPr lang="it-IT" altLang="it-IT"/>
          </a:p>
        </p:txBody>
      </p:sp>
      <p:sp>
        <p:nvSpPr>
          <p:cNvPr id="7" name="Segnaposto piè di pagina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Geneva" charset="-128"/>
              </a:defRPr>
            </a:lvl1pPr>
          </a:lstStyle>
          <a:p>
            <a:pPr>
              <a:defRPr/>
            </a:pPr>
            <a:r>
              <a:rPr lang="it-IT" altLang="it-IT"/>
              <a:t>Maurizio Marullo – Paolo Giovannini</a:t>
            </a:r>
          </a:p>
        </p:txBody>
      </p:sp>
      <p:sp>
        <p:nvSpPr>
          <p:cNvPr id="8" name="Segnaposto numero diapositiva 5"/>
          <p:cNvSpPr>
            <a:spLocks noGrp="1"/>
          </p:cNvSpPr>
          <p:nvPr>
            <p:ph type="sldNum" sz="quarter" idx="12"/>
          </p:nvPr>
        </p:nvSpPr>
        <p:spPr>
          <a:xfrm>
            <a:off x="8954478" y="6356351"/>
            <a:ext cx="2844800" cy="365125"/>
          </a:xfrm>
        </p:spPr>
        <p:txBody>
          <a:bodyPr/>
          <a:lstStyle>
            <a:lvl1pPr>
              <a:defRPr/>
            </a:lvl1pPr>
          </a:lstStyle>
          <a:p>
            <a:pPr>
              <a:defRPr/>
            </a:pPr>
            <a:fld id="{BBEC9718-ABFC-4934-AFCD-385439CBE75F}" type="slidenum">
              <a:rPr lang="it-IT" altLang="it-IT"/>
              <a:pPr>
                <a:defRPr/>
              </a:pPr>
              <a:t>‹#›</a:t>
            </a:fld>
            <a:endParaRPr lang="it-IT" altLang="it-IT"/>
          </a:p>
        </p:txBody>
      </p:sp>
    </p:spTree>
    <p:extLst>
      <p:ext uri="{BB962C8B-B14F-4D97-AF65-F5344CB8AC3E}">
        <p14:creationId xmlns:p14="http://schemas.microsoft.com/office/powerpoint/2010/main" val="31599573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4" name="Rettangolo 3"/>
          <p:cNvSpPr/>
          <p:nvPr userDrawn="1"/>
        </p:nvSpPr>
        <p:spPr>
          <a:xfrm>
            <a:off x="0" y="0"/>
            <a:ext cx="12229124" cy="287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sz="1800"/>
          </a:p>
        </p:txBody>
      </p:sp>
      <p:pic>
        <p:nvPicPr>
          <p:cNvPr id="5" name="Immagine 7" descr="logo approvato 07-10-2016.ai"/>
          <p:cNvPicPr>
            <a:picLocks noChangeAspect="1"/>
          </p:cNvPicPr>
          <p:nvPr userDrawn="1"/>
        </p:nvPicPr>
        <p:blipFill>
          <a:blip r:embed="rId2">
            <a:extLst>
              <a:ext uri="{28A0092B-C50C-407E-A947-70E740481C1C}">
                <a14:useLocalDpi xmlns:a14="http://schemas.microsoft.com/office/drawing/2010/main" val="0"/>
              </a:ext>
            </a:extLst>
          </a:blip>
          <a:srcRect l="18002" t="35852" r="23643" b="41608"/>
          <a:stretch>
            <a:fillRect/>
          </a:stretch>
        </p:blipFill>
        <p:spPr bwMode="auto">
          <a:xfrm>
            <a:off x="203200" y="442913"/>
            <a:ext cx="316718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5"/>
          <p:cNvCxnSpPr/>
          <p:nvPr userDrawn="1"/>
        </p:nvCxnSpPr>
        <p:spPr>
          <a:xfrm>
            <a:off x="406400" y="6350000"/>
            <a:ext cx="1138701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olo 12"/>
          <p:cNvSpPr>
            <a:spLocks noGrp="1"/>
          </p:cNvSpPr>
          <p:nvPr>
            <p:ph type="title"/>
          </p:nvPr>
        </p:nvSpPr>
        <p:spPr>
          <a:xfrm>
            <a:off x="1022012" y="1544727"/>
            <a:ext cx="10560388" cy="553998"/>
          </a:xfrm>
          <a:prstGeom prst="rect">
            <a:avLst/>
          </a:prstGeom>
        </p:spPr>
        <p:txBody>
          <a:bodyPr vert="horz">
            <a:spAutoFit/>
          </a:bodyPr>
          <a:lstStyle>
            <a:lvl1pPr algn="l">
              <a:defRPr sz="3000" b="1">
                <a:solidFill>
                  <a:schemeClr val="accent1"/>
                </a:solidFill>
              </a:defRPr>
            </a:lvl1pPr>
          </a:lstStyle>
          <a:p>
            <a:r>
              <a:rPr lang="it-IT"/>
              <a:t>Fare clic per modificare stile</a:t>
            </a:r>
          </a:p>
        </p:txBody>
      </p:sp>
      <p:sp>
        <p:nvSpPr>
          <p:cNvPr id="17" name="Segnaposto testo 16"/>
          <p:cNvSpPr>
            <a:spLocks noGrp="1"/>
          </p:cNvSpPr>
          <p:nvPr>
            <p:ph type="body" sz="quarter" idx="13"/>
          </p:nvPr>
        </p:nvSpPr>
        <p:spPr>
          <a:xfrm>
            <a:off x="1022010" y="2444384"/>
            <a:ext cx="10560388" cy="338554"/>
          </a:xfrm>
          <a:prstGeom prst="rect">
            <a:avLst/>
          </a:prstGeom>
        </p:spPr>
        <p:txBody>
          <a:bodyPr vert="horz" wrap="square">
            <a:spAutoFit/>
          </a:bodyPr>
          <a:lstStyle>
            <a:lvl1pPr marL="0" indent="0">
              <a:buNone/>
              <a:defRPr sz="1600" baseline="0">
                <a:solidFill>
                  <a:schemeClr val="tx1">
                    <a:lumMod val="50000"/>
                    <a:lumOff val="5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it-IT"/>
              <a:t>Fare clic per modificare gli stili del testo dello schema</a:t>
            </a:r>
          </a:p>
        </p:txBody>
      </p:sp>
      <p:sp>
        <p:nvSpPr>
          <p:cNvPr id="7" name="Segnaposto data 9"/>
          <p:cNvSpPr>
            <a:spLocks noGrp="1"/>
          </p:cNvSpPr>
          <p:nvPr>
            <p:ph type="dt" sz="half" idx="14"/>
          </p:nvPr>
        </p:nvSpPr>
        <p:spPr>
          <a:xfrm>
            <a:off x="418123" y="6356351"/>
            <a:ext cx="2844800" cy="365125"/>
          </a:xfrm>
        </p:spPr>
        <p:txBody>
          <a:bodyPr wrap="square" numCol="1" anchorCtr="0" compatLnSpc="1">
            <a:prstTxWarp prst="textNoShape">
              <a:avLst/>
            </a:prstTxWarp>
          </a:bodyPr>
          <a:lstStyle>
            <a:lvl1pPr fontAlgn="base">
              <a:spcBef>
                <a:spcPct val="0"/>
              </a:spcBef>
              <a:spcAft>
                <a:spcPct val="0"/>
              </a:spcAft>
              <a:defRPr>
                <a:solidFill>
                  <a:srgbClr val="898989"/>
                </a:solidFill>
                <a:ea typeface="Geneva" charset="-128"/>
              </a:defRPr>
            </a:lvl1pPr>
          </a:lstStyle>
          <a:p>
            <a:pPr>
              <a:defRPr/>
            </a:pPr>
            <a:fld id="{FA443AA1-19D4-4958-A67D-EDF4C72F5439}" type="datetime1">
              <a:rPr lang="it-IT" altLang="it-IT"/>
              <a:pPr>
                <a:defRPr/>
              </a:pPr>
              <a:t>17/11/2017</a:t>
            </a:fld>
            <a:endParaRPr lang="it-IT" altLang="it-IT"/>
          </a:p>
        </p:txBody>
      </p:sp>
      <p:sp>
        <p:nvSpPr>
          <p:cNvPr id="8" name="Segnaposto piè di pagina 10"/>
          <p:cNvSpPr>
            <a:spLocks noGrp="1"/>
          </p:cNvSpPr>
          <p:nvPr>
            <p:ph type="ftr" sz="quarter" idx="15"/>
          </p:nvPr>
        </p:nvSpPr>
        <p:spPr/>
        <p:txBody>
          <a:bodyPr/>
          <a:lstStyle>
            <a:lvl1pPr>
              <a:defRPr/>
            </a:lvl1pPr>
          </a:lstStyle>
          <a:p>
            <a:pPr>
              <a:defRPr/>
            </a:pPr>
            <a:r>
              <a:rPr lang="it-IT"/>
              <a:t>www.lawp.it</a:t>
            </a:r>
          </a:p>
        </p:txBody>
      </p:sp>
      <p:sp>
        <p:nvSpPr>
          <p:cNvPr id="9" name="Segnaposto numero diapositiva 11"/>
          <p:cNvSpPr>
            <a:spLocks noGrp="1"/>
          </p:cNvSpPr>
          <p:nvPr>
            <p:ph type="sldNum" sz="quarter" idx="16"/>
          </p:nvPr>
        </p:nvSpPr>
        <p:spPr>
          <a:xfrm>
            <a:off x="8929077" y="6356351"/>
            <a:ext cx="2844800" cy="365125"/>
          </a:xfrm>
        </p:spPr>
        <p:txBody>
          <a:bodyPr/>
          <a:lstStyle>
            <a:lvl1pPr>
              <a:defRPr/>
            </a:lvl1pPr>
          </a:lstStyle>
          <a:p>
            <a:pPr>
              <a:defRPr/>
            </a:pPr>
            <a:fld id="{64AB46EB-27C9-4891-8048-0B3CC9F713FD}" type="slidenum">
              <a:rPr lang="it-IT" altLang="it-IT"/>
              <a:pPr>
                <a:defRPr/>
              </a:pPr>
              <a:t>‹#›</a:t>
            </a:fld>
            <a:endParaRPr lang="it-IT" altLang="it-IT"/>
          </a:p>
        </p:txBody>
      </p:sp>
    </p:spTree>
    <p:extLst>
      <p:ext uri="{BB962C8B-B14F-4D97-AF65-F5344CB8AC3E}">
        <p14:creationId xmlns:p14="http://schemas.microsoft.com/office/powerpoint/2010/main" val="27864785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sorio con fondo pieno 1">
    <p:spTree>
      <p:nvGrpSpPr>
        <p:cNvPr id="1" name=""/>
        <p:cNvGrpSpPr/>
        <p:nvPr/>
      </p:nvGrpSpPr>
      <p:grpSpPr>
        <a:xfrm>
          <a:off x="0" y="0"/>
          <a:ext cx="0" cy="0"/>
          <a:chOff x="0" y="0"/>
          <a:chExt cx="0" cy="0"/>
        </a:xfrm>
      </p:grpSpPr>
      <p:sp>
        <p:nvSpPr>
          <p:cNvPr id="2" name="Rettangolo 1"/>
          <p:cNvSpPr>
            <a:spLocks noChangeArrowheads="1"/>
          </p:cNvSpPr>
          <p:nvPr userDrawn="1"/>
        </p:nvSpPr>
        <p:spPr bwMode="auto">
          <a:xfrm>
            <a:off x="0" y="0"/>
            <a:ext cx="12184185" cy="68580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it-IT" sz="1800">
              <a:solidFill>
                <a:schemeClr val="lt1"/>
              </a:solidFill>
              <a:latin typeface="+mn-lt"/>
              <a:ea typeface="+mn-ea"/>
            </a:endParaRPr>
          </a:p>
        </p:txBody>
      </p:sp>
      <p:pic>
        <p:nvPicPr>
          <p:cNvPr id="3" name="Immagin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63446" y="2768600"/>
            <a:ext cx="7065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Geneva" charset="-128"/>
              </a:defRPr>
            </a:lvl1pPr>
          </a:lstStyle>
          <a:p>
            <a:pPr>
              <a:defRPr/>
            </a:pPr>
            <a:fld id="{65D56828-0C46-4BEB-8F25-10347740422A}" type="datetime1">
              <a:rPr lang="it-IT" altLang="it-IT"/>
              <a:pPr>
                <a:defRPr/>
              </a:pPr>
              <a:t>17/11/2017</a:t>
            </a:fld>
            <a:endParaRPr lang="it-IT" altLang="it-IT"/>
          </a:p>
        </p:txBody>
      </p:sp>
      <p:sp>
        <p:nvSpPr>
          <p:cNvPr id="5" name="Segnaposto piè di pagina 4"/>
          <p:cNvSpPr>
            <a:spLocks noGrp="1"/>
          </p:cNvSpPr>
          <p:nvPr>
            <p:ph type="ftr" sz="quarter" idx="11"/>
          </p:nvPr>
        </p:nvSpPr>
        <p:spPr/>
        <p:txBody>
          <a:bodyPr/>
          <a:lstStyle>
            <a:lvl1pPr>
              <a:defRPr>
                <a:solidFill>
                  <a:schemeClr val="bg1"/>
                </a:solidFill>
              </a:defRPr>
            </a:lvl1pPr>
          </a:lstStyle>
          <a:p>
            <a:pPr>
              <a:defRPr/>
            </a:pPr>
            <a:r>
              <a:rPr lang="it-IT"/>
              <a:t>www.lawp.it</a:t>
            </a:r>
          </a:p>
        </p:txBody>
      </p:sp>
      <p:sp>
        <p:nvSpPr>
          <p:cNvPr id="6" name="Segnaposto numero diapositiva 5"/>
          <p:cNvSpPr>
            <a:spLocks noGrp="1"/>
          </p:cNvSpPr>
          <p:nvPr>
            <p:ph type="sldNum" sz="quarter" idx="12"/>
          </p:nvPr>
        </p:nvSpPr>
        <p:spPr/>
        <p:txBody>
          <a:bodyPr/>
          <a:lstStyle>
            <a:lvl1pPr>
              <a:defRPr/>
            </a:lvl1pPr>
          </a:lstStyle>
          <a:p>
            <a:pPr>
              <a:defRPr/>
            </a:pPr>
            <a:fld id="{703A3A00-0A88-4392-AAF8-33DC883E709B}" type="slidenum">
              <a:rPr lang="it-IT" altLang="it-IT"/>
              <a:pPr>
                <a:defRPr/>
              </a:pPr>
              <a:t>‹#›</a:t>
            </a:fld>
            <a:endParaRPr lang="it-IT" altLang="it-IT"/>
          </a:p>
        </p:txBody>
      </p:sp>
    </p:spTree>
    <p:extLst>
      <p:ext uri="{BB962C8B-B14F-4D97-AF65-F5344CB8AC3E}">
        <p14:creationId xmlns:p14="http://schemas.microsoft.com/office/powerpoint/2010/main" val="17318013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sorio con fondo pieno 2">
    <p:spTree>
      <p:nvGrpSpPr>
        <p:cNvPr id="1" name=""/>
        <p:cNvGrpSpPr/>
        <p:nvPr/>
      </p:nvGrpSpPr>
      <p:grpSpPr>
        <a:xfrm>
          <a:off x="0" y="0"/>
          <a:ext cx="0" cy="0"/>
          <a:chOff x="0" y="0"/>
          <a:chExt cx="0" cy="0"/>
        </a:xfrm>
      </p:grpSpPr>
      <p:sp>
        <p:nvSpPr>
          <p:cNvPr id="2" name="Rettangolo 1"/>
          <p:cNvSpPr>
            <a:spLocks noChangeArrowheads="1"/>
          </p:cNvSpPr>
          <p:nvPr userDrawn="1"/>
        </p:nvSpPr>
        <p:spPr bwMode="auto">
          <a:xfrm>
            <a:off x="0" y="0"/>
            <a:ext cx="12184185" cy="6858000"/>
          </a:xfrm>
          <a:prstGeom prst="rect">
            <a:avLst/>
          </a:prstGeom>
          <a:solidFill>
            <a:srgbClr val="4C4C4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it-IT" sz="1800">
              <a:solidFill>
                <a:schemeClr val="lt1"/>
              </a:solidFill>
              <a:latin typeface="+mn-lt"/>
              <a:ea typeface="+mn-ea"/>
            </a:endParaRPr>
          </a:p>
        </p:txBody>
      </p:sp>
      <p:pic>
        <p:nvPicPr>
          <p:cNvPr id="3" name="Immagin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63446" y="2768600"/>
            <a:ext cx="7065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2"/>
          <p:cNvSpPr>
            <a:spLocks noGrp="1"/>
          </p:cNvSpPr>
          <p:nvPr>
            <p:ph type="dt" sz="half" idx="10"/>
          </p:nvPr>
        </p:nvSpPr>
        <p:spPr/>
        <p:txBody>
          <a:bodyPr/>
          <a:lstStyle>
            <a:lvl1pPr>
              <a:defRPr/>
            </a:lvl1pPr>
          </a:lstStyle>
          <a:p>
            <a:pPr>
              <a:defRPr/>
            </a:pPr>
            <a:r>
              <a:rPr lang="it-IT"/>
              <a:t>28/10/2016</a:t>
            </a:r>
          </a:p>
        </p:txBody>
      </p:sp>
      <p:sp>
        <p:nvSpPr>
          <p:cNvPr id="5" name="Segnaposto piè di pagina 3"/>
          <p:cNvSpPr>
            <a:spLocks noGrp="1"/>
          </p:cNvSpPr>
          <p:nvPr>
            <p:ph type="ftr" sz="quarter" idx="11"/>
          </p:nvPr>
        </p:nvSpPr>
        <p:spPr/>
        <p:txBody>
          <a:bodyPr/>
          <a:lstStyle>
            <a:lvl1pPr>
              <a:defRPr>
                <a:solidFill>
                  <a:schemeClr val="bg1"/>
                </a:solidFill>
              </a:defRPr>
            </a:lvl1pPr>
          </a:lstStyle>
          <a:p>
            <a:pPr>
              <a:defRPr/>
            </a:pPr>
            <a:r>
              <a:rPr lang="it-IT"/>
              <a:t>www.lawp.it</a:t>
            </a:r>
          </a:p>
        </p:txBody>
      </p:sp>
      <p:sp>
        <p:nvSpPr>
          <p:cNvPr id="6" name="Segnaposto numero diapositiva 4"/>
          <p:cNvSpPr>
            <a:spLocks noGrp="1"/>
          </p:cNvSpPr>
          <p:nvPr>
            <p:ph type="sldNum" sz="quarter" idx="12"/>
          </p:nvPr>
        </p:nvSpPr>
        <p:spPr/>
        <p:txBody>
          <a:bodyPr/>
          <a:lstStyle>
            <a:lvl1pPr>
              <a:defRPr/>
            </a:lvl1pPr>
          </a:lstStyle>
          <a:p>
            <a:pPr>
              <a:defRPr/>
            </a:pPr>
            <a:fld id="{EAAD6F8A-5D67-4260-BD58-3BACE7E12C61}" type="slidenum">
              <a:rPr lang="it-IT" altLang="it-IT"/>
              <a:pPr>
                <a:defRPr/>
              </a:pPr>
              <a:t>‹#›</a:t>
            </a:fld>
            <a:endParaRPr lang="it-IT" altLang="it-IT"/>
          </a:p>
        </p:txBody>
      </p:sp>
    </p:spTree>
    <p:extLst>
      <p:ext uri="{BB962C8B-B14F-4D97-AF65-F5344CB8AC3E}">
        <p14:creationId xmlns:p14="http://schemas.microsoft.com/office/powerpoint/2010/main" val="4426593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609600" y="1600202"/>
            <a:ext cx="109728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Geneva" charset="-128"/>
              </a:defRPr>
            </a:lvl1pPr>
          </a:lstStyle>
          <a:p>
            <a:pPr>
              <a:defRPr/>
            </a:pPr>
            <a:fld id="{2CA64545-2BB6-4D16-9279-BDF46889838C}" type="datetime1">
              <a:rPr lang="it-IT" altLang="it-IT"/>
              <a:pPr>
                <a:defRPr/>
              </a:pPr>
              <a:t>17/11/2017</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27EC49-D65B-438F-8310-DC3F2AE88433}" type="slidenum">
              <a:rPr lang="it-IT" altLang="it-IT"/>
              <a:pPr>
                <a:defRPr/>
              </a:pPr>
              <a:t>‹#›</a:t>
            </a:fld>
            <a:endParaRPr lang="it-IT" altLang="it-IT"/>
          </a:p>
        </p:txBody>
      </p:sp>
    </p:spTree>
    <p:extLst>
      <p:ext uri="{BB962C8B-B14F-4D97-AF65-F5344CB8AC3E}">
        <p14:creationId xmlns:p14="http://schemas.microsoft.com/office/powerpoint/2010/main" val="9517073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575799" y="274640"/>
            <a:ext cx="2971801"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660400" y="274640"/>
            <a:ext cx="8712201"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Geneva" charset="-128"/>
              </a:defRPr>
            </a:lvl1pPr>
          </a:lstStyle>
          <a:p>
            <a:pPr>
              <a:defRPr/>
            </a:pPr>
            <a:fld id="{A4F202CA-C358-4E79-98ED-507E93419D78}" type="datetime1">
              <a:rPr lang="it-IT" altLang="it-IT"/>
              <a:pPr>
                <a:defRPr/>
              </a:pPr>
              <a:t>17/11/2017</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8B63DAD-7121-4EBF-B7B0-C85D31CEC6A5}" type="slidenum">
              <a:rPr lang="it-IT" altLang="it-IT"/>
              <a:pPr>
                <a:defRPr/>
              </a:pPr>
              <a:t>‹#›</a:t>
            </a:fld>
            <a:endParaRPr lang="it-IT" altLang="it-IT"/>
          </a:p>
        </p:txBody>
      </p:sp>
    </p:spTree>
    <p:extLst>
      <p:ext uri="{BB962C8B-B14F-4D97-AF65-F5344CB8AC3E}">
        <p14:creationId xmlns:p14="http://schemas.microsoft.com/office/powerpoint/2010/main" val="7413472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a:t>Click to edit Master subtitle style</a:t>
            </a:r>
            <a:endParaRPr kumimoji="0" lang="en-US"/>
          </a:p>
        </p:txBody>
      </p:sp>
      <p:sp>
        <p:nvSpPr>
          <p:cNvPr id="30" name="Date Placeholder 29"/>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25120987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4" name="Date Placeholder 3"/>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23606542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a:t>Click to edit Master text styles</a:t>
            </a:r>
          </a:p>
        </p:txBody>
      </p:sp>
      <p:sp>
        <p:nvSpPr>
          <p:cNvPr id="4" name="Date Placeholder 3"/>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13884647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hu-HU"/>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5" name="Date Placeholder 4"/>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3197773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Car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
        <p:nvSpPr>
          <p:cNvPr id="10" name="Title 1"/>
          <p:cNvSpPr>
            <a:spLocks noGrp="1"/>
          </p:cNvSpPr>
          <p:nvPr>
            <p:ph type="ctrTitle"/>
          </p:nvPr>
        </p:nvSpPr>
        <p:spPr>
          <a:xfrm>
            <a:off x="2808790" y="2411999"/>
            <a:ext cx="6558988"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4038600" y="3343276"/>
            <a:ext cx="41148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507534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hu-HU"/>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7" name="Date Placeholder 6"/>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10803467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a:t>Click to edit Master title style</a:t>
            </a:r>
            <a:endParaRPr kumimoji="0" lang="en-US"/>
          </a:p>
        </p:txBody>
      </p:sp>
      <p:sp>
        <p:nvSpPr>
          <p:cNvPr id="3" name="Date Placeholder 2"/>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8222573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33396597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5" name="Date Placeholder 4"/>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42600838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hu-HU"/>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a:t>Click to edit Master text styles</a:t>
            </a:r>
          </a:p>
        </p:txBody>
      </p:sp>
      <p:sp>
        <p:nvSpPr>
          <p:cNvPr id="5" name="Date Placeholder 4"/>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98D79ABD-0B6B-BD4B-B564-4D1BD55B939A}"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1960742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4" name="Date Placeholder 3"/>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36341810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hu-HU"/>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hu-HU"/>
              <a:t>Click to edit Master text styles</a:t>
            </a:r>
          </a:p>
          <a:p>
            <a:pPr lvl="1" eaLnBrk="1" latinLnBrk="0" hangingPunct="1"/>
            <a:r>
              <a:rPr lang="hu-HU"/>
              <a:t>Second level</a:t>
            </a:r>
          </a:p>
          <a:p>
            <a:pPr lvl="2" eaLnBrk="1" latinLnBrk="0" hangingPunct="1"/>
            <a:r>
              <a:rPr lang="hu-HU"/>
              <a:t>Third level</a:t>
            </a:r>
          </a:p>
          <a:p>
            <a:pPr lvl="3" eaLnBrk="1" latinLnBrk="0" hangingPunct="1"/>
            <a:r>
              <a:rPr lang="hu-HU"/>
              <a:t>Fourth level</a:t>
            </a:r>
          </a:p>
          <a:p>
            <a:pPr lvl="4" eaLnBrk="1" latinLnBrk="0" hangingPunct="1"/>
            <a:r>
              <a:rPr lang="hu-HU"/>
              <a:t>Fifth level</a:t>
            </a:r>
            <a:endParaRPr kumimoji="0" lang="en-US"/>
          </a:p>
        </p:txBody>
      </p:sp>
      <p:sp>
        <p:nvSpPr>
          <p:cNvPr id="4" name="Date Placeholder 3"/>
          <p:cNvSpPr>
            <a:spLocks noGrp="1"/>
          </p:cNvSpPr>
          <p:nvPr>
            <p:ph type="dt" sz="half" idx="10"/>
          </p:nvPr>
        </p:nvSpPr>
        <p:spPr/>
        <p:txBody>
          <a:bodyPr/>
          <a:lstStyle/>
          <a:p>
            <a:fld id="{31073D8C-A201-EE4D-8A43-2DC53ACD655D}"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79ABD-0B6B-BD4B-B564-4D1BD55B939A}" type="slidenum">
              <a:rPr lang="en-US" smtClean="0"/>
              <a:pPr/>
              <a:t>‹#›</a:t>
            </a:fld>
            <a:endParaRPr lang="en-US"/>
          </a:p>
        </p:txBody>
      </p:sp>
    </p:spTree>
    <p:extLst>
      <p:ext uri="{BB962C8B-B14F-4D97-AF65-F5344CB8AC3E}">
        <p14:creationId xmlns:p14="http://schemas.microsoft.com/office/powerpoint/2010/main" val="28840214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20284"/>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9351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114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Car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3600"/>
            <a:ext cx="12192000" cy="1807464"/>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
        <p:nvSpPr>
          <p:cNvPr id="10" name="Title 1"/>
          <p:cNvSpPr>
            <a:spLocks noGrp="1"/>
          </p:cNvSpPr>
          <p:nvPr>
            <p:ph type="ctrTitle"/>
          </p:nvPr>
        </p:nvSpPr>
        <p:spPr>
          <a:xfrm>
            <a:off x="2808790" y="2411999"/>
            <a:ext cx="6558988"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4038600" y="3343276"/>
            <a:ext cx="41148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33985246"/>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884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9DAEFB1B-144A-4C32-BC67-DD19072C9B43}" type="datetimeFigureOut">
              <a:rPr lang="en-US"/>
              <a:pPr>
                <a:defRPr/>
              </a:pPr>
              <a:t>11/17/2017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CF458F5D-6D2B-48D0-83F7-D138742B1F4D}" type="slidenum">
              <a:rPr lang="en-US"/>
              <a:pPr>
                <a:defRPr/>
              </a:pPr>
              <a:t>‹#›</a:t>
            </a:fld>
            <a:endParaRPr lang="en-US"/>
          </a:p>
        </p:txBody>
      </p:sp>
    </p:spTree>
    <p:extLst>
      <p:ext uri="{BB962C8B-B14F-4D97-AF65-F5344CB8AC3E}">
        <p14:creationId xmlns:p14="http://schemas.microsoft.com/office/powerpoint/2010/main" val="2019266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CCC24BE7-9281-4C42-94F9-3C5E5E24DF9D}" type="datetimeFigureOut">
              <a:rPr lang="en-US"/>
              <a:pPr>
                <a:defRPr/>
              </a:pPr>
              <a:t>11/17/2017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F356CB38-7053-412C-A6F9-4ED6A59A8AFD}" type="slidenum">
              <a:rPr lang="en-US"/>
              <a:pPr>
                <a:defRPr/>
              </a:pPr>
              <a:t>‹#›</a:t>
            </a:fld>
            <a:endParaRPr lang="en-US"/>
          </a:p>
        </p:txBody>
      </p:sp>
    </p:spTree>
    <p:extLst>
      <p:ext uri="{BB962C8B-B14F-4D97-AF65-F5344CB8AC3E}">
        <p14:creationId xmlns:p14="http://schemas.microsoft.com/office/powerpoint/2010/main" val="21166743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81CE0F2D-D82B-49C9-866E-FBFC219CEFDA}" type="datetimeFigureOut">
              <a:rPr lang="en-US"/>
              <a:pPr>
                <a:defRPr/>
              </a:pPr>
              <a:t>11/17/2017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7724F9F7-CDA9-45E1-A347-8D4A16C495C6}" type="slidenum">
              <a:rPr lang="en-US"/>
              <a:pPr>
                <a:defRPr/>
              </a:pPr>
              <a:t>‹#›</a:t>
            </a:fld>
            <a:endParaRPr lang="en-US"/>
          </a:p>
        </p:txBody>
      </p:sp>
    </p:spTree>
    <p:extLst>
      <p:ext uri="{BB962C8B-B14F-4D97-AF65-F5344CB8AC3E}">
        <p14:creationId xmlns:p14="http://schemas.microsoft.com/office/powerpoint/2010/main" val="11815153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A2A24662-DA9A-4500-A9B1-8254BC1716E9}" type="datetimeFigureOut">
              <a:rPr lang="en-US"/>
              <a:pPr>
                <a:defRPr/>
              </a:pPr>
              <a:t>11/17/2017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7CBC705A-139C-436C-8861-F182D6F5EFB1}" type="slidenum">
              <a:rPr lang="en-US"/>
              <a:pPr>
                <a:defRPr/>
              </a:pPr>
              <a:t>‹#›</a:t>
            </a:fld>
            <a:endParaRPr lang="en-US"/>
          </a:p>
        </p:txBody>
      </p:sp>
    </p:spTree>
    <p:extLst>
      <p:ext uri="{BB962C8B-B14F-4D97-AF65-F5344CB8AC3E}">
        <p14:creationId xmlns:p14="http://schemas.microsoft.com/office/powerpoint/2010/main" val="26331910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EFE8AF76-617D-40F9-B86B-4E4908942EED}" type="datetimeFigureOut">
              <a:rPr lang="en-US"/>
              <a:pPr>
                <a:defRPr/>
              </a:pPr>
              <a:t>11/17/2017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DBF049B3-64AB-4BB7-9E1E-D3FF46C7788D}" type="slidenum">
              <a:rPr lang="en-US"/>
              <a:pPr>
                <a:defRPr/>
              </a:pPr>
              <a:t>‹#›</a:t>
            </a:fld>
            <a:endParaRPr lang="en-US"/>
          </a:p>
        </p:txBody>
      </p:sp>
    </p:spTree>
    <p:extLst>
      <p:ext uri="{BB962C8B-B14F-4D97-AF65-F5344CB8AC3E}">
        <p14:creationId xmlns:p14="http://schemas.microsoft.com/office/powerpoint/2010/main" val="13093420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C8E1A9B7-0AB6-4196-B6A4-9F4457C5EADD}" type="datetimeFigureOut">
              <a:rPr lang="en-US"/>
              <a:pPr>
                <a:defRPr/>
              </a:pPr>
              <a:t>11/17/2017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554FE853-650C-4FCB-867A-C90829ABC44B}" type="slidenum">
              <a:rPr lang="en-US"/>
              <a:pPr>
                <a:defRPr/>
              </a:pPr>
              <a:t>‹#›</a:t>
            </a:fld>
            <a:endParaRPr lang="en-US"/>
          </a:p>
        </p:txBody>
      </p:sp>
    </p:spTree>
    <p:extLst>
      <p:ext uri="{BB962C8B-B14F-4D97-AF65-F5344CB8AC3E}">
        <p14:creationId xmlns:p14="http://schemas.microsoft.com/office/powerpoint/2010/main" val="40797686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04878FC4-7327-42EA-A4B8-3B4E4CD02D2B}" type="datetimeFigureOut">
              <a:rPr lang="en-US"/>
              <a:pPr>
                <a:defRPr/>
              </a:pPr>
              <a:t>11/17/2017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6557C47C-F3ED-4FB1-A035-D81F13646C6D}" type="slidenum">
              <a:rPr lang="en-US"/>
              <a:pPr>
                <a:defRPr/>
              </a:pPr>
              <a:t>‹#›</a:t>
            </a:fld>
            <a:endParaRPr lang="en-US"/>
          </a:p>
        </p:txBody>
      </p:sp>
    </p:spTree>
    <p:extLst>
      <p:ext uri="{BB962C8B-B14F-4D97-AF65-F5344CB8AC3E}">
        <p14:creationId xmlns:p14="http://schemas.microsoft.com/office/powerpoint/2010/main" val="7026245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AA2F1AB4-D31A-4C19-8C25-52C7A0541E2A}" type="datetimeFigureOut">
              <a:rPr lang="en-US"/>
              <a:pPr>
                <a:defRPr/>
              </a:pPr>
              <a:t>11/17/2017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525494AE-E638-4710-AFE5-AFEAC8B62BE0}" type="slidenum">
              <a:rPr lang="en-US"/>
              <a:pPr>
                <a:defRPr/>
              </a:pPr>
              <a:t>‹#›</a:t>
            </a:fld>
            <a:endParaRPr lang="en-US"/>
          </a:p>
        </p:txBody>
      </p:sp>
    </p:spTree>
    <p:extLst>
      <p:ext uri="{BB962C8B-B14F-4D97-AF65-F5344CB8AC3E}">
        <p14:creationId xmlns:p14="http://schemas.microsoft.com/office/powerpoint/2010/main" val="16495674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61CF1FFC-C12D-4150-ABEF-C8327C2F7059}" type="datetimeFigureOut">
              <a:rPr lang="en-US"/>
              <a:pPr>
                <a:defRPr/>
              </a:pPr>
              <a:t>11/17/2017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A60D20C4-08D8-43CC-8A8F-A465C778929E}" type="slidenum">
              <a:rPr lang="en-US"/>
              <a:pPr>
                <a:defRPr/>
              </a:pPr>
              <a:t>‹#›</a:t>
            </a:fld>
            <a:endParaRPr lang="en-US"/>
          </a:p>
        </p:txBody>
      </p:sp>
    </p:spTree>
    <p:extLst>
      <p:ext uri="{BB962C8B-B14F-4D97-AF65-F5344CB8AC3E}">
        <p14:creationId xmlns:p14="http://schemas.microsoft.com/office/powerpoint/2010/main" val="2553040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Card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
        <p:nvSpPr>
          <p:cNvPr id="10" name="Title 1"/>
          <p:cNvSpPr>
            <a:spLocks noGrp="1"/>
          </p:cNvSpPr>
          <p:nvPr>
            <p:ph type="ctrTitle"/>
          </p:nvPr>
        </p:nvSpPr>
        <p:spPr>
          <a:xfrm>
            <a:off x="2808790" y="2411999"/>
            <a:ext cx="6558988"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4038600" y="3343276"/>
            <a:ext cx="41148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5580193"/>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30B52084-CC4E-4E2A-A6D6-DE2C36F57047}" type="datetimeFigureOut">
              <a:rPr lang="en-US"/>
              <a:pPr>
                <a:defRPr/>
              </a:pPr>
              <a:t>11/17/2017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F637B62C-0126-4EC7-B975-C899FEAA826E}" type="slidenum">
              <a:rPr lang="en-US"/>
              <a:pPr>
                <a:defRPr/>
              </a:pPr>
              <a:t>‹#›</a:t>
            </a:fld>
            <a:endParaRPr lang="en-US"/>
          </a:p>
        </p:txBody>
      </p:sp>
    </p:spTree>
    <p:extLst>
      <p:ext uri="{BB962C8B-B14F-4D97-AF65-F5344CB8AC3E}">
        <p14:creationId xmlns:p14="http://schemas.microsoft.com/office/powerpoint/2010/main" val="13517874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430C5762-5EC4-4967-8A03-3F22DDA1B823}" type="datetimeFigureOut">
              <a:rPr lang="en-US"/>
              <a:pPr>
                <a:defRPr/>
              </a:pPr>
              <a:t>11/17/2017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1B995482-8E32-4016-B7D8-EB8467CFC31C}" type="slidenum">
              <a:rPr lang="en-US"/>
              <a:pPr>
                <a:defRPr/>
              </a:pPr>
              <a:t>‹#›</a:t>
            </a:fld>
            <a:endParaRPr lang="en-US"/>
          </a:p>
        </p:txBody>
      </p:sp>
    </p:spTree>
    <p:extLst>
      <p:ext uri="{BB962C8B-B14F-4D97-AF65-F5344CB8AC3E}">
        <p14:creationId xmlns:p14="http://schemas.microsoft.com/office/powerpoint/2010/main" val="29014853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070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pic>
        <p:nvPicPr>
          <p:cNvPr id="7" name="Picture 8" descr="iflg_cut_circ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6903" y="3464836"/>
            <a:ext cx="39751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1162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5960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41"/>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94902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07807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3081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11/17/2017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89360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3"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32ABBEA6-7C60-4B02-AE87-00D78D8422AF}" type="datetimeFigureOut">
              <a:rPr lang="en-US" smtClean="0"/>
              <a:t>11/17/2017</a:t>
            </a:fld>
            <a:endParaRPr lang="en-US" dirty="0"/>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28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554BE-0DDE-47BA-8F99-A193074A008C}"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3643909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Card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
        <p:nvSpPr>
          <p:cNvPr id="10" name="Title 1"/>
          <p:cNvSpPr>
            <a:spLocks noGrp="1"/>
          </p:cNvSpPr>
          <p:nvPr>
            <p:ph type="ctrTitle"/>
          </p:nvPr>
        </p:nvSpPr>
        <p:spPr>
          <a:xfrm>
            <a:off x="2808790" y="2411999"/>
            <a:ext cx="6558988"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4038600" y="3343276"/>
            <a:ext cx="41148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26243472"/>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6990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58963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2"/>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32104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9963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447078"/>
          </a:xfrm>
        </p:spPr>
        <p:txBody>
          <a:bodyPr/>
          <a:lstStyle>
            <a:lvl1pPr marL="0">
              <a:defRPr b="1" i="0" u="none" baseline="0"/>
            </a:lvl1pPr>
          </a:lstStyle>
          <a:p>
            <a:r>
              <a:rPr lang="en-US" dirty="0"/>
              <a:t>Click to edit Master title style</a:t>
            </a:r>
          </a:p>
        </p:txBody>
      </p:sp>
      <p:sp>
        <p:nvSpPr>
          <p:cNvPr id="3" name="Content Placeholder 2"/>
          <p:cNvSpPr>
            <a:spLocks noGrp="1"/>
          </p:cNvSpPr>
          <p:nvPr>
            <p:ph idx="1"/>
          </p:nvPr>
        </p:nvSpPr>
        <p:spPr>
          <a:xfrm>
            <a:off x="1097280" y="1845736"/>
            <a:ext cx="10058400" cy="4023359"/>
          </a:xfrm>
        </p:spPr>
        <p:txBody>
          <a:bodyPr>
            <a:normAutofit/>
          </a:bodyPr>
          <a:lstStyle>
            <a:lvl1pPr>
              <a:defRPr sz="3200">
                <a:solidFill>
                  <a:srgbClr val="990033"/>
                </a:solidFill>
              </a:defRPr>
            </a:lvl1pPr>
            <a:lvl2pPr marL="384048" indent="-182880">
              <a:buFont typeface="Wingdings" panose="05000000000000000000" pitchFamily="2" charset="2"/>
              <a:buChar char="Ø"/>
              <a:defRPr sz="3200">
                <a:solidFill>
                  <a:srgbClr val="990033"/>
                </a:solidFill>
              </a:defRPr>
            </a:lvl2pPr>
            <a:lvl3pPr marL="566928" indent="-182880">
              <a:buFont typeface="Wingdings" panose="05000000000000000000" pitchFamily="2" charset="2"/>
              <a:buChar char="Ø"/>
              <a:defRPr sz="3200">
                <a:solidFill>
                  <a:srgbClr val="990033"/>
                </a:solidFill>
              </a:defRPr>
            </a:lvl3pPr>
            <a:lvl4pPr>
              <a:defRPr sz="3200">
                <a:solidFill>
                  <a:srgbClr val="990033"/>
                </a:solidFill>
              </a:defRPr>
            </a:lvl4pPr>
            <a:lvl5pPr>
              <a:defRPr sz="3200">
                <a:solidFill>
                  <a:srgbClr val="9900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pic>
        <p:nvPicPr>
          <p:cNvPr id="7" name="Picture 8" descr="iflg_cut_circle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0675" y="4064001"/>
            <a:ext cx="2981325" cy="22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4152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9788435" cy="2955988"/>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a:t>
            </a:r>
          </a:p>
        </p:txBody>
      </p:sp>
      <p:sp>
        <p:nvSpPr>
          <p:cNvPr id="3" name="Text Placeholder 2"/>
          <p:cNvSpPr>
            <a:spLocks noGrp="1"/>
          </p:cNvSpPr>
          <p:nvPr>
            <p:ph type="body" idx="1"/>
          </p:nvPr>
        </p:nvSpPr>
        <p:spPr>
          <a:xfrm>
            <a:off x="1097280" y="4971862"/>
            <a:ext cx="9788435" cy="624267"/>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cxnSp>
        <p:nvCxnSpPr>
          <p:cNvPr id="9" name="Straight Connector 8"/>
          <p:cNvCxnSpPr/>
          <p:nvPr/>
        </p:nvCxnSpPr>
        <p:spPr>
          <a:xfrm flipH="1">
            <a:off x="11083179" y="4339773"/>
            <a:ext cx="20251" cy="3629"/>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1584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12319812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1133205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6097818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1523921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Card 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76000"/>
            <a:ext cx="12192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
        <p:nvSpPr>
          <p:cNvPr id="10" name="Title 1"/>
          <p:cNvSpPr>
            <a:spLocks noGrp="1"/>
          </p:cNvSpPr>
          <p:nvPr>
            <p:ph type="ctrTitle"/>
          </p:nvPr>
        </p:nvSpPr>
        <p:spPr>
          <a:xfrm>
            <a:off x="2808790" y="2411999"/>
            <a:ext cx="6558988"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4038600" y="3343276"/>
            <a:ext cx="41148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74945628"/>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150EAFE7-BC1D-47D0-ADA9-A526E4492576}" type="datetimeFigureOut">
              <a:rPr lang="en-GB" smtClean="0"/>
              <a:pPr/>
              <a:t>17/11/2017</a:t>
            </a:fld>
            <a:endParaRPr lang="en-GB"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GB"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57D72-9443-4B90-91C1-E34E41AB65EA}" type="slidenum">
              <a:rPr lang="en-GB" smtClean="0">
                <a:solidFill>
                  <a:srgbClr val="637052"/>
                </a:solidFill>
              </a:rPr>
              <a:pPr/>
              <a:t>‹#›</a:t>
            </a:fld>
            <a:endParaRPr lang="en-GB" dirty="0">
              <a:solidFill>
                <a:srgbClr val="637052"/>
              </a:solidFill>
            </a:endParaRPr>
          </a:p>
        </p:txBody>
      </p:sp>
    </p:spTree>
    <p:extLst>
      <p:ext uri="{BB962C8B-B14F-4D97-AF65-F5344CB8AC3E}">
        <p14:creationId xmlns:p14="http://schemas.microsoft.com/office/powerpoint/2010/main" val="12106033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22090623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9128927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EAFE7-BC1D-47D0-ADA9-A526E4492576}" type="datetimeFigureOut">
              <a:rPr lang="en-GB" smtClean="0"/>
              <a:pPr/>
              <a:t>17/11/2017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24262974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HK - Cover One">
    <p:spTree>
      <p:nvGrpSpPr>
        <p:cNvPr id="1" name=""/>
        <p:cNvGrpSpPr/>
        <p:nvPr/>
      </p:nvGrpSpPr>
      <p:grpSpPr>
        <a:xfrm>
          <a:off x="0" y="0"/>
          <a:ext cx="0" cy="0"/>
          <a:chOff x="0" y="0"/>
          <a:chExt cx="0" cy="0"/>
        </a:xfrm>
      </p:grpSpPr>
      <p:pic>
        <p:nvPicPr>
          <p:cNvPr id="7" name="Picture 6" descr="Im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4992695"/>
          </a:xfrm>
          <a:prstGeom prst="rect">
            <a:avLst/>
          </a:prstGeom>
        </p:spPr>
      </p:pic>
      <p:pic>
        <p:nvPicPr>
          <p:cNvPr id="8" name="Picture 7" descr="Mas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244"/>
            <a:ext cx="12192000" cy="6855684"/>
          </a:xfrm>
          <a:prstGeom prst="rect">
            <a:avLst/>
          </a:prstGeom>
        </p:spPr>
      </p:pic>
      <p:pic>
        <p:nvPicPr>
          <p:cNvPr id="9" name="Picture 8" descr="HK_logo_spo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9805" y="5806861"/>
            <a:ext cx="5403888" cy="607692"/>
          </a:xfrm>
          <a:prstGeom prst="rect">
            <a:avLst/>
          </a:prstGeom>
        </p:spPr>
      </p:pic>
      <p:sp>
        <p:nvSpPr>
          <p:cNvPr id="2" name="Title 1"/>
          <p:cNvSpPr>
            <a:spLocks noGrp="1"/>
          </p:cNvSpPr>
          <p:nvPr>
            <p:ph type="ctrTitle" hasCustomPrompt="1"/>
          </p:nvPr>
        </p:nvSpPr>
        <p:spPr>
          <a:xfrm>
            <a:off x="1117184" y="3429001"/>
            <a:ext cx="10363200" cy="1470025"/>
          </a:xfrm>
        </p:spPr>
        <p:txBody>
          <a:bodyPr anchor="t"/>
          <a:lstStyle>
            <a:lvl1pPr algn="r">
              <a:defRPr b="0" i="0">
                <a:solidFill>
                  <a:srgbClr val="666666"/>
                </a:solidFill>
                <a:latin typeface="FS Albert Light"/>
                <a:cs typeface="FS Albert Light"/>
              </a:defRPr>
            </a:lvl1pPr>
          </a:lstStyle>
          <a:p>
            <a:r>
              <a:rPr lang="en-GB" dirty="0"/>
              <a:t>Click to edit text</a:t>
            </a:r>
            <a:endParaRPr lang="en-US" dirty="0"/>
          </a:p>
        </p:txBody>
      </p:sp>
      <p:sp>
        <p:nvSpPr>
          <p:cNvPr id="3" name="Subtitle 2"/>
          <p:cNvSpPr>
            <a:spLocks noGrp="1"/>
          </p:cNvSpPr>
          <p:nvPr>
            <p:ph type="subTitle" idx="1" hasCustomPrompt="1"/>
          </p:nvPr>
        </p:nvSpPr>
        <p:spPr>
          <a:xfrm>
            <a:off x="2945984" y="4588351"/>
            <a:ext cx="8534400" cy="897168"/>
          </a:xfrm>
        </p:spPr>
        <p:txBody>
          <a:bodyPr/>
          <a:lstStyle>
            <a:lvl1pPr marL="0" indent="0" algn="r">
              <a:buNone/>
              <a:defRPr b="0" i="0">
                <a:solidFill>
                  <a:srgbClr val="666666"/>
                </a:solidFill>
                <a:latin typeface="FS Albert Light"/>
                <a:cs typeface="FS Alber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 text</a:t>
            </a:r>
            <a:endParaRPr lang="en-US" dirty="0"/>
          </a:p>
        </p:txBody>
      </p:sp>
    </p:spTree>
    <p:extLst>
      <p:ext uri="{BB962C8B-B14F-4D97-AF65-F5344CB8AC3E}">
        <p14:creationId xmlns:p14="http://schemas.microsoft.com/office/powerpoint/2010/main" val="11528182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HK - Cover Two">
    <p:spTree>
      <p:nvGrpSpPr>
        <p:cNvPr id="1" name=""/>
        <p:cNvGrpSpPr/>
        <p:nvPr/>
      </p:nvGrpSpPr>
      <p:grpSpPr>
        <a:xfrm>
          <a:off x="0" y="0"/>
          <a:ext cx="0" cy="0"/>
          <a:chOff x="0" y="0"/>
          <a:chExt cx="0" cy="0"/>
        </a:xfrm>
      </p:grpSpPr>
      <p:pic>
        <p:nvPicPr>
          <p:cNvPr id="10" name="Picture 9" descr="Ima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00"/>
            <a:ext cx="12192000" cy="5195860"/>
          </a:xfrm>
          <a:prstGeom prst="rect">
            <a:avLst/>
          </a:prstGeom>
        </p:spPr>
      </p:pic>
      <p:pic>
        <p:nvPicPr>
          <p:cNvPr id="11" name="Picture 10" descr="Mas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244"/>
            <a:ext cx="12192000" cy="6855684"/>
          </a:xfrm>
          <a:prstGeom prst="rect">
            <a:avLst/>
          </a:prstGeom>
        </p:spPr>
      </p:pic>
      <p:pic>
        <p:nvPicPr>
          <p:cNvPr id="9" name="Picture 8" descr="HK_logo_spo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9805" y="5806861"/>
            <a:ext cx="5403888" cy="607692"/>
          </a:xfrm>
          <a:prstGeom prst="rect">
            <a:avLst/>
          </a:prstGeom>
        </p:spPr>
      </p:pic>
      <p:sp>
        <p:nvSpPr>
          <p:cNvPr id="2" name="Title 1"/>
          <p:cNvSpPr>
            <a:spLocks noGrp="1"/>
          </p:cNvSpPr>
          <p:nvPr>
            <p:ph type="ctrTitle" hasCustomPrompt="1"/>
          </p:nvPr>
        </p:nvSpPr>
        <p:spPr>
          <a:xfrm>
            <a:off x="1117184" y="3429001"/>
            <a:ext cx="10363200" cy="1470025"/>
          </a:xfrm>
        </p:spPr>
        <p:txBody>
          <a:bodyPr anchor="t"/>
          <a:lstStyle>
            <a:lvl1pPr algn="r">
              <a:defRPr b="0" i="0">
                <a:solidFill>
                  <a:srgbClr val="666666"/>
                </a:solidFill>
                <a:latin typeface="FS Albert Light"/>
                <a:cs typeface="FS Albert Light"/>
              </a:defRPr>
            </a:lvl1pPr>
          </a:lstStyle>
          <a:p>
            <a:r>
              <a:rPr lang="en-GB" dirty="0"/>
              <a:t>Click to edit text</a:t>
            </a:r>
            <a:endParaRPr lang="en-US" dirty="0"/>
          </a:p>
        </p:txBody>
      </p:sp>
      <p:sp>
        <p:nvSpPr>
          <p:cNvPr id="3" name="Subtitle 2"/>
          <p:cNvSpPr>
            <a:spLocks noGrp="1"/>
          </p:cNvSpPr>
          <p:nvPr>
            <p:ph type="subTitle" idx="1" hasCustomPrompt="1"/>
          </p:nvPr>
        </p:nvSpPr>
        <p:spPr>
          <a:xfrm>
            <a:off x="2945984" y="4588351"/>
            <a:ext cx="8534400" cy="897168"/>
          </a:xfrm>
        </p:spPr>
        <p:txBody>
          <a:bodyPr/>
          <a:lstStyle>
            <a:lvl1pPr marL="0" indent="0" algn="r">
              <a:buNone/>
              <a:defRPr b="0" i="0">
                <a:solidFill>
                  <a:srgbClr val="666666"/>
                </a:solidFill>
                <a:latin typeface="FS Albert Light"/>
                <a:cs typeface="FS Alber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 text</a:t>
            </a:r>
            <a:endParaRPr lang="en-US" dirty="0"/>
          </a:p>
        </p:txBody>
      </p:sp>
    </p:spTree>
    <p:extLst>
      <p:ext uri="{BB962C8B-B14F-4D97-AF65-F5344CB8AC3E}">
        <p14:creationId xmlns:p14="http://schemas.microsoft.com/office/powerpoint/2010/main" val="13593284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HK - Cover Three">
    <p:spTree>
      <p:nvGrpSpPr>
        <p:cNvPr id="1" name=""/>
        <p:cNvGrpSpPr/>
        <p:nvPr/>
      </p:nvGrpSpPr>
      <p:grpSpPr>
        <a:xfrm>
          <a:off x="0" y="0"/>
          <a:ext cx="0" cy="0"/>
          <a:chOff x="0" y="0"/>
          <a:chExt cx="0" cy="0"/>
        </a:xfrm>
      </p:grpSpPr>
      <p:pic>
        <p:nvPicPr>
          <p:cNvPr id="7" name="Picture 6" descr="Imag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7786"/>
            <a:ext cx="12192000" cy="5121713"/>
          </a:xfrm>
          <a:prstGeom prst="rect">
            <a:avLst/>
          </a:prstGeom>
        </p:spPr>
      </p:pic>
      <p:pic>
        <p:nvPicPr>
          <p:cNvPr id="8" name="Picture 7" descr="Mas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244"/>
            <a:ext cx="12192000" cy="6855684"/>
          </a:xfrm>
          <a:prstGeom prst="rect">
            <a:avLst/>
          </a:prstGeom>
        </p:spPr>
      </p:pic>
      <p:pic>
        <p:nvPicPr>
          <p:cNvPr id="9" name="Picture 8" descr="HK_logo_spo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9805" y="5806861"/>
            <a:ext cx="5403888" cy="607692"/>
          </a:xfrm>
          <a:prstGeom prst="rect">
            <a:avLst/>
          </a:prstGeom>
        </p:spPr>
      </p:pic>
      <p:sp>
        <p:nvSpPr>
          <p:cNvPr id="2" name="Title 1"/>
          <p:cNvSpPr>
            <a:spLocks noGrp="1"/>
          </p:cNvSpPr>
          <p:nvPr>
            <p:ph type="ctrTitle" hasCustomPrompt="1"/>
          </p:nvPr>
        </p:nvSpPr>
        <p:spPr>
          <a:xfrm>
            <a:off x="1117184" y="3429001"/>
            <a:ext cx="10363200" cy="1470025"/>
          </a:xfrm>
        </p:spPr>
        <p:txBody>
          <a:bodyPr anchor="t"/>
          <a:lstStyle>
            <a:lvl1pPr algn="r">
              <a:defRPr b="0" i="0">
                <a:solidFill>
                  <a:srgbClr val="666666"/>
                </a:solidFill>
                <a:latin typeface="FS Albert Light"/>
                <a:cs typeface="FS Albert Light"/>
              </a:defRPr>
            </a:lvl1pPr>
          </a:lstStyle>
          <a:p>
            <a:r>
              <a:rPr lang="en-GB" dirty="0"/>
              <a:t>Click to edit text</a:t>
            </a:r>
            <a:endParaRPr lang="en-US" dirty="0"/>
          </a:p>
        </p:txBody>
      </p:sp>
      <p:sp>
        <p:nvSpPr>
          <p:cNvPr id="3" name="Subtitle 2"/>
          <p:cNvSpPr>
            <a:spLocks noGrp="1"/>
          </p:cNvSpPr>
          <p:nvPr>
            <p:ph type="subTitle" idx="1" hasCustomPrompt="1"/>
          </p:nvPr>
        </p:nvSpPr>
        <p:spPr>
          <a:xfrm>
            <a:off x="2945984" y="4588351"/>
            <a:ext cx="8534400" cy="897168"/>
          </a:xfrm>
        </p:spPr>
        <p:txBody>
          <a:bodyPr/>
          <a:lstStyle>
            <a:lvl1pPr marL="0" indent="0" algn="r">
              <a:buNone/>
              <a:defRPr b="0" i="0">
                <a:solidFill>
                  <a:srgbClr val="666666"/>
                </a:solidFill>
                <a:latin typeface="FS Albert Light"/>
                <a:cs typeface="FS Alber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 text</a:t>
            </a:r>
            <a:endParaRPr lang="en-US" dirty="0"/>
          </a:p>
        </p:txBody>
      </p:sp>
    </p:spTree>
    <p:extLst>
      <p:ext uri="{BB962C8B-B14F-4D97-AF65-F5344CB8AC3E}">
        <p14:creationId xmlns:p14="http://schemas.microsoft.com/office/powerpoint/2010/main" val="28431647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HK - Cover Four">
    <p:spTree>
      <p:nvGrpSpPr>
        <p:cNvPr id="1" name=""/>
        <p:cNvGrpSpPr/>
        <p:nvPr/>
      </p:nvGrpSpPr>
      <p:grpSpPr>
        <a:xfrm>
          <a:off x="0" y="0"/>
          <a:ext cx="0" cy="0"/>
          <a:chOff x="0" y="0"/>
          <a:chExt cx="0" cy="0"/>
        </a:xfrm>
      </p:grpSpPr>
      <p:pic>
        <p:nvPicPr>
          <p:cNvPr id="10" name="Picture 9" descr="Imag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7719"/>
            <a:ext cx="12192000" cy="5439142"/>
          </a:xfrm>
          <a:prstGeom prst="rect">
            <a:avLst/>
          </a:prstGeom>
        </p:spPr>
      </p:pic>
      <p:pic>
        <p:nvPicPr>
          <p:cNvPr id="11" name="Picture 10" descr="Mas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244"/>
            <a:ext cx="12192000" cy="6855684"/>
          </a:xfrm>
          <a:prstGeom prst="rect">
            <a:avLst/>
          </a:prstGeom>
        </p:spPr>
      </p:pic>
      <p:pic>
        <p:nvPicPr>
          <p:cNvPr id="9" name="Picture 8" descr="HK_logo_spo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9805" y="5806861"/>
            <a:ext cx="5403888" cy="607692"/>
          </a:xfrm>
          <a:prstGeom prst="rect">
            <a:avLst/>
          </a:prstGeom>
        </p:spPr>
      </p:pic>
      <p:sp>
        <p:nvSpPr>
          <p:cNvPr id="2" name="Title 1"/>
          <p:cNvSpPr>
            <a:spLocks noGrp="1"/>
          </p:cNvSpPr>
          <p:nvPr>
            <p:ph type="ctrTitle" hasCustomPrompt="1"/>
          </p:nvPr>
        </p:nvSpPr>
        <p:spPr>
          <a:xfrm>
            <a:off x="1117184" y="3429001"/>
            <a:ext cx="10363200" cy="1470025"/>
          </a:xfrm>
        </p:spPr>
        <p:txBody>
          <a:bodyPr anchor="t"/>
          <a:lstStyle>
            <a:lvl1pPr algn="r">
              <a:defRPr b="0" i="0">
                <a:solidFill>
                  <a:srgbClr val="666666"/>
                </a:solidFill>
                <a:latin typeface="FS Albert Light"/>
                <a:cs typeface="FS Albert Light"/>
              </a:defRPr>
            </a:lvl1pPr>
          </a:lstStyle>
          <a:p>
            <a:r>
              <a:rPr lang="en-GB" dirty="0"/>
              <a:t>Click to edit text</a:t>
            </a:r>
            <a:endParaRPr lang="en-US" dirty="0"/>
          </a:p>
        </p:txBody>
      </p:sp>
      <p:sp>
        <p:nvSpPr>
          <p:cNvPr id="3" name="Subtitle 2"/>
          <p:cNvSpPr>
            <a:spLocks noGrp="1"/>
          </p:cNvSpPr>
          <p:nvPr>
            <p:ph type="subTitle" idx="1" hasCustomPrompt="1"/>
          </p:nvPr>
        </p:nvSpPr>
        <p:spPr>
          <a:xfrm>
            <a:off x="2945984" y="4588351"/>
            <a:ext cx="8534400" cy="897168"/>
          </a:xfrm>
        </p:spPr>
        <p:txBody>
          <a:bodyPr/>
          <a:lstStyle>
            <a:lvl1pPr marL="0" indent="0" algn="r">
              <a:buNone/>
              <a:defRPr b="0" i="0">
                <a:solidFill>
                  <a:srgbClr val="666666"/>
                </a:solidFill>
                <a:latin typeface="FS Albert Light"/>
                <a:cs typeface="FS Alber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 text</a:t>
            </a:r>
            <a:endParaRPr lang="en-US" dirty="0"/>
          </a:p>
        </p:txBody>
      </p:sp>
    </p:spTree>
    <p:extLst>
      <p:ext uri="{BB962C8B-B14F-4D97-AF65-F5344CB8AC3E}">
        <p14:creationId xmlns:p14="http://schemas.microsoft.com/office/powerpoint/2010/main" val="4824109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Content with bullets">
    <p:spTree>
      <p:nvGrpSpPr>
        <p:cNvPr id="1" name=""/>
        <p:cNvGrpSpPr/>
        <p:nvPr/>
      </p:nvGrpSpPr>
      <p:grpSpPr>
        <a:xfrm>
          <a:off x="0" y="0"/>
          <a:ext cx="0" cy="0"/>
          <a:chOff x="0" y="0"/>
          <a:chExt cx="0" cy="0"/>
        </a:xfrm>
      </p:grpSpPr>
      <p:pic>
        <p:nvPicPr>
          <p:cNvPr id="7" name="Picture 6" descr="Skinny ar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707853"/>
            <a:ext cx="12192000" cy="2158614"/>
          </a:xfrm>
          <a:prstGeom prst="rect">
            <a:avLst/>
          </a:prstGeom>
        </p:spPr>
      </p:pic>
      <p:sp>
        <p:nvSpPr>
          <p:cNvPr id="2" name="Title 1"/>
          <p:cNvSpPr>
            <a:spLocks noGrp="1"/>
          </p:cNvSpPr>
          <p:nvPr>
            <p:ph type="title" hasCustomPrompt="1"/>
          </p:nvPr>
        </p:nvSpPr>
        <p:spPr>
          <a:xfrm>
            <a:off x="609600" y="380468"/>
            <a:ext cx="10972800" cy="1143000"/>
          </a:xfrm>
        </p:spPr>
        <p:txBody>
          <a:bodyPr>
            <a:normAutofit/>
          </a:bodyPr>
          <a:lstStyle>
            <a:lvl1pPr algn="l">
              <a:defRPr sz="3600" b="0" i="0">
                <a:solidFill>
                  <a:srgbClr val="666666"/>
                </a:solidFill>
                <a:latin typeface="FS Albert Light"/>
                <a:cs typeface="FS Albert Light"/>
              </a:defRPr>
            </a:lvl1pPr>
          </a:lstStyle>
          <a:p>
            <a:r>
              <a:rPr lang="en-GB" dirty="0"/>
              <a:t>Click to edit text</a:t>
            </a:r>
            <a:endParaRPr lang="en-US" dirty="0"/>
          </a:p>
        </p:txBody>
      </p:sp>
      <p:sp>
        <p:nvSpPr>
          <p:cNvPr id="3" name="Content Placeholder 2"/>
          <p:cNvSpPr>
            <a:spLocks noGrp="1"/>
          </p:cNvSpPr>
          <p:nvPr>
            <p:ph idx="1" hasCustomPrompt="1"/>
          </p:nvPr>
        </p:nvSpPr>
        <p:spPr/>
        <p:txBody>
          <a:bodyPr/>
          <a:lstStyle>
            <a:lvl1pPr marL="342900" indent="-342900">
              <a:buFontTx/>
              <a:buBlip>
                <a:blip r:embed="rId3"/>
              </a:buBlip>
              <a:defRPr sz="3000" b="0" i="0">
                <a:solidFill>
                  <a:srgbClr val="666666"/>
                </a:solidFill>
                <a:latin typeface="FS Albert Light"/>
                <a:cs typeface="FS Albert Light"/>
              </a:defRPr>
            </a:lvl1pPr>
            <a:lvl2pPr>
              <a:buClr>
                <a:srgbClr val="6E267B"/>
              </a:buClr>
              <a:defRPr b="0" i="0">
                <a:solidFill>
                  <a:srgbClr val="666666"/>
                </a:solidFill>
                <a:latin typeface="FS Albert Light"/>
                <a:cs typeface="FS Albert Light"/>
              </a:defRPr>
            </a:lvl2pPr>
            <a:lvl3pPr>
              <a:buClr>
                <a:srgbClr val="6E267B"/>
              </a:buClr>
              <a:defRPr b="0" i="0">
                <a:solidFill>
                  <a:srgbClr val="666666"/>
                </a:solidFill>
                <a:latin typeface="FS Albert Light"/>
                <a:cs typeface="FS Albert Light"/>
              </a:defRPr>
            </a:lvl3pPr>
            <a:lvl4pPr>
              <a:buClr>
                <a:srgbClr val="6E267B"/>
              </a:buClr>
              <a:defRPr sz="2000" b="0" i="0">
                <a:solidFill>
                  <a:srgbClr val="666666"/>
                </a:solidFill>
                <a:latin typeface="FS Albert Light"/>
                <a:cs typeface="FS Albert Light"/>
              </a:defRPr>
            </a:lvl4pPr>
            <a:lvl5pPr>
              <a:buClr>
                <a:srgbClr val="6E267B"/>
              </a:buClr>
              <a:defRPr b="0" i="0">
                <a:solidFill>
                  <a:srgbClr val="666666"/>
                </a:solidFill>
                <a:latin typeface="FS Albert Light"/>
                <a:cs typeface="FS Albert Light"/>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p:cNvSpPr txBox="1"/>
          <p:nvPr userDrawn="1"/>
        </p:nvSpPr>
        <p:spPr>
          <a:xfrm>
            <a:off x="8002616" y="6170724"/>
            <a:ext cx="3579784" cy="646331"/>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0" i="0" dirty="0" err="1">
                <a:solidFill>
                  <a:schemeClr val="bg1"/>
                </a:solidFill>
                <a:latin typeface="FS Albert Light"/>
                <a:cs typeface="FS Albert Light"/>
              </a:rPr>
              <a:t>www.howardkennedy.com</a:t>
            </a:r>
            <a:endParaRPr lang="en-US" sz="1800" b="0" i="0" dirty="0">
              <a:solidFill>
                <a:schemeClr val="bg1"/>
              </a:solidFill>
              <a:latin typeface="FS Albert Light"/>
              <a:cs typeface="FS Albert Light"/>
            </a:endParaRPr>
          </a:p>
          <a:p>
            <a:endParaRPr lang="en-US" sz="1800" b="0" i="0" dirty="0">
              <a:solidFill>
                <a:schemeClr val="bg1"/>
              </a:solidFill>
              <a:latin typeface="FS Albert Light"/>
              <a:cs typeface="FS Albert Light"/>
            </a:endParaRPr>
          </a:p>
        </p:txBody>
      </p:sp>
    </p:spTree>
    <p:extLst>
      <p:ext uri="{BB962C8B-B14F-4D97-AF65-F5344CB8AC3E}">
        <p14:creationId xmlns:p14="http://schemas.microsoft.com/office/powerpoint/2010/main" val="424679810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Content no bullets">
    <p:spTree>
      <p:nvGrpSpPr>
        <p:cNvPr id="1" name=""/>
        <p:cNvGrpSpPr/>
        <p:nvPr/>
      </p:nvGrpSpPr>
      <p:grpSpPr>
        <a:xfrm>
          <a:off x="0" y="0"/>
          <a:ext cx="0" cy="0"/>
          <a:chOff x="0" y="0"/>
          <a:chExt cx="0" cy="0"/>
        </a:xfrm>
      </p:grpSpPr>
      <p:pic>
        <p:nvPicPr>
          <p:cNvPr id="7" name="Picture 6" descr="Skinny ar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707853"/>
            <a:ext cx="12192000" cy="2158614"/>
          </a:xfrm>
          <a:prstGeom prst="rect">
            <a:avLst/>
          </a:prstGeom>
        </p:spPr>
      </p:pic>
      <p:sp>
        <p:nvSpPr>
          <p:cNvPr id="2" name="Title 1"/>
          <p:cNvSpPr>
            <a:spLocks noGrp="1"/>
          </p:cNvSpPr>
          <p:nvPr>
            <p:ph type="title" hasCustomPrompt="1"/>
          </p:nvPr>
        </p:nvSpPr>
        <p:spPr>
          <a:xfrm>
            <a:off x="609600" y="380468"/>
            <a:ext cx="10972800" cy="1143000"/>
          </a:xfrm>
        </p:spPr>
        <p:txBody>
          <a:bodyPr>
            <a:normAutofit/>
          </a:bodyPr>
          <a:lstStyle>
            <a:lvl1pPr algn="l">
              <a:defRPr sz="3600" b="0" i="0">
                <a:solidFill>
                  <a:srgbClr val="666666"/>
                </a:solidFill>
                <a:latin typeface="FS Albert Light"/>
                <a:cs typeface="FS Albert Light"/>
              </a:defRPr>
            </a:lvl1pPr>
          </a:lstStyle>
          <a:p>
            <a:r>
              <a:rPr lang="en-GB" dirty="0"/>
              <a:t>Click to edit text</a:t>
            </a:r>
            <a:endParaRPr lang="en-US" dirty="0"/>
          </a:p>
        </p:txBody>
      </p:sp>
      <p:sp>
        <p:nvSpPr>
          <p:cNvPr id="3" name="Content Placeholder 2"/>
          <p:cNvSpPr>
            <a:spLocks noGrp="1"/>
          </p:cNvSpPr>
          <p:nvPr>
            <p:ph idx="1" hasCustomPrompt="1"/>
          </p:nvPr>
        </p:nvSpPr>
        <p:spPr/>
        <p:txBody>
          <a:bodyPr>
            <a:normAutofit/>
          </a:bodyPr>
          <a:lstStyle>
            <a:lvl1pPr marL="0" indent="0">
              <a:buFontTx/>
              <a:buNone/>
              <a:defRPr sz="2800" b="0" i="0">
                <a:solidFill>
                  <a:srgbClr val="666666"/>
                </a:solidFill>
                <a:latin typeface="FS Albert Light"/>
                <a:cs typeface="FS Albert Light"/>
              </a:defRPr>
            </a:lvl1pPr>
            <a:lvl2pPr>
              <a:buClr>
                <a:srgbClr val="6E267B"/>
              </a:buClr>
              <a:defRPr b="0" i="0">
                <a:solidFill>
                  <a:srgbClr val="666666"/>
                </a:solidFill>
                <a:latin typeface="FS Albert Light"/>
                <a:cs typeface="FS Albert Light"/>
              </a:defRPr>
            </a:lvl2pPr>
            <a:lvl3pPr>
              <a:buClr>
                <a:srgbClr val="6E267B"/>
              </a:buClr>
              <a:defRPr b="0" i="0">
                <a:solidFill>
                  <a:srgbClr val="666666"/>
                </a:solidFill>
                <a:latin typeface="FS Albert Light"/>
                <a:cs typeface="FS Albert Light"/>
              </a:defRPr>
            </a:lvl3pPr>
            <a:lvl4pPr>
              <a:buClr>
                <a:srgbClr val="6E267B"/>
              </a:buClr>
              <a:defRPr sz="2000" b="0" i="0">
                <a:solidFill>
                  <a:srgbClr val="666666"/>
                </a:solidFill>
                <a:latin typeface="FS Albert Light"/>
                <a:cs typeface="FS Albert Light"/>
              </a:defRPr>
            </a:lvl4pPr>
            <a:lvl5pPr>
              <a:buClr>
                <a:srgbClr val="6E267B"/>
              </a:buClr>
              <a:defRPr b="0" i="0">
                <a:solidFill>
                  <a:srgbClr val="666666"/>
                </a:solidFill>
                <a:latin typeface="FS Albert Light"/>
                <a:cs typeface="FS Albert Light"/>
              </a:defRPr>
            </a:lvl5pPr>
          </a:lstStyle>
          <a:p>
            <a:pPr lvl="0"/>
            <a:r>
              <a:rPr lang="en-GB" dirty="0"/>
              <a:t>Click to edit text</a:t>
            </a:r>
            <a:endParaRPr lang="en-US" dirty="0"/>
          </a:p>
        </p:txBody>
      </p:sp>
      <p:sp>
        <p:nvSpPr>
          <p:cNvPr id="4" name="TextBox 3"/>
          <p:cNvSpPr txBox="1"/>
          <p:nvPr userDrawn="1"/>
        </p:nvSpPr>
        <p:spPr>
          <a:xfrm>
            <a:off x="8002616" y="6170724"/>
            <a:ext cx="3579784" cy="646331"/>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0" i="0" dirty="0" err="1">
                <a:solidFill>
                  <a:schemeClr val="bg1"/>
                </a:solidFill>
                <a:latin typeface="FS Albert Light"/>
                <a:cs typeface="FS Albert Light"/>
              </a:rPr>
              <a:t>www.howardkennedy.com</a:t>
            </a:r>
            <a:endParaRPr lang="en-US" sz="1800" b="0" i="0" dirty="0">
              <a:solidFill>
                <a:schemeClr val="bg1"/>
              </a:solidFill>
              <a:latin typeface="FS Albert Light"/>
              <a:cs typeface="FS Albert Light"/>
            </a:endParaRPr>
          </a:p>
          <a:p>
            <a:endParaRPr lang="en-US" sz="1800" b="0" i="0" dirty="0">
              <a:solidFill>
                <a:schemeClr val="bg1"/>
              </a:solidFill>
              <a:latin typeface="FS Albert Light"/>
              <a:cs typeface="FS Albert Light"/>
            </a:endParaRPr>
          </a:p>
        </p:txBody>
      </p:sp>
    </p:spTree>
    <p:extLst>
      <p:ext uri="{BB962C8B-B14F-4D97-AF65-F5344CB8AC3E}">
        <p14:creationId xmlns:p14="http://schemas.microsoft.com/office/powerpoint/2010/main" val="3225052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descr="Brochure-Water_Splash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560" y="3101760"/>
            <a:ext cx="5821440" cy="3274560"/>
          </a:xfrm>
          <a:prstGeom prst="rect">
            <a:avLst/>
          </a:prstGeom>
        </p:spPr>
      </p:pic>
      <p:pic>
        <p:nvPicPr>
          <p:cNvPr id="6" name="Picture 5" descr="SqPB Logo - 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sp>
        <p:nvSpPr>
          <p:cNvPr id="29702" name="Rectangle 6"/>
          <p:cNvSpPr>
            <a:spLocks noGrp="1" noChangeArrowheads="1"/>
          </p:cNvSpPr>
          <p:nvPr>
            <p:ph type="ctrTitle" sz="quarter"/>
          </p:nvPr>
        </p:nvSpPr>
        <p:spPr>
          <a:xfrm>
            <a:off x="402260" y="4114288"/>
            <a:ext cx="7023432" cy="400110"/>
          </a:xfrm>
          <a:prstGeom prst="rect">
            <a:avLst/>
          </a:prstGeom>
        </p:spPr>
        <p:txBody>
          <a:bodyPr wrap="square" lIns="0" tIns="0" rIns="0" bIns="0" anchor="ctr" anchorCtr="0">
            <a:spAutoFit/>
          </a:bodyPr>
          <a:lstStyle>
            <a:lvl1pPr>
              <a:defRPr sz="2600">
                <a:solidFill>
                  <a:srgbClr val="898D8D"/>
                </a:solidFill>
                <a:latin typeface="Arial"/>
                <a:cs typeface="Arial"/>
              </a:defRPr>
            </a:lvl1pPr>
          </a:lstStyle>
          <a:p>
            <a:pPr lvl="0"/>
            <a:r>
              <a:rPr lang="en-US" noProof="0"/>
              <a:t>Click to edit Master title style</a:t>
            </a:r>
            <a:endParaRPr lang="en-GB" noProof="0" dirty="0"/>
          </a:p>
        </p:txBody>
      </p:sp>
      <p:sp>
        <p:nvSpPr>
          <p:cNvPr id="29703" name="Rectangle 7"/>
          <p:cNvSpPr>
            <a:spLocks noGrp="1" noChangeArrowheads="1"/>
          </p:cNvSpPr>
          <p:nvPr>
            <p:ph type="subTitle" sz="quarter" idx="1"/>
          </p:nvPr>
        </p:nvSpPr>
        <p:spPr>
          <a:xfrm>
            <a:off x="402260" y="4988298"/>
            <a:ext cx="7023432" cy="307777"/>
          </a:xfrm>
          <a:prstGeom prst="rect">
            <a:avLst/>
          </a:prstGeom>
        </p:spPr>
        <p:txBody>
          <a:bodyPr wrap="square" lIns="0" tIns="0" rIns="0" bIns="0" anchor="ctr" anchorCtr="0">
            <a:spAutoFit/>
          </a:bodyPr>
          <a:lstStyle>
            <a:lvl1pPr marL="0" indent="0" eaLnBrk="1" hangingPunct="1">
              <a:spcBef>
                <a:spcPct val="0"/>
              </a:spcBef>
              <a:buFontTx/>
              <a:buNone/>
              <a:defRPr sz="2000">
                <a:solidFill>
                  <a:srgbClr val="00A69D"/>
                </a:solidFill>
              </a:defRPr>
            </a:lvl1pPr>
          </a:lstStyle>
          <a:p>
            <a:pPr lvl="0"/>
            <a:r>
              <a:rPr lang="en-US" noProof="0"/>
              <a:t>Click to edit Master subtitle style</a:t>
            </a:r>
            <a:endParaRPr lang="en-GB" noProof="0" dirty="0"/>
          </a:p>
        </p:txBody>
      </p:sp>
      <p:cxnSp>
        <p:nvCxnSpPr>
          <p:cNvPr id="17" name="Straight Connector 16"/>
          <p:cNvCxnSpPr/>
          <p:nvPr/>
        </p:nvCxnSpPr>
        <p:spPr>
          <a:xfrm>
            <a:off x="0" y="2285998"/>
            <a:ext cx="121920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bwMode="auto">
          <a:xfrm>
            <a:off x="0" y="6390000"/>
            <a:ext cx="12192000"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22" name="TextBox 21"/>
          <p:cNvSpPr txBox="1"/>
          <p:nvPr/>
        </p:nvSpPr>
        <p:spPr>
          <a:xfrm>
            <a:off x="-1831607" y="2963520"/>
            <a:ext cx="184731" cy="369332"/>
          </a:xfrm>
          <a:prstGeom prst="rect">
            <a:avLst/>
          </a:prstGeom>
          <a:noFill/>
        </p:spPr>
        <p:txBody>
          <a:bodyPr wrap="none" rtlCol="0">
            <a:spAutoFit/>
          </a:bodyPr>
          <a:lstStyle/>
          <a:p>
            <a:endParaRPr lang="en-US" sz="1800" dirty="0"/>
          </a:p>
        </p:txBody>
      </p:sp>
      <p:pic>
        <p:nvPicPr>
          <p:cNvPr id="9" name="Picture 8" descr="Brochure-Water_Splash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0560" y="3101760"/>
            <a:ext cx="5821440" cy="3274560"/>
          </a:xfrm>
          <a:prstGeom prst="rect">
            <a:avLst/>
          </a:prstGeom>
        </p:spPr>
      </p:pic>
      <p:pic>
        <p:nvPicPr>
          <p:cNvPr id="10" name="Picture 9" descr="SqPB Logo - 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cxnSp>
        <p:nvCxnSpPr>
          <p:cNvPr id="11" name="Straight Connector 10"/>
          <p:cNvCxnSpPr/>
          <p:nvPr userDrawn="1"/>
        </p:nvCxnSpPr>
        <p:spPr>
          <a:xfrm>
            <a:off x="0" y="2285998"/>
            <a:ext cx="121920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bwMode="auto">
          <a:xfrm>
            <a:off x="0" y="6390000"/>
            <a:ext cx="12192000"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4" name="TextBox 13"/>
          <p:cNvSpPr txBox="1"/>
          <p:nvPr userDrawn="1"/>
        </p:nvSpPr>
        <p:spPr>
          <a:xfrm>
            <a:off x="-1831607" y="296352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297264154"/>
      </p:ext>
    </p:extLst>
  </p:cSld>
  <p:clrMapOvr>
    <a:masterClrMapping/>
  </p:clrMapOvr>
  <p:transition>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10" name="Picture 9" descr="Grey_dots_ppt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7264665" y="-724409"/>
            <a:ext cx="4202926" cy="5651744"/>
          </a:xfrm>
          <a:prstGeom prst="rect">
            <a:avLst/>
          </a:prstGeom>
        </p:spPr>
      </p:pic>
      <p:pic>
        <p:nvPicPr>
          <p:cNvPr id="8" name="Picture 7" descr="Skinny ar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158614"/>
          </a:xfrm>
          <a:prstGeom prst="rect">
            <a:avLst/>
          </a:prstGeom>
        </p:spPr>
      </p:pic>
      <p:pic>
        <p:nvPicPr>
          <p:cNvPr id="6" name="Picture 5" descr="HK_logo_spo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9805" y="5806861"/>
            <a:ext cx="5403888" cy="607692"/>
          </a:xfrm>
          <a:prstGeom prst="rect">
            <a:avLst/>
          </a:prstGeom>
        </p:spPr>
      </p:pic>
      <p:sp>
        <p:nvSpPr>
          <p:cNvPr id="9" name="TextBox 8"/>
          <p:cNvSpPr txBox="1"/>
          <p:nvPr userDrawn="1"/>
        </p:nvSpPr>
        <p:spPr>
          <a:xfrm>
            <a:off x="815413" y="5364750"/>
            <a:ext cx="7936088" cy="1163395"/>
          </a:xfrm>
          <a:prstGeom prst="rect">
            <a:avLst/>
          </a:prstGeom>
          <a:noFill/>
        </p:spPr>
        <p:txBody>
          <a:bodyPr wrap="square" rtlCol="0">
            <a:spAutoFit/>
          </a:bodyPr>
          <a:lstStyle/>
          <a:p>
            <a:pPr marL="0" lvl="2"/>
            <a:r>
              <a:rPr lang="en-GB" sz="1200" dirty="0">
                <a:solidFill>
                  <a:srgbClr val="666666"/>
                </a:solidFill>
                <a:latin typeface="FS Albert Light"/>
                <a:cs typeface="FS Albert Light"/>
              </a:rPr>
              <a:t>No.1 London Bridge</a:t>
            </a:r>
          </a:p>
          <a:p>
            <a:pPr marL="0" lvl="2"/>
            <a:r>
              <a:rPr lang="en-GB" sz="1200" dirty="0">
                <a:solidFill>
                  <a:srgbClr val="666666"/>
                </a:solidFill>
                <a:latin typeface="FS Albert Light"/>
                <a:cs typeface="FS Albert Light"/>
              </a:rPr>
              <a:t>London SE1 9BG</a:t>
            </a:r>
          </a:p>
          <a:p>
            <a:pPr marL="0" lvl="2">
              <a:lnSpc>
                <a:spcPct val="140000"/>
              </a:lnSpc>
            </a:pPr>
            <a:r>
              <a:rPr lang="en-GB" sz="1200" dirty="0">
                <a:solidFill>
                  <a:srgbClr val="666666"/>
                </a:solidFill>
                <a:latin typeface="FS Albert Light"/>
                <a:cs typeface="FS Albert Light"/>
              </a:rPr>
              <a:t>T: +44 (02)0 3755 6000</a:t>
            </a:r>
          </a:p>
          <a:p>
            <a:pPr marL="0" lvl="2">
              <a:lnSpc>
                <a:spcPct val="140000"/>
              </a:lnSpc>
            </a:pPr>
            <a:r>
              <a:rPr lang="en-GB" sz="1200" dirty="0" err="1">
                <a:solidFill>
                  <a:srgbClr val="666666"/>
                </a:solidFill>
                <a:latin typeface="FS Albert Light"/>
                <a:cs typeface="FS Albert Light"/>
              </a:rPr>
              <a:t>www.howardkennedy.com</a:t>
            </a:r>
            <a:endParaRPr lang="en-GB" sz="1200" dirty="0">
              <a:solidFill>
                <a:srgbClr val="666666"/>
              </a:solidFill>
              <a:latin typeface="FS Albert Light"/>
              <a:cs typeface="FS Albert Light"/>
            </a:endParaRPr>
          </a:p>
          <a:p>
            <a:endParaRPr lang="en-US" sz="1200" dirty="0"/>
          </a:p>
        </p:txBody>
      </p:sp>
    </p:spTree>
    <p:extLst>
      <p:ext uri="{BB962C8B-B14F-4D97-AF65-F5344CB8AC3E}">
        <p14:creationId xmlns:p14="http://schemas.microsoft.com/office/powerpoint/2010/main" val="51022429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D5B3C-2360-445C-82DA-64B95001AE02}" type="slidenum">
              <a:rPr lang="en-US" smtClean="0"/>
              <a:t>‹#›</a:t>
            </a:fld>
            <a:endParaRPr lang="en-US"/>
          </a:p>
        </p:txBody>
      </p:sp>
    </p:spTree>
    <p:extLst>
      <p:ext uri="{BB962C8B-B14F-4D97-AF65-F5344CB8AC3E}">
        <p14:creationId xmlns:p14="http://schemas.microsoft.com/office/powerpoint/2010/main" val="1019260100"/>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74CD-6BED-472A-BD08-BDFC4E327383}" type="slidenum">
              <a:rPr lang="en-US" smtClean="0"/>
              <a:t>‹#›</a:t>
            </a:fld>
            <a:endParaRPr lang="en-US"/>
          </a:p>
        </p:txBody>
      </p:sp>
    </p:spTree>
    <p:extLst>
      <p:ext uri="{BB962C8B-B14F-4D97-AF65-F5344CB8AC3E}">
        <p14:creationId xmlns:p14="http://schemas.microsoft.com/office/powerpoint/2010/main" val="191098943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2F8C2-AD86-45EA-8BA0-01B68EBE4009}" type="slidenum">
              <a:rPr lang="en-US" smtClean="0"/>
              <a:t>‹#›</a:t>
            </a:fld>
            <a:endParaRPr lang="en-US"/>
          </a:p>
        </p:txBody>
      </p:sp>
    </p:spTree>
    <p:extLst>
      <p:ext uri="{BB962C8B-B14F-4D97-AF65-F5344CB8AC3E}">
        <p14:creationId xmlns:p14="http://schemas.microsoft.com/office/powerpoint/2010/main" val="2564441395"/>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56092-4341-4BA3-A3C4-1473B780BF51}" type="slidenum">
              <a:rPr lang="en-US" smtClean="0"/>
              <a:t>‹#›</a:t>
            </a:fld>
            <a:endParaRPr lang="en-US"/>
          </a:p>
        </p:txBody>
      </p:sp>
    </p:spTree>
    <p:extLst>
      <p:ext uri="{BB962C8B-B14F-4D97-AF65-F5344CB8AC3E}">
        <p14:creationId xmlns:p14="http://schemas.microsoft.com/office/powerpoint/2010/main" val="46294092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6EFF9-10E5-43AB-A987-A955BDD18988}" type="slidenum">
              <a:rPr lang="en-US" smtClean="0"/>
              <a:t>‹#›</a:t>
            </a:fld>
            <a:endParaRPr lang="en-US"/>
          </a:p>
        </p:txBody>
      </p:sp>
    </p:spTree>
    <p:extLst>
      <p:ext uri="{BB962C8B-B14F-4D97-AF65-F5344CB8AC3E}">
        <p14:creationId xmlns:p14="http://schemas.microsoft.com/office/powerpoint/2010/main" val="902338799"/>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A38FF-7919-4EB2-928A-859E633DBA94}" type="slidenum">
              <a:rPr lang="en-US" smtClean="0"/>
              <a:t>‹#›</a:t>
            </a:fld>
            <a:endParaRPr lang="en-US"/>
          </a:p>
        </p:txBody>
      </p:sp>
    </p:spTree>
    <p:extLst>
      <p:ext uri="{BB962C8B-B14F-4D97-AF65-F5344CB8AC3E}">
        <p14:creationId xmlns:p14="http://schemas.microsoft.com/office/powerpoint/2010/main" val="2890279758"/>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6A5EC-A18A-4B66-A756-09FA19BEE9F4}" type="slidenum">
              <a:rPr lang="en-US" smtClean="0"/>
              <a:t>‹#›</a:t>
            </a:fld>
            <a:endParaRPr lang="en-US"/>
          </a:p>
        </p:txBody>
      </p:sp>
    </p:spTree>
    <p:extLst>
      <p:ext uri="{BB962C8B-B14F-4D97-AF65-F5344CB8AC3E}">
        <p14:creationId xmlns:p14="http://schemas.microsoft.com/office/powerpoint/2010/main" val="4115062474"/>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FD449-F37D-4C37-B905-3FA7DAA11A17}" type="slidenum">
              <a:rPr lang="en-US" smtClean="0"/>
              <a:t>‹#›</a:t>
            </a:fld>
            <a:endParaRPr lang="en-US"/>
          </a:p>
        </p:txBody>
      </p:sp>
    </p:spTree>
    <p:extLst>
      <p:ext uri="{BB962C8B-B14F-4D97-AF65-F5344CB8AC3E}">
        <p14:creationId xmlns:p14="http://schemas.microsoft.com/office/powerpoint/2010/main" val="1683823273"/>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FD28-8EE3-44DC-8475-6174F11A02A3}" type="slidenum">
              <a:rPr lang="en-US" smtClean="0"/>
              <a:t>‹#›</a:t>
            </a:fld>
            <a:endParaRPr lang="en-US"/>
          </a:p>
        </p:txBody>
      </p:sp>
    </p:spTree>
    <p:extLst>
      <p:ext uri="{BB962C8B-B14F-4D97-AF65-F5344CB8AC3E}">
        <p14:creationId xmlns:p14="http://schemas.microsoft.com/office/powerpoint/2010/main" val="27871092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6" name="Picture 5"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cxnSp>
        <p:nvCxnSpPr>
          <p:cNvPr id="17" name="Straight Connector 16"/>
          <p:cNvCxnSpPr/>
          <p:nvPr/>
        </p:nvCxnSpPr>
        <p:spPr>
          <a:xfrm>
            <a:off x="0" y="2285998"/>
            <a:ext cx="121920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bwMode="auto">
          <a:xfrm>
            <a:off x="0" y="6390000"/>
            <a:ext cx="12192000"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22" name="TextBox 21"/>
          <p:cNvSpPr txBox="1"/>
          <p:nvPr/>
        </p:nvSpPr>
        <p:spPr>
          <a:xfrm>
            <a:off x="-1831607" y="2963520"/>
            <a:ext cx="184731" cy="369332"/>
          </a:xfrm>
          <a:prstGeom prst="rect">
            <a:avLst/>
          </a:prstGeom>
          <a:noFill/>
        </p:spPr>
        <p:txBody>
          <a:bodyPr wrap="none" rtlCol="0">
            <a:spAutoFit/>
          </a:bodyPr>
          <a:lstStyle/>
          <a:p>
            <a:endParaRPr lang="en-US" sz="1800" dirty="0"/>
          </a:p>
        </p:txBody>
      </p:sp>
      <p:sp>
        <p:nvSpPr>
          <p:cNvPr id="5" name="TextBox 4"/>
          <p:cNvSpPr txBox="1"/>
          <p:nvPr/>
        </p:nvSpPr>
        <p:spPr>
          <a:xfrm>
            <a:off x="1117397" y="4639680"/>
            <a:ext cx="184731" cy="369332"/>
          </a:xfrm>
          <a:prstGeom prst="rect">
            <a:avLst/>
          </a:prstGeom>
          <a:noFill/>
        </p:spPr>
        <p:txBody>
          <a:bodyPr wrap="none" rtlCol="0">
            <a:spAutoFit/>
          </a:bodyPr>
          <a:lstStyle/>
          <a:p>
            <a:endParaRPr lang="en-US" sz="1800" dirty="0"/>
          </a:p>
        </p:txBody>
      </p:sp>
      <p:sp>
        <p:nvSpPr>
          <p:cNvPr id="12" name="Rectangle 6"/>
          <p:cNvSpPr>
            <a:spLocks noGrp="1" noChangeArrowheads="1"/>
          </p:cNvSpPr>
          <p:nvPr>
            <p:ph type="ctrTitle" sz="quarter"/>
          </p:nvPr>
        </p:nvSpPr>
        <p:spPr>
          <a:xfrm>
            <a:off x="402260" y="4114288"/>
            <a:ext cx="7023432" cy="400110"/>
          </a:xfrm>
          <a:prstGeom prst="rect">
            <a:avLst/>
          </a:prstGeom>
        </p:spPr>
        <p:txBody>
          <a:bodyPr wrap="square" lIns="0" tIns="0" rIns="0" bIns="0" anchor="ctr" anchorCtr="0">
            <a:spAutoFit/>
          </a:bodyPr>
          <a:lstStyle>
            <a:lvl1pPr>
              <a:defRPr sz="2600">
                <a:solidFill>
                  <a:srgbClr val="898D8D"/>
                </a:solidFill>
                <a:latin typeface="Arial"/>
                <a:cs typeface="Arial"/>
              </a:defRPr>
            </a:lvl1pPr>
          </a:lstStyle>
          <a:p>
            <a:pPr lvl="0"/>
            <a:r>
              <a:rPr lang="en-US" noProof="0"/>
              <a:t>Click to edit Master title style</a:t>
            </a:r>
            <a:endParaRPr lang="en-GB" noProof="0" dirty="0"/>
          </a:p>
        </p:txBody>
      </p:sp>
      <p:sp>
        <p:nvSpPr>
          <p:cNvPr id="14" name="Rectangle 7"/>
          <p:cNvSpPr>
            <a:spLocks noGrp="1" noChangeArrowheads="1"/>
          </p:cNvSpPr>
          <p:nvPr>
            <p:ph type="subTitle" sz="quarter" idx="1"/>
          </p:nvPr>
        </p:nvSpPr>
        <p:spPr>
          <a:xfrm>
            <a:off x="402260" y="4988298"/>
            <a:ext cx="7023432" cy="307777"/>
          </a:xfrm>
          <a:prstGeom prst="rect">
            <a:avLst/>
          </a:prstGeom>
        </p:spPr>
        <p:txBody>
          <a:bodyPr wrap="square" lIns="0" tIns="0" rIns="0" bIns="0" anchor="ctr" anchorCtr="0">
            <a:spAutoFit/>
          </a:bodyPr>
          <a:lstStyle>
            <a:lvl1pPr marL="0" indent="0" eaLnBrk="1" hangingPunct="1">
              <a:spcBef>
                <a:spcPct val="0"/>
              </a:spcBef>
              <a:buFontTx/>
              <a:buNone/>
              <a:defRPr sz="2000">
                <a:solidFill>
                  <a:srgbClr val="00A69D"/>
                </a:solidFill>
              </a:defRPr>
            </a:lvl1pPr>
          </a:lstStyle>
          <a:p>
            <a:pPr lvl="0"/>
            <a:r>
              <a:rPr lang="en-US" noProof="0"/>
              <a:t>Click to edit Master subtitle style</a:t>
            </a:r>
            <a:endParaRPr lang="en-GB" noProof="0" dirty="0"/>
          </a:p>
        </p:txBody>
      </p:sp>
      <p:pic>
        <p:nvPicPr>
          <p:cNvPr id="3" name="Picture 2" descr="_Background image-white (colo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132" y="-213105"/>
            <a:ext cx="9807451" cy="4852785"/>
          </a:xfrm>
          <a:prstGeom prst="rect">
            <a:avLst/>
          </a:prstGeom>
        </p:spPr>
      </p:pic>
      <p:pic>
        <p:nvPicPr>
          <p:cNvPr id="10" name="Picture 9"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cxnSp>
        <p:nvCxnSpPr>
          <p:cNvPr id="11" name="Straight Connector 10"/>
          <p:cNvCxnSpPr/>
          <p:nvPr userDrawn="1"/>
        </p:nvCxnSpPr>
        <p:spPr>
          <a:xfrm>
            <a:off x="0" y="2285998"/>
            <a:ext cx="121920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bwMode="auto">
          <a:xfrm>
            <a:off x="0" y="6390000"/>
            <a:ext cx="12192000"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6" name="TextBox 15"/>
          <p:cNvSpPr txBox="1"/>
          <p:nvPr userDrawn="1"/>
        </p:nvSpPr>
        <p:spPr>
          <a:xfrm>
            <a:off x="-1831607" y="2963520"/>
            <a:ext cx="184731" cy="369332"/>
          </a:xfrm>
          <a:prstGeom prst="rect">
            <a:avLst/>
          </a:prstGeom>
          <a:noFill/>
        </p:spPr>
        <p:txBody>
          <a:bodyPr wrap="none" rtlCol="0">
            <a:spAutoFit/>
          </a:bodyPr>
          <a:lstStyle/>
          <a:p>
            <a:endParaRPr lang="en-US" sz="1800" dirty="0"/>
          </a:p>
        </p:txBody>
      </p:sp>
      <p:sp>
        <p:nvSpPr>
          <p:cNvPr id="18" name="TextBox 17"/>
          <p:cNvSpPr txBox="1"/>
          <p:nvPr userDrawn="1"/>
        </p:nvSpPr>
        <p:spPr>
          <a:xfrm>
            <a:off x="1117397" y="4639680"/>
            <a:ext cx="184731" cy="369332"/>
          </a:xfrm>
          <a:prstGeom prst="rect">
            <a:avLst/>
          </a:prstGeom>
          <a:noFill/>
        </p:spPr>
        <p:txBody>
          <a:bodyPr wrap="none" rtlCol="0">
            <a:spAutoFit/>
          </a:bodyPr>
          <a:lstStyle/>
          <a:p>
            <a:endParaRPr lang="en-US" sz="1800" dirty="0"/>
          </a:p>
        </p:txBody>
      </p:sp>
      <p:pic>
        <p:nvPicPr>
          <p:cNvPr id="19" name="Picture 18" descr="_Background image-white (color)-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6132" y="-213105"/>
            <a:ext cx="9807451" cy="4852785"/>
          </a:xfrm>
          <a:prstGeom prst="rect">
            <a:avLst/>
          </a:prstGeom>
        </p:spPr>
      </p:pic>
    </p:spTree>
    <p:extLst>
      <p:ext uri="{BB962C8B-B14F-4D97-AF65-F5344CB8AC3E}">
        <p14:creationId xmlns:p14="http://schemas.microsoft.com/office/powerpoint/2010/main" val="584805212"/>
      </p:ext>
    </p:extLst>
  </p:cSld>
  <p:clrMapOvr>
    <a:masterClrMapping/>
  </p:clrMapOvr>
  <p:transition>
    <p:fade thruBlk="1"/>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25885-EBA4-46FA-8A68-EBBD8F0054DA}" type="slidenum">
              <a:rPr lang="en-US" smtClean="0"/>
              <a:t>‹#›</a:t>
            </a:fld>
            <a:endParaRPr lang="en-US"/>
          </a:p>
        </p:txBody>
      </p:sp>
    </p:spTree>
    <p:extLst>
      <p:ext uri="{BB962C8B-B14F-4D97-AF65-F5344CB8AC3E}">
        <p14:creationId xmlns:p14="http://schemas.microsoft.com/office/powerpoint/2010/main" val="3170262717"/>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9631" y="1658695"/>
            <a:ext cx="7127629" cy="1985059"/>
          </a:xfrm>
        </p:spPr>
        <p:txBody>
          <a:bodyPr anchor="b">
            <a:normAutofit/>
          </a:bodyPr>
          <a:lstStyle>
            <a:lvl1pPr algn="l">
              <a:defRPr kumimoji="0" lang="en-US" sz="4400" b="1" i="0" u="none" strike="noStrike" kern="1200" cap="none" normalizeH="0" baseline="0" dirty="0">
                <a:ln>
                  <a:noFill/>
                </a:ln>
                <a:solidFill>
                  <a:srgbClr val="1C2121"/>
                </a:solidFill>
                <a:effectLst/>
                <a:latin typeface="Aileron Bold" panose="00000800000000000000" pitchFamily="50" charset="0"/>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t>Click to edit Master title style</a:t>
            </a:r>
            <a:endParaRPr lang="en-US" dirty="0"/>
          </a:p>
        </p:txBody>
      </p:sp>
      <p:sp>
        <p:nvSpPr>
          <p:cNvPr id="3" name="Subtitle 2"/>
          <p:cNvSpPr>
            <a:spLocks noGrp="1"/>
          </p:cNvSpPr>
          <p:nvPr>
            <p:ph type="subTitle" idx="1"/>
          </p:nvPr>
        </p:nvSpPr>
        <p:spPr>
          <a:xfrm>
            <a:off x="429631" y="3839615"/>
            <a:ext cx="7063775" cy="1655762"/>
          </a:xfrm>
        </p:spPr>
        <p:txBody>
          <a:bodyPr/>
          <a:lstStyle>
            <a:lvl1pPr marL="0" indent="0" algn="l">
              <a:buNone/>
              <a:defRPr lang="en-US" sz="2400" kern="1200" dirty="0" smtClean="0">
                <a:solidFill>
                  <a:schemeClr val="tx1"/>
                </a:solidFill>
                <a:latin typeface="Aileron" panose="00000500000000000000"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652965" y="6356351"/>
            <a:ext cx="2743200" cy="365125"/>
          </a:xfrm>
        </p:spPr>
        <p:txBody>
          <a:bodyPr/>
          <a:lstStyle/>
          <a:p>
            <a:fld id="{9FABD4DF-193B-492E-B30B-75A3210C5302}" type="datetime3">
              <a:rPr lang="en-GB" smtClean="0"/>
              <a:t>17 November, 2017</a:t>
            </a:fld>
            <a:endParaRPr lang="en-GB"/>
          </a:p>
        </p:txBody>
      </p:sp>
      <p:sp>
        <p:nvSpPr>
          <p:cNvPr id="5" name="Footer Placeholder 4"/>
          <p:cNvSpPr>
            <a:spLocks noGrp="1"/>
          </p:cNvSpPr>
          <p:nvPr>
            <p:ph type="ftr" sz="quarter" idx="11"/>
          </p:nvPr>
        </p:nvSpPr>
        <p:spPr>
          <a:xfrm>
            <a:off x="416179" y="6356352"/>
            <a:ext cx="1248508" cy="365125"/>
          </a:xfrm>
        </p:spPr>
        <p:txBody>
          <a:bodyPr/>
          <a:lstStyle/>
          <a:p>
            <a:r>
              <a:rPr lang="en-GB"/>
              <a:t>©  EMCS 2017    |</a:t>
            </a:r>
          </a:p>
        </p:txBody>
      </p:sp>
      <p:sp>
        <p:nvSpPr>
          <p:cNvPr id="7" name="Rectangle 6"/>
          <p:cNvSpPr/>
          <p:nvPr/>
        </p:nvSpPr>
        <p:spPr>
          <a:xfrm>
            <a:off x="7760678" y="1"/>
            <a:ext cx="4431321" cy="6954819"/>
          </a:xfrm>
          <a:prstGeom prst="rect">
            <a:avLst/>
          </a:prstGeom>
          <a:solidFill>
            <a:srgbClr val="1C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5058" y="5787615"/>
            <a:ext cx="2324463" cy="933861"/>
          </a:xfrm>
          <a:prstGeom prst="rect">
            <a:avLst/>
          </a:prstGeom>
        </p:spPr>
      </p:pic>
      <p:sp>
        <p:nvSpPr>
          <p:cNvPr id="10" name="Rectangle 3"/>
          <p:cNvSpPr>
            <a:spLocks noChangeArrowheads="1"/>
          </p:cNvSpPr>
          <p:nvPr/>
        </p:nvSpPr>
        <p:spPr bwMode="auto">
          <a:xfrm>
            <a:off x="416179" y="3643753"/>
            <a:ext cx="6960000" cy="68400"/>
          </a:xfrm>
          <a:prstGeom prst="rect">
            <a:avLst/>
          </a:prstGeom>
          <a:solidFill>
            <a:srgbClr val="C1052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Rectangle 10"/>
          <p:cNvSpPr/>
          <p:nvPr userDrawn="1"/>
        </p:nvSpPr>
        <p:spPr>
          <a:xfrm>
            <a:off x="7760678" y="-70338"/>
            <a:ext cx="4548553" cy="7025157"/>
          </a:xfrm>
          <a:prstGeom prst="rect">
            <a:avLst/>
          </a:prstGeom>
          <a:solidFill>
            <a:srgbClr val="1C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noFill/>
              </a:ln>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5058" y="5787615"/>
            <a:ext cx="2324463" cy="933861"/>
          </a:xfrm>
          <a:prstGeom prst="rect">
            <a:avLst/>
          </a:prstGeom>
        </p:spPr>
      </p:pic>
      <p:sp>
        <p:nvSpPr>
          <p:cNvPr id="13" name="Rectangle 3"/>
          <p:cNvSpPr>
            <a:spLocks noChangeArrowheads="1"/>
          </p:cNvSpPr>
          <p:nvPr userDrawn="1"/>
        </p:nvSpPr>
        <p:spPr bwMode="auto">
          <a:xfrm>
            <a:off x="416179" y="3643753"/>
            <a:ext cx="6960000" cy="68400"/>
          </a:xfrm>
          <a:prstGeom prst="rect">
            <a:avLst/>
          </a:prstGeom>
          <a:solidFill>
            <a:srgbClr val="C10524"/>
          </a:solidFill>
          <a:ln>
            <a:noFill/>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6187387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Report 2 column">
    <p:spTree>
      <p:nvGrpSpPr>
        <p:cNvPr id="1" name=""/>
        <p:cNvGrpSpPr/>
        <p:nvPr/>
      </p:nvGrpSpPr>
      <p:grpSpPr>
        <a:xfrm>
          <a:off x="0" y="0"/>
          <a:ext cx="0" cy="0"/>
          <a:chOff x="0" y="0"/>
          <a:chExt cx="0" cy="0"/>
        </a:xfrm>
      </p:grpSpPr>
      <p:sp>
        <p:nvSpPr>
          <p:cNvPr id="2" name="Title 1"/>
          <p:cNvSpPr>
            <a:spLocks noGrp="1"/>
          </p:cNvSpPr>
          <p:nvPr>
            <p:ph type="title"/>
          </p:nvPr>
        </p:nvSpPr>
        <p:spPr>
          <a:xfrm>
            <a:off x="550984" y="580589"/>
            <a:ext cx="11093217" cy="878934"/>
          </a:xfrm>
        </p:spPr>
        <p:txBody>
          <a:bodyPr lIns="0" rIns="0"/>
          <a:lstStyle>
            <a:lvl1pPr>
              <a:defRPr sz="2800">
                <a:solidFill>
                  <a:srgbClr val="1C2121"/>
                </a:solidFill>
                <a:latin typeface="Aileron" panose="00000500000000000000" pitchFamily="50" charset="0"/>
              </a:defRPr>
            </a:lvl1pPr>
          </a:lstStyle>
          <a:p>
            <a:r>
              <a:rPr lang="en-US"/>
              <a:t>Click to edit Master title style</a:t>
            </a:r>
            <a:endParaRPr lang="en-US" dirty="0"/>
          </a:p>
        </p:txBody>
      </p:sp>
      <p:sp>
        <p:nvSpPr>
          <p:cNvPr id="3" name="Content Placeholder 2"/>
          <p:cNvSpPr>
            <a:spLocks noGrp="1"/>
          </p:cNvSpPr>
          <p:nvPr>
            <p:ph sz="half" idx="1"/>
          </p:nvPr>
        </p:nvSpPr>
        <p:spPr>
          <a:xfrm>
            <a:off x="550984" y="1459523"/>
            <a:ext cx="5472000" cy="4717440"/>
          </a:xfrm>
        </p:spPr>
        <p:txBody>
          <a:bodyPr lIns="0" rIns="0"/>
          <a:lstStyle>
            <a:lvl1pPr marL="0" indent="0" algn="l" defTabSz="914400" rtl="0" eaLnBrk="1" latinLnBrk="0" hangingPunct="1">
              <a:lnSpc>
                <a:spcPct val="90000"/>
              </a:lnSpc>
              <a:spcBef>
                <a:spcPts val="600"/>
              </a:spcBef>
              <a:buSzPct val="120000"/>
              <a:buFont typeface="Arial" panose="020B0604020202020204" pitchFamily="34" charset="0"/>
              <a:buNone/>
              <a:defRPr lang="en-US" sz="1000" b="0" kern="1200" dirty="0" smtClean="0">
                <a:solidFill>
                  <a:srgbClr val="C10524"/>
                </a:solidFill>
                <a:latin typeface="Aileron" panose="00000500000000000000" pitchFamily="50" charset="0"/>
                <a:ea typeface="+mn-ea"/>
                <a:cs typeface="+mn-cs"/>
              </a:defRPr>
            </a:lvl1pPr>
            <a:lvl2pPr marL="0" indent="0" algn="l" defTabSz="914400" rtl="0" eaLnBrk="1" latinLnBrk="0" hangingPunct="1">
              <a:lnSpc>
                <a:spcPct val="100000"/>
              </a:lnSpc>
              <a:spcBef>
                <a:spcPts val="600"/>
              </a:spcBef>
              <a:buClr>
                <a:schemeClr val="tx1">
                  <a:lumMod val="95000"/>
                  <a:lumOff val="5000"/>
                </a:schemeClr>
              </a:buClr>
              <a:buSzPct val="120000"/>
              <a:buFont typeface="Arial" panose="020B0604020202020204" pitchFamily="34" charset="0"/>
              <a:buNone/>
              <a:defRPr lang="en-US" sz="900" kern="1200" dirty="0" smtClean="0">
                <a:solidFill>
                  <a:schemeClr val="tx1"/>
                </a:solidFill>
                <a:latin typeface="Aileron" panose="00000500000000000000" pitchFamily="50" charset="0"/>
                <a:ea typeface="+mn-ea"/>
                <a:cs typeface="+mn-cs"/>
              </a:defRPr>
            </a:lvl2pPr>
            <a:lvl3pPr marL="87313" indent="-87313" algn="l" defTabSz="914400" rtl="0" eaLnBrk="1" latinLnBrk="0" hangingPunct="1">
              <a:lnSpc>
                <a:spcPct val="100000"/>
              </a:lnSpc>
              <a:spcBef>
                <a:spcPts val="600"/>
              </a:spcBef>
              <a:buClr>
                <a:srgbClr val="1C2121"/>
              </a:buClr>
              <a:buSzPct val="100000"/>
              <a:buFont typeface="Arial" panose="020B0604020202020204" pitchFamily="34" charset="0"/>
              <a:buChar char="•"/>
              <a:defRPr lang="en-US" sz="900" kern="1200" dirty="0" smtClean="0">
                <a:solidFill>
                  <a:schemeClr val="tx1"/>
                </a:solidFill>
                <a:latin typeface="Aileron" panose="00000500000000000000" pitchFamily="50" charset="0"/>
                <a:ea typeface="+mn-ea"/>
                <a:cs typeface="+mn-cs"/>
              </a:defRPr>
            </a:lvl3pPr>
            <a:lvl4pPr marL="87313" indent="-87313" algn="l" defTabSz="914400" rtl="0" eaLnBrk="1" latinLnBrk="0" hangingPunct="1">
              <a:lnSpc>
                <a:spcPct val="100000"/>
              </a:lnSpc>
              <a:spcBef>
                <a:spcPts val="600"/>
              </a:spcBef>
              <a:buClr>
                <a:srgbClr val="1C2121"/>
              </a:buClr>
              <a:buSzPct val="100000"/>
              <a:buFont typeface="Arial" panose="020B0604020202020204" pitchFamily="34" charset="0"/>
              <a:buChar char="•"/>
              <a:defRPr lang="en-US" sz="900" kern="1200" dirty="0" smtClean="0">
                <a:solidFill>
                  <a:schemeClr val="tx1"/>
                </a:solidFill>
                <a:latin typeface="Aileron" panose="00000500000000000000" pitchFamily="50" charset="0"/>
                <a:ea typeface="+mn-ea"/>
                <a:cs typeface="+mn-cs"/>
              </a:defRPr>
            </a:lvl4pPr>
            <a:lvl5pPr marL="87313" indent="-87313" algn="l" defTabSz="914400" rtl="0" eaLnBrk="1" latinLnBrk="0" hangingPunct="1">
              <a:lnSpc>
                <a:spcPct val="100000"/>
              </a:lnSpc>
              <a:spcBef>
                <a:spcPts val="600"/>
              </a:spcBef>
              <a:buClr>
                <a:srgbClr val="1C2121"/>
              </a:buClr>
              <a:buSzPct val="100000"/>
              <a:buFont typeface="Arial" panose="020B0604020202020204" pitchFamily="34" charset="0"/>
              <a:buChar char="•"/>
              <a:defRPr lang="en-US" sz="900" kern="1200" dirty="0">
                <a:solidFill>
                  <a:schemeClr val="tx1"/>
                </a:solidFill>
                <a:latin typeface="Aileron" panose="00000500000000000000" pitchFamily="50"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59523"/>
            <a:ext cx="5472000" cy="4717440"/>
          </a:xfrm>
        </p:spPr>
        <p:txBody>
          <a:bodyPr lIns="0" rIns="0">
            <a:normAutofit/>
          </a:bodyPr>
          <a:lstStyle>
            <a:lvl1pPr marL="0" indent="0" algn="l" defTabSz="914400" rtl="0" eaLnBrk="1" latinLnBrk="0" hangingPunct="1">
              <a:spcBef>
                <a:spcPts val="600"/>
              </a:spcBef>
              <a:buClr>
                <a:srgbClr val="C10524"/>
              </a:buClr>
              <a:buSzPct val="120000"/>
              <a:buFont typeface="Arial" panose="020B0604020202020204" pitchFamily="34" charset="0"/>
              <a:buNone/>
              <a:defRPr lang="en-US" sz="1000" b="0" kern="1200" dirty="0" smtClean="0">
                <a:solidFill>
                  <a:srgbClr val="C10524"/>
                </a:solidFill>
                <a:latin typeface="Aileron" panose="00000500000000000000" pitchFamily="50" charset="0"/>
                <a:ea typeface="+mn-ea"/>
                <a:cs typeface="+mn-cs"/>
              </a:defRPr>
            </a:lvl1pPr>
            <a:lvl2pPr marL="0" indent="0" algn="l" defTabSz="914400" rtl="0" eaLnBrk="1" latinLnBrk="0" hangingPunct="1">
              <a:lnSpc>
                <a:spcPct val="100000"/>
              </a:lnSpc>
              <a:spcBef>
                <a:spcPts val="600"/>
              </a:spcBef>
              <a:buClr>
                <a:schemeClr val="tx1">
                  <a:lumMod val="95000"/>
                  <a:lumOff val="5000"/>
                </a:schemeClr>
              </a:buClr>
              <a:buSzPct val="120000"/>
              <a:buFont typeface="Arial" panose="020B0604020202020204" pitchFamily="34" charset="0"/>
              <a:buNone/>
              <a:defRPr lang="en-US" sz="900" kern="1200" dirty="0" smtClean="0">
                <a:solidFill>
                  <a:schemeClr val="tx1"/>
                </a:solidFill>
                <a:latin typeface="Aileron" panose="00000500000000000000" pitchFamily="50" charset="0"/>
                <a:ea typeface="+mn-ea"/>
                <a:cs typeface="+mn-cs"/>
              </a:defRPr>
            </a:lvl2pPr>
            <a:lvl3pPr marL="87313" indent="-87313" algn="l" defTabSz="914400" rtl="0" eaLnBrk="1" latinLnBrk="0" hangingPunct="1">
              <a:lnSpc>
                <a:spcPct val="100000"/>
              </a:lnSpc>
              <a:spcBef>
                <a:spcPts val="600"/>
              </a:spcBef>
              <a:buClr>
                <a:srgbClr val="1C2121"/>
              </a:buClr>
              <a:buSzPct val="100000"/>
              <a:buFont typeface="Arial" panose="020B0604020202020204" pitchFamily="34" charset="0"/>
              <a:buChar char="•"/>
              <a:defRPr lang="en-US" sz="900" kern="1200" dirty="0" smtClean="0">
                <a:solidFill>
                  <a:schemeClr val="tx1"/>
                </a:solidFill>
                <a:latin typeface="Aileron" panose="00000500000000000000" pitchFamily="50" charset="0"/>
                <a:ea typeface="+mn-ea"/>
                <a:cs typeface="+mn-cs"/>
              </a:defRPr>
            </a:lvl3pPr>
            <a:lvl4pPr marL="87313" indent="-87313" algn="l" defTabSz="914400" rtl="0" eaLnBrk="1" latinLnBrk="0" hangingPunct="1">
              <a:lnSpc>
                <a:spcPct val="100000"/>
              </a:lnSpc>
              <a:spcBef>
                <a:spcPts val="600"/>
              </a:spcBef>
              <a:buClr>
                <a:srgbClr val="1C2121"/>
              </a:buClr>
              <a:buSzPct val="100000"/>
              <a:buFont typeface="Arial" panose="020B0604020202020204" pitchFamily="34" charset="0"/>
              <a:buChar char="•"/>
              <a:defRPr lang="en-US" sz="900" kern="1200" dirty="0" smtClean="0">
                <a:solidFill>
                  <a:schemeClr val="tx1"/>
                </a:solidFill>
                <a:latin typeface="Aileron" panose="00000500000000000000" pitchFamily="50" charset="0"/>
                <a:ea typeface="+mn-ea"/>
                <a:cs typeface="+mn-cs"/>
              </a:defRPr>
            </a:lvl4pPr>
            <a:lvl5pPr marL="87313" indent="-87313" algn="l" defTabSz="914400" rtl="0" eaLnBrk="1" latinLnBrk="0" hangingPunct="1">
              <a:lnSpc>
                <a:spcPct val="100000"/>
              </a:lnSpc>
              <a:spcBef>
                <a:spcPts val="600"/>
              </a:spcBef>
              <a:buClr>
                <a:srgbClr val="1C2121"/>
              </a:buClr>
              <a:buSzPct val="100000"/>
              <a:buFont typeface="Arial" panose="020B0604020202020204" pitchFamily="34" charset="0"/>
              <a:buChar char="•"/>
              <a:defRPr lang="en-US" sz="900" kern="1200" dirty="0">
                <a:solidFill>
                  <a:schemeClr val="tx1"/>
                </a:solidFill>
                <a:latin typeface="Aileron" panose="00000500000000000000" pitchFamily="50"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787769" y="6356352"/>
            <a:ext cx="2743200" cy="365125"/>
          </a:xfrm>
        </p:spPr>
        <p:txBody>
          <a:bodyPr/>
          <a:lstStyle/>
          <a:p>
            <a:fld id="{CB167A6C-8922-499E-985D-02B75C3350F8}" type="datetime3">
              <a:rPr lang="en-GB" smtClean="0"/>
              <a:t>17 November, 2017</a:t>
            </a:fld>
            <a:endParaRPr lang="en-GB"/>
          </a:p>
        </p:txBody>
      </p:sp>
      <p:sp>
        <p:nvSpPr>
          <p:cNvPr id="6" name="Footer Placeholder 5"/>
          <p:cNvSpPr>
            <a:spLocks noGrp="1"/>
          </p:cNvSpPr>
          <p:nvPr>
            <p:ph type="ftr" sz="quarter" idx="11"/>
          </p:nvPr>
        </p:nvSpPr>
        <p:spPr>
          <a:xfrm>
            <a:off x="550983" y="6356353"/>
            <a:ext cx="1248508" cy="365125"/>
          </a:xfrm>
        </p:spPr>
        <p:txBody>
          <a:bodyPr/>
          <a:lstStyle/>
          <a:p>
            <a:r>
              <a:rPr lang="en-GB"/>
              <a:t>©  EMCS 2017    |</a:t>
            </a:r>
          </a:p>
        </p:txBody>
      </p:sp>
      <p:sp>
        <p:nvSpPr>
          <p:cNvPr id="7" name="Slide Number Placeholder 6"/>
          <p:cNvSpPr>
            <a:spLocks noGrp="1"/>
          </p:cNvSpPr>
          <p:nvPr>
            <p:ph type="sldNum" sz="quarter" idx="12"/>
          </p:nvPr>
        </p:nvSpPr>
        <p:spPr>
          <a:xfrm>
            <a:off x="8815752" y="6356352"/>
            <a:ext cx="2743200" cy="365125"/>
          </a:xfrm>
        </p:spPr>
        <p:txBody>
          <a:bodyPr/>
          <a:lstStyle/>
          <a:p>
            <a:fld id="{D9525EE9-DA08-44A7-B7C7-3A22F3868E8D}" type="slidenum">
              <a:rPr lang="en-GB" smtClean="0"/>
              <a:t>‹#›</a:t>
            </a:fld>
            <a:endParaRPr lang="en-GB"/>
          </a:p>
        </p:txBody>
      </p:sp>
      <p:cxnSp>
        <p:nvCxnSpPr>
          <p:cNvPr id="8" name="Straight Connector 7"/>
          <p:cNvCxnSpPr/>
          <p:nvPr/>
        </p:nvCxnSpPr>
        <p:spPr>
          <a:xfrm>
            <a:off x="550985" y="580589"/>
            <a:ext cx="11093217" cy="18504"/>
          </a:xfrm>
          <a:prstGeom prst="line">
            <a:avLst/>
          </a:prstGeom>
          <a:ln>
            <a:solidFill>
              <a:srgbClr val="C10524"/>
            </a:solidFill>
          </a:ln>
        </p:spPr>
        <p:style>
          <a:lnRef idx="1">
            <a:schemeClr val="accent1"/>
          </a:lnRef>
          <a:fillRef idx="0">
            <a:schemeClr val="accent1"/>
          </a:fillRef>
          <a:effectRef idx="0">
            <a:schemeClr val="accent1"/>
          </a:effectRef>
          <a:fontRef idx="minor">
            <a:schemeClr val="tx1"/>
          </a:fontRef>
        </p:style>
      </p:cxnSp>
      <p:sp>
        <p:nvSpPr>
          <p:cNvPr id="12" name="Date Placeholder 4"/>
          <p:cNvSpPr txBox="1">
            <a:spLocks/>
          </p:cNvSpPr>
          <p:nvPr/>
        </p:nvSpPr>
        <p:spPr>
          <a:xfrm>
            <a:off x="550981" y="224717"/>
            <a:ext cx="4079635" cy="365125"/>
          </a:xfrm>
          <a:prstGeom prst="rect">
            <a:avLst/>
          </a:prstGeom>
        </p:spPr>
        <p:txBody>
          <a:bodyPr vert="horz" lIns="36000" tIns="45720" rIns="91440" bIns="45720" rtlCol="0" anchor="ctr"/>
          <a:lstStyle>
            <a:defPPr>
              <a:defRPr lang="en-US"/>
            </a:defPPr>
            <a:lvl1pPr marL="0" algn="l" defTabSz="914400" rtl="0" eaLnBrk="1" latinLnBrk="0" hangingPunct="1">
              <a:defRPr sz="800" kern="1200">
                <a:solidFill>
                  <a:schemeClr val="tx1">
                    <a:tint val="75000"/>
                  </a:schemeClr>
                </a:solidFill>
                <a:latin typeface="Ailer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rgbClr val="1C2121"/>
                </a:solidFill>
              </a:rPr>
              <a:t>Section</a:t>
            </a:r>
            <a:r>
              <a:rPr lang="en-GB" sz="800" baseline="0" dirty="0">
                <a:solidFill>
                  <a:srgbClr val="1C2121"/>
                </a:solidFill>
              </a:rPr>
              <a:t> header or Report title</a:t>
            </a:r>
            <a:endParaRPr lang="en-GB" sz="800" dirty="0">
              <a:solidFill>
                <a:srgbClr val="1C2121"/>
              </a:solidFill>
            </a:endParaRPr>
          </a:p>
        </p:txBody>
      </p:sp>
      <p:cxnSp>
        <p:nvCxnSpPr>
          <p:cNvPr id="10" name="Straight Connector 9"/>
          <p:cNvCxnSpPr/>
          <p:nvPr userDrawn="1"/>
        </p:nvCxnSpPr>
        <p:spPr>
          <a:xfrm>
            <a:off x="550985" y="580589"/>
            <a:ext cx="11093217" cy="18504"/>
          </a:xfrm>
          <a:prstGeom prst="line">
            <a:avLst/>
          </a:prstGeom>
          <a:ln>
            <a:solidFill>
              <a:srgbClr val="C10524"/>
            </a:solidFill>
          </a:ln>
        </p:spPr>
        <p:style>
          <a:lnRef idx="1">
            <a:schemeClr val="accent1"/>
          </a:lnRef>
          <a:fillRef idx="0">
            <a:schemeClr val="accent1"/>
          </a:fillRef>
          <a:effectRef idx="0">
            <a:schemeClr val="accent1"/>
          </a:effectRef>
          <a:fontRef idx="minor">
            <a:schemeClr val="tx1"/>
          </a:fontRef>
        </p:style>
      </p:cxnSp>
      <p:sp>
        <p:nvSpPr>
          <p:cNvPr id="11" name="Date Placeholder 4"/>
          <p:cNvSpPr txBox="1">
            <a:spLocks/>
          </p:cNvSpPr>
          <p:nvPr userDrawn="1"/>
        </p:nvSpPr>
        <p:spPr>
          <a:xfrm>
            <a:off x="550981" y="224717"/>
            <a:ext cx="4079635" cy="365125"/>
          </a:xfrm>
          <a:prstGeom prst="rect">
            <a:avLst/>
          </a:prstGeom>
        </p:spPr>
        <p:txBody>
          <a:bodyPr vert="horz" lIns="36000" tIns="45720" rIns="91440" bIns="45720" rtlCol="0" anchor="ctr"/>
          <a:lstStyle>
            <a:defPPr>
              <a:defRPr lang="en-US"/>
            </a:defPPr>
            <a:lvl1pPr marL="0" algn="l" defTabSz="914400" rtl="0" eaLnBrk="1" latinLnBrk="0" hangingPunct="1">
              <a:defRPr sz="800" kern="1200">
                <a:solidFill>
                  <a:schemeClr val="tx1">
                    <a:tint val="75000"/>
                  </a:schemeClr>
                </a:solidFill>
                <a:latin typeface="Ailer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rgbClr val="1C2121"/>
                </a:solidFill>
              </a:rPr>
              <a:t>Section</a:t>
            </a:r>
            <a:r>
              <a:rPr lang="en-GB" sz="800" baseline="0" dirty="0">
                <a:solidFill>
                  <a:srgbClr val="1C2121"/>
                </a:solidFill>
              </a:rPr>
              <a:t> header or Report title</a:t>
            </a:r>
            <a:endParaRPr lang="en-GB" sz="800" dirty="0">
              <a:solidFill>
                <a:srgbClr val="1C2121"/>
              </a:solidFill>
            </a:endParaRPr>
          </a:p>
        </p:txBody>
      </p:sp>
    </p:spTree>
    <p:extLst>
      <p:ext uri="{BB962C8B-B14F-4D97-AF65-F5344CB8AC3E}">
        <p14:creationId xmlns:p14="http://schemas.microsoft.com/office/powerpoint/2010/main" val="4924066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19CB1-B021-45E5-AFCC-0B80BE8199FE}" type="datetime3">
              <a:rPr lang="en-GB" smtClean="0"/>
              <a:t>17 November, 2017</a:t>
            </a:fld>
            <a:endParaRPr lang="en-GB"/>
          </a:p>
        </p:txBody>
      </p:sp>
      <p:sp>
        <p:nvSpPr>
          <p:cNvPr id="5" name="Footer Placeholder 4"/>
          <p:cNvSpPr>
            <a:spLocks noGrp="1"/>
          </p:cNvSpPr>
          <p:nvPr>
            <p:ph type="ftr" sz="quarter" idx="11"/>
          </p:nvPr>
        </p:nvSpPr>
        <p:spPr/>
        <p:txBody>
          <a:bodyPr/>
          <a:lstStyle/>
          <a:p>
            <a:r>
              <a:rPr lang="en-GB"/>
              <a:t>©  EMCS 2017    |</a:t>
            </a:r>
          </a:p>
        </p:txBody>
      </p:sp>
      <p:sp>
        <p:nvSpPr>
          <p:cNvPr id="6" name="Slide Number Placeholder 5"/>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8524114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23392-7B3F-43BE-8821-D0A7A457F0B7}" type="datetime3">
              <a:rPr lang="en-GB" smtClean="0"/>
              <a:t>17 November, 2017</a:t>
            </a:fld>
            <a:endParaRPr lang="en-GB"/>
          </a:p>
        </p:txBody>
      </p:sp>
      <p:sp>
        <p:nvSpPr>
          <p:cNvPr id="6" name="Footer Placeholder 5"/>
          <p:cNvSpPr>
            <a:spLocks noGrp="1"/>
          </p:cNvSpPr>
          <p:nvPr>
            <p:ph type="ftr" sz="quarter" idx="11"/>
          </p:nvPr>
        </p:nvSpPr>
        <p:spPr/>
        <p:txBody>
          <a:bodyPr/>
          <a:lstStyle/>
          <a:p>
            <a:r>
              <a:rPr lang="en-GB"/>
              <a:t>©  EMCS 2017    |</a:t>
            </a:r>
          </a:p>
        </p:txBody>
      </p:sp>
      <p:sp>
        <p:nvSpPr>
          <p:cNvPr id="7" name="Slide Number Placeholder 6"/>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41544310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986C3-F2AE-4597-B3A9-71AD2B13D9B8}" type="datetime3">
              <a:rPr lang="en-GB" smtClean="0"/>
              <a:t>17 November, 2017</a:t>
            </a:fld>
            <a:endParaRPr lang="en-GB"/>
          </a:p>
        </p:txBody>
      </p:sp>
      <p:sp>
        <p:nvSpPr>
          <p:cNvPr id="8" name="Footer Placeholder 7"/>
          <p:cNvSpPr>
            <a:spLocks noGrp="1"/>
          </p:cNvSpPr>
          <p:nvPr>
            <p:ph type="ftr" sz="quarter" idx="11"/>
          </p:nvPr>
        </p:nvSpPr>
        <p:spPr/>
        <p:txBody>
          <a:bodyPr/>
          <a:lstStyle/>
          <a:p>
            <a:r>
              <a:rPr lang="en-GB"/>
              <a:t>©  EMCS 2017    |</a:t>
            </a:r>
          </a:p>
        </p:txBody>
      </p:sp>
      <p:sp>
        <p:nvSpPr>
          <p:cNvPr id="9" name="Slide Number Placeholder 8"/>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333443371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81610-5C2B-422E-939B-B25FE7826795}" type="datetime3">
              <a:rPr lang="en-GB" smtClean="0"/>
              <a:t>17 November, 2017</a:t>
            </a:fld>
            <a:endParaRPr lang="en-GB"/>
          </a:p>
        </p:txBody>
      </p:sp>
      <p:sp>
        <p:nvSpPr>
          <p:cNvPr id="4" name="Footer Placeholder 3"/>
          <p:cNvSpPr>
            <a:spLocks noGrp="1"/>
          </p:cNvSpPr>
          <p:nvPr>
            <p:ph type="ftr" sz="quarter" idx="11"/>
          </p:nvPr>
        </p:nvSpPr>
        <p:spPr/>
        <p:txBody>
          <a:bodyPr/>
          <a:lstStyle/>
          <a:p>
            <a:r>
              <a:rPr lang="en-GB"/>
              <a:t>©  EMCS 2017    |</a:t>
            </a:r>
          </a:p>
        </p:txBody>
      </p:sp>
      <p:sp>
        <p:nvSpPr>
          <p:cNvPr id="5" name="Slide Number Placeholder 4"/>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404006310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5547D-7484-43BE-852A-4D8FFCB58AE4}" type="datetime3">
              <a:rPr lang="en-GB" smtClean="0"/>
              <a:t>17 November, 2017</a:t>
            </a:fld>
            <a:endParaRPr lang="en-GB"/>
          </a:p>
        </p:txBody>
      </p:sp>
      <p:sp>
        <p:nvSpPr>
          <p:cNvPr id="3" name="Footer Placeholder 2"/>
          <p:cNvSpPr>
            <a:spLocks noGrp="1"/>
          </p:cNvSpPr>
          <p:nvPr>
            <p:ph type="ftr" sz="quarter" idx="11"/>
          </p:nvPr>
        </p:nvSpPr>
        <p:spPr/>
        <p:txBody>
          <a:bodyPr/>
          <a:lstStyle/>
          <a:p>
            <a:r>
              <a:rPr lang="en-GB"/>
              <a:t>©  EMCS 2017    |</a:t>
            </a:r>
          </a:p>
        </p:txBody>
      </p:sp>
      <p:sp>
        <p:nvSpPr>
          <p:cNvPr id="4" name="Slide Number Placeholder 3"/>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20901705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6E800-F35A-4EAF-9E66-446617870C73}" type="datetime3">
              <a:rPr lang="en-GB" smtClean="0"/>
              <a:t>17 November, 2017</a:t>
            </a:fld>
            <a:endParaRPr lang="en-GB"/>
          </a:p>
        </p:txBody>
      </p:sp>
      <p:sp>
        <p:nvSpPr>
          <p:cNvPr id="6" name="Footer Placeholder 5"/>
          <p:cNvSpPr>
            <a:spLocks noGrp="1"/>
          </p:cNvSpPr>
          <p:nvPr>
            <p:ph type="ftr" sz="quarter" idx="11"/>
          </p:nvPr>
        </p:nvSpPr>
        <p:spPr/>
        <p:txBody>
          <a:bodyPr/>
          <a:lstStyle/>
          <a:p>
            <a:r>
              <a:rPr lang="en-GB"/>
              <a:t>©  EMCS 2017    |</a:t>
            </a:r>
          </a:p>
        </p:txBody>
      </p:sp>
      <p:sp>
        <p:nvSpPr>
          <p:cNvPr id="7" name="Slide Number Placeholder 6"/>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33882823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94316D-AED8-40CE-AE8E-139AA901D55D}" type="datetime3">
              <a:rPr lang="en-GB" smtClean="0"/>
              <a:t>17 November, 2017</a:t>
            </a:fld>
            <a:endParaRPr lang="en-GB"/>
          </a:p>
        </p:txBody>
      </p:sp>
      <p:sp>
        <p:nvSpPr>
          <p:cNvPr id="6" name="Footer Placeholder 5"/>
          <p:cNvSpPr>
            <a:spLocks noGrp="1"/>
          </p:cNvSpPr>
          <p:nvPr>
            <p:ph type="ftr" sz="quarter" idx="11"/>
          </p:nvPr>
        </p:nvSpPr>
        <p:spPr/>
        <p:txBody>
          <a:bodyPr/>
          <a:lstStyle/>
          <a:p>
            <a:r>
              <a:rPr lang="en-GB"/>
              <a:t>©  EMCS 2017    |</a:t>
            </a:r>
          </a:p>
        </p:txBody>
      </p:sp>
      <p:sp>
        <p:nvSpPr>
          <p:cNvPr id="7" name="Slide Number Placeholder 6"/>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256801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6" name="Picture 5" descr="athena im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16" name="Rectangle 15"/>
          <p:cNvSpPr/>
          <p:nvPr/>
        </p:nvSpPr>
        <p:spPr bwMode="auto">
          <a:xfrm>
            <a:off x="0" y="6398640"/>
            <a:ext cx="12192000" cy="468000"/>
          </a:xfrm>
          <a:prstGeom prst="rect">
            <a:avLst/>
          </a:prstGeom>
          <a:solidFill>
            <a:srgbClr val="6D20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8" name="Rectangle 6"/>
          <p:cNvSpPr>
            <a:spLocks noGrp="1" noChangeArrowheads="1"/>
          </p:cNvSpPr>
          <p:nvPr>
            <p:ph type="ctrTitle" sz="quarter"/>
          </p:nvPr>
        </p:nvSpPr>
        <p:spPr>
          <a:xfrm>
            <a:off x="402260" y="4114288"/>
            <a:ext cx="7023432" cy="400110"/>
          </a:xfrm>
          <a:prstGeom prst="rect">
            <a:avLst/>
          </a:prstGeom>
        </p:spPr>
        <p:txBody>
          <a:bodyPr wrap="square" lIns="0" tIns="0" rIns="0" bIns="0" anchor="ctr" anchorCtr="0">
            <a:spAutoFit/>
          </a:bodyPr>
          <a:lstStyle>
            <a:lvl1pPr>
              <a:defRPr sz="2600">
                <a:solidFill>
                  <a:srgbClr val="898D8D"/>
                </a:solidFill>
                <a:latin typeface="Arial"/>
                <a:cs typeface="Arial"/>
              </a:defRPr>
            </a:lvl1pPr>
          </a:lstStyle>
          <a:p>
            <a:pPr lvl="0"/>
            <a:r>
              <a:rPr lang="en-US" noProof="0"/>
              <a:t>Click to edit Master title style</a:t>
            </a:r>
            <a:endParaRPr lang="en-GB" noProof="0" dirty="0"/>
          </a:p>
        </p:txBody>
      </p:sp>
      <p:sp>
        <p:nvSpPr>
          <p:cNvPr id="19" name="Rectangle 7"/>
          <p:cNvSpPr>
            <a:spLocks noGrp="1" noChangeArrowheads="1"/>
          </p:cNvSpPr>
          <p:nvPr>
            <p:ph type="subTitle" sz="quarter" idx="1"/>
          </p:nvPr>
        </p:nvSpPr>
        <p:spPr>
          <a:xfrm>
            <a:off x="402260" y="5003687"/>
            <a:ext cx="7023432" cy="276999"/>
          </a:xfrm>
          <a:prstGeom prst="rect">
            <a:avLst/>
          </a:prstGeom>
        </p:spPr>
        <p:txBody>
          <a:bodyPr wrap="square" lIns="0" tIns="0" rIns="0" bIns="0" anchor="ctr" anchorCtr="0">
            <a:spAutoFit/>
          </a:bodyPr>
          <a:lstStyle>
            <a:lvl1pPr marL="0" indent="0" eaLnBrk="1" hangingPunct="1">
              <a:spcBef>
                <a:spcPct val="0"/>
              </a:spcBef>
              <a:buFontTx/>
              <a:buNone/>
              <a:defRPr sz="1800">
                <a:solidFill>
                  <a:srgbClr val="54585A"/>
                </a:solidFill>
              </a:defRPr>
            </a:lvl1pPr>
          </a:lstStyle>
          <a:p>
            <a:pPr lvl="0"/>
            <a:r>
              <a:rPr lang="en-US" noProof="0"/>
              <a:t>Click to edit Master subtitle style</a:t>
            </a:r>
            <a:endParaRPr lang="en-GB" noProof="0" dirty="0"/>
          </a:p>
        </p:txBody>
      </p:sp>
      <p:pic>
        <p:nvPicPr>
          <p:cNvPr id="5" name="Picture 4" descr="SqPB Logo - 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pic>
        <p:nvPicPr>
          <p:cNvPr id="7" name="Picture 6" descr="athena im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8" name="Rectangle 7"/>
          <p:cNvSpPr/>
          <p:nvPr userDrawn="1"/>
        </p:nvSpPr>
        <p:spPr bwMode="auto">
          <a:xfrm>
            <a:off x="0" y="6398640"/>
            <a:ext cx="12192000" cy="468000"/>
          </a:xfrm>
          <a:prstGeom prst="rect">
            <a:avLst/>
          </a:prstGeom>
          <a:solidFill>
            <a:srgbClr val="6D20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pic>
        <p:nvPicPr>
          <p:cNvPr id="9" name="Picture 8" descr="SqPB Logo - 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spTree>
    <p:extLst>
      <p:ext uri="{BB962C8B-B14F-4D97-AF65-F5344CB8AC3E}">
        <p14:creationId xmlns:p14="http://schemas.microsoft.com/office/powerpoint/2010/main" val="4019098418"/>
      </p:ext>
    </p:extLst>
  </p:cSld>
  <p:clrMapOvr>
    <a:masterClrMapping/>
  </p:clrMapOvr>
  <p:transition>
    <p:fade thruBlk="1"/>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B7AC8-D08E-4A12-B6CF-617EFD557A5F}" type="datetime3">
              <a:rPr lang="en-GB" smtClean="0"/>
              <a:t>17 November, 2017</a:t>
            </a:fld>
            <a:endParaRPr lang="en-GB"/>
          </a:p>
        </p:txBody>
      </p:sp>
      <p:sp>
        <p:nvSpPr>
          <p:cNvPr id="5" name="Footer Placeholder 4"/>
          <p:cNvSpPr>
            <a:spLocks noGrp="1"/>
          </p:cNvSpPr>
          <p:nvPr>
            <p:ph type="ftr" sz="quarter" idx="11"/>
          </p:nvPr>
        </p:nvSpPr>
        <p:spPr/>
        <p:txBody>
          <a:bodyPr/>
          <a:lstStyle/>
          <a:p>
            <a:r>
              <a:rPr lang="en-GB"/>
              <a:t>©  EMCS 2017    |</a:t>
            </a:r>
          </a:p>
        </p:txBody>
      </p:sp>
      <p:sp>
        <p:nvSpPr>
          <p:cNvPr id="6" name="Slide Number Placeholder 5"/>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28433242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EF3535-F039-4891-AAFD-5A676C07EFF8}" type="datetime3">
              <a:rPr lang="en-GB" smtClean="0"/>
              <a:t>17 November, 2017</a:t>
            </a:fld>
            <a:endParaRPr lang="en-GB"/>
          </a:p>
        </p:txBody>
      </p:sp>
      <p:sp>
        <p:nvSpPr>
          <p:cNvPr id="5" name="Footer Placeholder 4"/>
          <p:cNvSpPr>
            <a:spLocks noGrp="1"/>
          </p:cNvSpPr>
          <p:nvPr>
            <p:ph type="ftr" sz="quarter" idx="11"/>
          </p:nvPr>
        </p:nvSpPr>
        <p:spPr/>
        <p:txBody>
          <a:bodyPr/>
          <a:lstStyle/>
          <a:p>
            <a:r>
              <a:rPr lang="en-GB"/>
              <a:t>©  EMCS 2017    |</a:t>
            </a:r>
          </a:p>
        </p:txBody>
      </p:sp>
      <p:sp>
        <p:nvSpPr>
          <p:cNvPr id="6" name="Slide Number Placeholder 5"/>
          <p:cNvSpPr>
            <a:spLocks noGrp="1"/>
          </p:cNvSpPr>
          <p:nvPr>
            <p:ph type="sldNum" sz="quarter" idx="12"/>
          </p:nvPr>
        </p:nvSpPr>
        <p:spPr/>
        <p:txBody>
          <a:bodyPr/>
          <a:lstStyle/>
          <a:p>
            <a:fld id="{D9525EE9-DA08-44A7-B7C7-3A22F3868E8D}" type="slidenum">
              <a:rPr lang="en-GB" smtClean="0"/>
              <a:t>‹#›</a:t>
            </a:fld>
            <a:endParaRPr lang="en-GB"/>
          </a:p>
        </p:txBody>
      </p:sp>
    </p:spTree>
    <p:extLst>
      <p:ext uri="{BB962C8B-B14F-4D97-AF65-F5344CB8AC3E}">
        <p14:creationId xmlns:p14="http://schemas.microsoft.com/office/powerpoint/2010/main" val="47062235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Tree>
    <p:extLst>
      <p:ext uri="{BB962C8B-B14F-4D97-AF65-F5344CB8AC3E}">
        <p14:creationId xmlns:p14="http://schemas.microsoft.com/office/powerpoint/2010/main" val="27442382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098714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8"/>
          </a:xfrm>
        </p:spPr>
        <p:txBody>
          <a:bodyPr anchor="b"/>
          <a:lstStyle>
            <a:lvl1pPr>
              <a:defRPr sz="3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8"/>
          </a:xfr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en-US"/>
              <a:t>Click to edit Master text styles</a:t>
            </a:r>
          </a:p>
        </p:txBody>
      </p:sp>
    </p:spTree>
    <p:extLst>
      <p:ext uri="{BB962C8B-B14F-4D97-AF65-F5344CB8AC3E}">
        <p14:creationId xmlns:p14="http://schemas.microsoft.com/office/powerpoint/2010/main" val="40106427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6400" y="1504950"/>
            <a:ext cx="5448300" cy="1393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30900" y="1504950"/>
            <a:ext cx="5448300" cy="1393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36676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55782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626470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77504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502696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descr="athena im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16" name="Rectangle 15"/>
          <p:cNvSpPr/>
          <p:nvPr/>
        </p:nvSpPr>
        <p:spPr bwMode="auto">
          <a:xfrm>
            <a:off x="0" y="6398640"/>
            <a:ext cx="12192000" cy="468000"/>
          </a:xfrm>
          <a:prstGeom prst="rect">
            <a:avLst/>
          </a:prstGeom>
          <a:solidFill>
            <a:srgbClr val="FC4C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8" name="Rectangle 6"/>
          <p:cNvSpPr>
            <a:spLocks noGrp="1" noChangeArrowheads="1"/>
          </p:cNvSpPr>
          <p:nvPr>
            <p:ph type="ctrTitle" sz="quarter"/>
          </p:nvPr>
        </p:nvSpPr>
        <p:spPr>
          <a:xfrm>
            <a:off x="402260" y="4114288"/>
            <a:ext cx="7023432" cy="400110"/>
          </a:xfrm>
          <a:prstGeom prst="rect">
            <a:avLst/>
          </a:prstGeom>
        </p:spPr>
        <p:txBody>
          <a:bodyPr wrap="square" lIns="0" tIns="0" rIns="0" bIns="0" anchor="ctr" anchorCtr="0">
            <a:spAutoFit/>
          </a:bodyPr>
          <a:lstStyle>
            <a:lvl1pPr>
              <a:defRPr sz="2600">
                <a:solidFill>
                  <a:srgbClr val="898D8D"/>
                </a:solidFill>
                <a:latin typeface="Arial"/>
                <a:cs typeface="Arial"/>
              </a:defRPr>
            </a:lvl1pPr>
          </a:lstStyle>
          <a:p>
            <a:pPr lvl="0"/>
            <a:r>
              <a:rPr lang="en-US" noProof="0"/>
              <a:t>Click to edit Master title style</a:t>
            </a:r>
            <a:endParaRPr lang="en-GB" noProof="0" dirty="0"/>
          </a:p>
        </p:txBody>
      </p:sp>
      <p:sp>
        <p:nvSpPr>
          <p:cNvPr id="19" name="Rectangle 7"/>
          <p:cNvSpPr>
            <a:spLocks noGrp="1" noChangeArrowheads="1"/>
          </p:cNvSpPr>
          <p:nvPr>
            <p:ph type="subTitle" sz="quarter" idx="1"/>
          </p:nvPr>
        </p:nvSpPr>
        <p:spPr>
          <a:xfrm>
            <a:off x="402260" y="5003687"/>
            <a:ext cx="7023432" cy="276999"/>
          </a:xfrm>
          <a:prstGeom prst="rect">
            <a:avLst/>
          </a:prstGeom>
        </p:spPr>
        <p:txBody>
          <a:bodyPr wrap="square" lIns="0" tIns="0" rIns="0" bIns="0" anchor="ctr" anchorCtr="0">
            <a:spAutoFit/>
          </a:bodyPr>
          <a:lstStyle>
            <a:lvl1pPr marL="0" indent="0" eaLnBrk="1" hangingPunct="1">
              <a:spcBef>
                <a:spcPct val="0"/>
              </a:spcBef>
              <a:buFontTx/>
              <a:buNone/>
              <a:defRPr sz="1800">
                <a:solidFill>
                  <a:srgbClr val="54585A"/>
                </a:solidFill>
              </a:defRPr>
            </a:lvl1pPr>
          </a:lstStyle>
          <a:p>
            <a:pPr lvl="0"/>
            <a:r>
              <a:rPr lang="en-US" noProof="0"/>
              <a:t>Click to edit Master subtitle style</a:t>
            </a:r>
            <a:endParaRPr lang="en-GB" noProof="0" dirty="0"/>
          </a:p>
        </p:txBody>
      </p:sp>
      <p:pic>
        <p:nvPicPr>
          <p:cNvPr id="5" name="Picture 4" descr="SqPB Logo - 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pic>
        <p:nvPicPr>
          <p:cNvPr id="7" name="Picture 6" descr="athena im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8" name="Rectangle 7"/>
          <p:cNvSpPr/>
          <p:nvPr userDrawn="1"/>
        </p:nvSpPr>
        <p:spPr bwMode="auto">
          <a:xfrm>
            <a:off x="0" y="6398640"/>
            <a:ext cx="12192000" cy="468000"/>
          </a:xfrm>
          <a:prstGeom prst="rect">
            <a:avLst/>
          </a:prstGeom>
          <a:solidFill>
            <a:srgbClr val="FC4C0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pic>
        <p:nvPicPr>
          <p:cNvPr id="9" name="Picture 8" descr="SqPB Logo - 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spTree>
    <p:extLst>
      <p:ext uri="{BB962C8B-B14F-4D97-AF65-F5344CB8AC3E}">
        <p14:creationId xmlns:p14="http://schemas.microsoft.com/office/powerpoint/2010/main" val="2844503843"/>
      </p:ext>
    </p:extLst>
  </p:cSld>
  <p:clrMapOvr>
    <a:masterClrMapping/>
  </p:clrMapOvr>
  <p:transition>
    <p:fade thruBlk="1"/>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en-GB" noProof="0" dirty="0">
              <a:sym typeface="Arial" panose="020B0604020202020204" pitchFamily="34" charset="0"/>
            </a:endParaRP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6751582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60235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0763" y="858838"/>
            <a:ext cx="2744788" cy="20399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6400" y="858838"/>
            <a:ext cx="8158163" cy="203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52815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Tree>
    <p:extLst>
      <p:ext uri="{BB962C8B-B14F-4D97-AF65-F5344CB8AC3E}">
        <p14:creationId xmlns:p14="http://schemas.microsoft.com/office/powerpoint/2010/main" val="22053919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66080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8"/>
          </a:xfrm>
        </p:spPr>
        <p:txBody>
          <a:bodyPr anchor="b"/>
          <a:lstStyle>
            <a:lvl1pPr>
              <a:defRPr sz="3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8"/>
          </a:xfr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en-US"/>
              <a:t>Click to edit Master text styles</a:t>
            </a:r>
          </a:p>
        </p:txBody>
      </p:sp>
    </p:spTree>
    <p:extLst>
      <p:ext uri="{BB962C8B-B14F-4D97-AF65-F5344CB8AC3E}">
        <p14:creationId xmlns:p14="http://schemas.microsoft.com/office/powerpoint/2010/main" val="357605159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6400" y="1504950"/>
            <a:ext cx="5448300" cy="3513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30900" y="1504950"/>
            <a:ext cx="5448300" cy="3513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91662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319808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38980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753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6" name="Picture 5" descr="athena im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16" name="Rectangle 15"/>
          <p:cNvSpPr/>
          <p:nvPr/>
        </p:nvSpPr>
        <p:spPr bwMode="auto">
          <a:xfrm>
            <a:off x="0" y="6398640"/>
            <a:ext cx="12192000" cy="468000"/>
          </a:xfrm>
          <a:prstGeom prst="rect">
            <a:avLst/>
          </a:prstGeom>
          <a:solidFill>
            <a:srgbClr val="509E2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8" name="Rectangle 6"/>
          <p:cNvSpPr>
            <a:spLocks noGrp="1" noChangeArrowheads="1"/>
          </p:cNvSpPr>
          <p:nvPr>
            <p:ph type="ctrTitle" sz="quarter"/>
          </p:nvPr>
        </p:nvSpPr>
        <p:spPr>
          <a:xfrm>
            <a:off x="402260" y="4114288"/>
            <a:ext cx="7023432" cy="400110"/>
          </a:xfrm>
          <a:prstGeom prst="rect">
            <a:avLst/>
          </a:prstGeom>
        </p:spPr>
        <p:txBody>
          <a:bodyPr wrap="square" lIns="0" tIns="0" rIns="0" bIns="0" anchor="ctr" anchorCtr="0">
            <a:spAutoFit/>
          </a:bodyPr>
          <a:lstStyle>
            <a:lvl1pPr>
              <a:defRPr sz="2600">
                <a:solidFill>
                  <a:srgbClr val="898D8D"/>
                </a:solidFill>
                <a:latin typeface="Arial"/>
                <a:cs typeface="Arial"/>
              </a:defRPr>
            </a:lvl1pPr>
          </a:lstStyle>
          <a:p>
            <a:pPr lvl="0"/>
            <a:r>
              <a:rPr lang="en-US" noProof="0"/>
              <a:t>Click to edit Master title style</a:t>
            </a:r>
            <a:endParaRPr lang="en-GB" noProof="0" dirty="0"/>
          </a:p>
        </p:txBody>
      </p:sp>
      <p:sp>
        <p:nvSpPr>
          <p:cNvPr id="19" name="Rectangle 7"/>
          <p:cNvSpPr>
            <a:spLocks noGrp="1" noChangeArrowheads="1"/>
          </p:cNvSpPr>
          <p:nvPr>
            <p:ph type="subTitle" sz="quarter" idx="1"/>
          </p:nvPr>
        </p:nvSpPr>
        <p:spPr>
          <a:xfrm>
            <a:off x="402260" y="5003687"/>
            <a:ext cx="7023432" cy="276999"/>
          </a:xfrm>
          <a:prstGeom prst="rect">
            <a:avLst/>
          </a:prstGeom>
        </p:spPr>
        <p:txBody>
          <a:bodyPr wrap="square" lIns="0" tIns="0" rIns="0" bIns="0" anchor="ctr" anchorCtr="0">
            <a:spAutoFit/>
          </a:bodyPr>
          <a:lstStyle>
            <a:lvl1pPr marL="0" indent="0" eaLnBrk="1" hangingPunct="1">
              <a:spcBef>
                <a:spcPct val="0"/>
              </a:spcBef>
              <a:buFontTx/>
              <a:buNone/>
              <a:defRPr sz="1800">
                <a:solidFill>
                  <a:srgbClr val="54585A"/>
                </a:solidFill>
              </a:defRPr>
            </a:lvl1pPr>
          </a:lstStyle>
          <a:p>
            <a:pPr lvl="0"/>
            <a:r>
              <a:rPr lang="en-US" noProof="0"/>
              <a:t>Click to edit Master subtitle style</a:t>
            </a:r>
            <a:endParaRPr lang="en-GB" noProof="0" dirty="0"/>
          </a:p>
        </p:txBody>
      </p:sp>
      <p:pic>
        <p:nvPicPr>
          <p:cNvPr id="5" name="Picture 4" descr="SqPB Logo - 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pic>
        <p:nvPicPr>
          <p:cNvPr id="7" name="Picture 6" descr="athena im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8" name="Rectangle 7"/>
          <p:cNvSpPr/>
          <p:nvPr userDrawn="1"/>
        </p:nvSpPr>
        <p:spPr bwMode="auto">
          <a:xfrm>
            <a:off x="0" y="6398640"/>
            <a:ext cx="12192000" cy="468000"/>
          </a:xfrm>
          <a:prstGeom prst="rect">
            <a:avLst/>
          </a:prstGeom>
          <a:solidFill>
            <a:srgbClr val="509E2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pic>
        <p:nvPicPr>
          <p:cNvPr id="9" name="Picture 8" descr="SqPB Logo - 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spTree>
    <p:extLst>
      <p:ext uri="{BB962C8B-B14F-4D97-AF65-F5344CB8AC3E}">
        <p14:creationId xmlns:p14="http://schemas.microsoft.com/office/powerpoint/2010/main" val="4106658719"/>
      </p:ext>
    </p:extLst>
  </p:cSld>
  <p:clrMapOvr>
    <a:masterClrMapping/>
  </p:clrMapOvr>
  <p:transition>
    <p:fade thruBlk="1"/>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414317907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en-GB" noProof="0" dirty="0">
              <a:sym typeface="Arial" panose="020B0604020202020204" pitchFamily="34" charset="0"/>
            </a:endParaRP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252013021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3300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0763" y="858838"/>
            <a:ext cx="2744788" cy="41600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6400" y="858838"/>
            <a:ext cx="8158163" cy="41600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68925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CA700E-194C-4C55-982A-FF3AC66AD048}"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412689236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CA700E-194C-4C55-982A-FF3AC66AD048}"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341338542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A700E-194C-4C55-982A-FF3AC66AD048}"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185113632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CA700E-194C-4C55-982A-FF3AC66AD048}" type="datetimeFigureOut">
              <a:rPr lang="en-GB" smtClean="0"/>
              <a:t>17/11/2017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62597066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CA700E-194C-4C55-982A-FF3AC66AD048}" type="datetimeFigureOut">
              <a:rPr lang="en-GB" smtClean="0"/>
              <a:t>17/11/2017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359689790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CA700E-194C-4C55-982A-FF3AC66AD048}" type="datetimeFigureOut">
              <a:rPr lang="en-GB" smtClean="0"/>
              <a:t>17/11/2017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774912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6" name="Picture 5" descr="athena im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16" name="Rectangle 15"/>
          <p:cNvSpPr/>
          <p:nvPr/>
        </p:nvSpPr>
        <p:spPr bwMode="auto">
          <a:xfrm>
            <a:off x="0" y="6398640"/>
            <a:ext cx="12192000" cy="468000"/>
          </a:xfrm>
          <a:prstGeom prst="rect">
            <a:avLst/>
          </a:prstGeom>
          <a:solidFill>
            <a:srgbClr val="FFBC2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8" name="Rectangle 6"/>
          <p:cNvSpPr>
            <a:spLocks noGrp="1" noChangeArrowheads="1"/>
          </p:cNvSpPr>
          <p:nvPr>
            <p:ph type="ctrTitle" sz="quarter"/>
          </p:nvPr>
        </p:nvSpPr>
        <p:spPr>
          <a:xfrm>
            <a:off x="402260" y="4114288"/>
            <a:ext cx="7023432" cy="400110"/>
          </a:xfrm>
          <a:prstGeom prst="rect">
            <a:avLst/>
          </a:prstGeom>
        </p:spPr>
        <p:txBody>
          <a:bodyPr wrap="square" lIns="0" tIns="0" rIns="0" bIns="0" anchor="ctr" anchorCtr="0">
            <a:spAutoFit/>
          </a:bodyPr>
          <a:lstStyle>
            <a:lvl1pPr>
              <a:defRPr sz="2600">
                <a:solidFill>
                  <a:srgbClr val="898D8D"/>
                </a:solidFill>
                <a:latin typeface="Arial"/>
                <a:cs typeface="Arial"/>
              </a:defRPr>
            </a:lvl1pPr>
          </a:lstStyle>
          <a:p>
            <a:pPr lvl="0"/>
            <a:r>
              <a:rPr lang="en-US" noProof="0"/>
              <a:t>Click to edit Master title style</a:t>
            </a:r>
            <a:endParaRPr lang="en-GB" noProof="0" dirty="0"/>
          </a:p>
        </p:txBody>
      </p:sp>
      <p:sp>
        <p:nvSpPr>
          <p:cNvPr id="19" name="Rectangle 7"/>
          <p:cNvSpPr>
            <a:spLocks noGrp="1" noChangeArrowheads="1"/>
          </p:cNvSpPr>
          <p:nvPr>
            <p:ph type="subTitle" sz="quarter" idx="1"/>
          </p:nvPr>
        </p:nvSpPr>
        <p:spPr>
          <a:xfrm>
            <a:off x="402260" y="5003687"/>
            <a:ext cx="7023432" cy="276999"/>
          </a:xfrm>
          <a:prstGeom prst="rect">
            <a:avLst/>
          </a:prstGeom>
        </p:spPr>
        <p:txBody>
          <a:bodyPr wrap="square" lIns="0" tIns="0" rIns="0" bIns="0" anchor="ctr" anchorCtr="0">
            <a:spAutoFit/>
          </a:bodyPr>
          <a:lstStyle>
            <a:lvl1pPr marL="0" indent="0" eaLnBrk="1" hangingPunct="1">
              <a:spcBef>
                <a:spcPct val="0"/>
              </a:spcBef>
              <a:buFontTx/>
              <a:buNone/>
              <a:defRPr sz="1800">
                <a:solidFill>
                  <a:srgbClr val="54585A"/>
                </a:solidFill>
              </a:defRPr>
            </a:lvl1pPr>
          </a:lstStyle>
          <a:p>
            <a:pPr lvl="0"/>
            <a:r>
              <a:rPr lang="en-US" noProof="0"/>
              <a:t>Click to edit Master subtitle style</a:t>
            </a:r>
            <a:endParaRPr lang="en-GB" noProof="0" dirty="0"/>
          </a:p>
        </p:txBody>
      </p:sp>
      <p:pic>
        <p:nvPicPr>
          <p:cNvPr id="5" name="Picture 4" descr="SqPB Logo - 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pic>
        <p:nvPicPr>
          <p:cNvPr id="7" name="Picture 6" descr="athena im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9573" y="0"/>
            <a:ext cx="5692428" cy="6365520"/>
          </a:xfrm>
          <a:prstGeom prst="rect">
            <a:avLst/>
          </a:prstGeom>
        </p:spPr>
      </p:pic>
      <p:sp>
        <p:nvSpPr>
          <p:cNvPr id="8" name="Rectangle 7"/>
          <p:cNvSpPr/>
          <p:nvPr userDrawn="1"/>
        </p:nvSpPr>
        <p:spPr bwMode="auto">
          <a:xfrm>
            <a:off x="0" y="6398640"/>
            <a:ext cx="12192000" cy="468000"/>
          </a:xfrm>
          <a:prstGeom prst="rect">
            <a:avLst/>
          </a:prstGeom>
          <a:solidFill>
            <a:srgbClr val="FFBC2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pic>
        <p:nvPicPr>
          <p:cNvPr id="9" name="Picture 8" descr="SqPB Logo - 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7360"/>
            <a:ext cx="3283071" cy="1242132"/>
          </a:xfrm>
          <a:prstGeom prst="rect">
            <a:avLst/>
          </a:prstGeom>
        </p:spPr>
      </p:pic>
    </p:spTree>
    <p:extLst>
      <p:ext uri="{BB962C8B-B14F-4D97-AF65-F5344CB8AC3E}">
        <p14:creationId xmlns:p14="http://schemas.microsoft.com/office/powerpoint/2010/main" val="1009771184"/>
      </p:ext>
    </p:extLst>
  </p:cSld>
  <p:clrMapOvr>
    <a:masterClrMapping/>
  </p:clrMapOvr>
  <p:transition>
    <p:fade thruBlk="1"/>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A700E-194C-4C55-982A-FF3AC66AD048}" type="datetimeFigureOut">
              <a:rPr lang="en-GB" smtClean="0"/>
              <a:t>17/11/2017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122414746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A700E-194C-4C55-982A-FF3AC66AD048}" type="datetimeFigureOut">
              <a:rPr lang="en-GB" smtClean="0"/>
              <a:t>17/11/2017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6003136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A700E-194C-4C55-982A-FF3AC66AD048}" type="datetimeFigureOut">
              <a:rPr lang="en-GB" smtClean="0"/>
              <a:t>17/11/2017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227131442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CA700E-194C-4C55-982A-FF3AC66AD048}"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23432029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CA700E-194C-4C55-982A-FF3AC66AD048}"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C99C6-7B3F-4038-87EE-77559CAE3109}" type="slidenum">
              <a:rPr lang="en-GB" smtClean="0"/>
              <a:t>‹#›</a:t>
            </a:fld>
            <a:endParaRPr lang="en-GB"/>
          </a:p>
        </p:txBody>
      </p:sp>
    </p:spTree>
    <p:extLst>
      <p:ext uri="{BB962C8B-B14F-4D97-AF65-F5344CB8AC3E}">
        <p14:creationId xmlns:p14="http://schemas.microsoft.com/office/powerpoint/2010/main" val="14418810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2419" y="596019"/>
            <a:ext cx="10014008"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92419" y="3886200"/>
            <a:ext cx="10014008"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30638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
        <p:nvSpPr>
          <p:cNvPr id="7" name="Rectangle 6"/>
          <p:cNvSpPr/>
          <p:nvPr userDrawn="1"/>
        </p:nvSpPr>
        <p:spPr>
          <a:xfrm flipV="1">
            <a:off x="-2555" y="0"/>
            <a:ext cx="12192000" cy="900066"/>
          </a:xfrm>
          <a:prstGeom prst="rect">
            <a:avLst/>
          </a:prstGeom>
          <a:solidFill>
            <a:schemeClr val="bg1"/>
          </a:solidFill>
          <a:ln>
            <a:noFill/>
          </a:ln>
          <a:effectLst>
            <a:outerShdw blurRad="41275" dist="25400" dir="5400000" sx="99000" sy="99000" algn="t"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7"/>
          <p:cNvGrpSpPr/>
          <p:nvPr userDrawn="1"/>
        </p:nvGrpSpPr>
        <p:grpSpPr>
          <a:xfrm>
            <a:off x="-2555" y="5842000"/>
            <a:ext cx="12194555" cy="1016000"/>
            <a:chOff x="-1916" y="5842000"/>
            <a:chExt cx="9145916" cy="1016000"/>
          </a:xfrm>
        </p:grpSpPr>
        <p:sp>
          <p:nvSpPr>
            <p:cNvPr id="9" name="Rectangle 8"/>
            <p:cNvSpPr/>
            <p:nvPr/>
          </p:nvSpPr>
          <p:spPr>
            <a:xfrm>
              <a:off x="-1916" y="5842000"/>
              <a:ext cx="9145916" cy="1016000"/>
            </a:xfrm>
            <a:prstGeom prst="rect">
              <a:avLst/>
            </a:prstGeom>
            <a:solidFill>
              <a:srgbClr val="1C26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5986" y="6110062"/>
              <a:ext cx="1713304" cy="517280"/>
            </a:xfrm>
            <a:prstGeom prst="rect">
              <a:avLst/>
            </a:prstGeom>
          </p:spPr>
        </p:pic>
        <p:sp>
          <p:nvSpPr>
            <p:cNvPr id="11" name="TextBox 10"/>
            <p:cNvSpPr txBox="1"/>
            <p:nvPr/>
          </p:nvSpPr>
          <p:spPr>
            <a:xfrm>
              <a:off x="5304944" y="6258010"/>
              <a:ext cx="3499534" cy="215444"/>
            </a:xfrm>
            <a:prstGeom prst="rect">
              <a:avLst/>
            </a:prstGeom>
            <a:noFill/>
          </p:spPr>
          <p:txBody>
            <a:bodyPr wrap="square" rtlCol="0">
              <a:spAutoFit/>
            </a:bodyPr>
            <a:lstStyle/>
            <a:p>
              <a:pPr algn="r"/>
              <a:r>
                <a:rPr lang="pl-PL" sz="800" dirty="0" err="1">
                  <a:solidFill>
                    <a:schemeClr val="bg1">
                      <a:lumMod val="75000"/>
                    </a:schemeClr>
                  </a:solidFill>
                  <a:latin typeface="Helvetica Neue Light"/>
                  <a:cs typeface="Helvetica Neue Light"/>
                </a:rPr>
                <a:t>www.internationalfx.com</a:t>
              </a:r>
              <a:endParaRPr lang="en-US" sz="800" dirty="0">
                <a:solidFill>
                  <a:schemeClr val="bg1">
                    <a:lumMod val="75000"/>
                  </a:schemeClr>
                </a:solidFill>
                <a:latin typeface="Helvetica Neue Light"/>
                <a:cs typeface="Helvetica Neue Light"/>
              </a:endParaRPr>
            </a:p>
          </p:txBody>
        </p:sp>
        <p:cxnSp>
          <p:nvCxnSpPr>
            <p:cNvPr id="12" name="Straight Connector 11"/>
            <p:cNvCxnSpPr/>
            <p:nvPr/>
          </p:nvCxnSpPr>
          <p:spPr>
            <a:xfrm>
              <a:off x="0" y="6858000"/>
              <a:ext cx="9142084" cy="0"/>
            </a:xfrm>
            <a:prstGeom prst="line">
              <a:avLst/>
            </a:prstGeom>
            <a:ln>
              <a:solidFill>
                <a:srgbClr val="2086C6"/>
              </a:soli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userDrawn="1"/>
        </p:nvSpPr>
        <p:spPr>
          <a:xfrm>
            <a:off x="2" y="276417"/>
            <a:ext cx="181423" cy="369332"/>
          </a:xfrm>
          <a:prstGeom prst="rect">
            <a:avLst/>
          </a:prstGeom>
          <a:solidFill>
            <a:srgbClr val="1C26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351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419" y="3270699"/>
            <a:ext cx="10014008"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2419" y="5103810"/>
            <a:ext cx="10014008"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27998899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91130" y="2060899"/>
            <a:ext cx="4913431"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41" y="2060898"/>
            <a:ext cx="4918985"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E939A-D431-944E-BD85-4BBD8DE12C06}"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210132097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75075" y="2060898"/>
            <a:ext cx="4529484"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1130" y="2786028"/>
            <a:ext cx="4913431"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6867" y="2060899"/>
            <a:ext cx="455956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20" y="2786028"/>
            <a:ext cx="493536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3E939A-D431-944E-BD85-4BBD8DE12C06}"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3535941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4" name="Picture 13"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8" name="Rectangle 7"/>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3" name="Content Placeholder 2"/>
          <p:cNvSpPr>
            <a:spLocks noGrp="1"/>
          </p:cNvSpPr>
          <p:nvPr>
            <p:ph idx="1"/>
          </p:nvPr>
        </p:nvSpPr>
        <p:spPr>
          <a:xfrm>
            <a:off x="609602" y="1371601"/>
            <a:ext cx="6741993" cy="4939915"/>
          </a:xfrm>
          <a:prstGeom prst="rect">
            <a:avLst/>
          </a:prstGeom>
        </p:spPr>
        <p:txBody>
          <a:bodyPr lIns="0" tIns="91440" rIns="0"/>
          <a:lstStyle>
            <a:lvl1pPr marL="228600" indent="-228600">
              <a:buFont typeface="Wingdings" charset="2"/>
              <a:buChar char="§"/>
              <a:defRPr>
                <a:solidFill>
                  <a:srgbClr val="54585A"/>
                </a:solidFill>
              </a:defRPr>
            </a:lvl1pPr>
            <a:lvl2pPr marL="457200" indent="-228600">
              <a:buClr>
                <a:srgbClr val="6D2077"/>
              </a:buClr>
              <a:buSzPct val="80000"/>
              <a:buFont typeface="Wingdings" charset="2"/>
              <a:buChar char="§"/>
              <a:defRPr>
                <a:solidFill>
                  <a:srgbClr val="54585A"/>
                </a:solidFill>
              </a:defRPr>
            </a:lvl2pPr>
            <a:lvl3pPr marL="860425" indent="-174625">
              <a:buClr>
                <a:srgbClr val="FC4C02"/>
              </a:buClr>
              <a:buFont typeface="Arial"/>
              <a:buChar char="•"/>
              <a:defRPr sz="1400">
                <a:solidFill>
                  <a:srgbClr val="54585A"/>
                </a:solidFill>
              </a:defRPr>
            </a:lvl3pPr>
            <a:lvl4pPr marL="1371600" indent="-228600">
              <a:buClr>
                <a:srgbClr val="00A69D"/>
              </a:buClr>
              <a:buFont typeface="Lucida Grande"/>
              <a:buChar char="-"/>
              <a:defRPr sz="1200">
                <a:solidFill>
                  <a:srgbClr val="54585A"/>
                </a:solidFill>
              </a:defRPr>
            </a:lvl4pPr>
            <a:lvl5pPr marL="1828800">
              <a:buClr>
                <a:srgbClr val="00A69D"/>
              </a:buClr>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12" name="Straight Connector 11"/>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0"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13" name="Picture 12" descr="athena im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227" y="1181647"/>
            <a:ext cx="4635728" cy="5183873"/>
          </a:xfrm>
          <a:prstGeom prst="rect">
            <a:avLst/>
          </a:prstGeom>
        </p:spPr>
      </p:pic>
      <p:pic>
        <p:nvPicPr>
          <p:cNvPr id="15" name="Picture 14"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6" name="Rectangle 15"/>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7" name="Straight Connector 16"/>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9"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20" name="Picture 19" descr="athena image.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227" y="1181647"/>
            <a:ext cx="4635728" cy="5183873"/>
          </a:xfrm>
          <a:prstGeom prst="rect">
            <a:avLst/>
          </a:prstGeom>
        </p:spPr>
      </p:pic>
    </p:spTree>
    <p:extLst>
      <p:ext uri="{BB962C8B-B14F-4D97-AF65-F5344CB8AC3E}">
        <p14:creationId xmlns:p14="http://schemas.microsoft.com/office/powerpoint/2010/main" val="3020378712"/>
      </p:ext>
    </p:extLst>
  </p:cSld>
  <p:clrMapOvr>
    <a:masterClrMapping/>
  </p:clrMapOvr>
  <p:transition>
    <p:fade thruBlk="1"/>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3E939A-D431-944E-BD85-4BBD8DE12C06}"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6845628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E939A-D431-944E-BD85-4BBD8DE12C06}"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1580154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754928"/>
            <a:ext cx="3639364"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5105142" y="596019"/>
            <a:ext cx="6001285"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91130" y="3126528"/>
            <a:ext cx="363936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3E939A-D431-944E-BD85-4BBD8DE12C06}"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178448701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898269"/>
            <a:ext cx="58984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353923" y="-18288"/>
            <a:ext cx="3333416"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089758" y="3269869"/>
            <a:ext cx="589840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31532" y="6181345"/>
            <a:ext cx="958003" cy="365125"/>
          </a:xfrm>
        </p:spPr>
        <p:txBody>
          <a:bodyPr/>
          <a:lstStyle/>
          <a:p>
            <a:fld id="{D23E939A-D431-944E-BD85-4BBD8DE12C06}" type="datetimeFigureOut">
              <a:rPr lang="en-US" smtClean="0"/>
              <a:t>11/17/2017</a:t>
            </a:fld>
            <a:endParaRPr lang="en-US"/>
          </a:p>
        </p:txBody>
      </p:sp>
      <p:sp>
        <p:nvSpPr>
          <p:cNvPr id="6" name="Footer Placeholder 5"/>
          <p:cNvSpPr>
            <a:spLocks noGrp="1"/>
          </p:cNvSpPr>
          <p:nvPr>
            <p:ph type="ftr" sz="quarter" idx="11"/>
          </p:nvPr>
        </p:nvSpPr>
        <p:spPr>
          <a:xfrm>
            <a:off x="1091131" y="6181345"/>
            <a:ext cx="4940400" cy="365125"/>
          </a:xfrm>
        </p:spPr>
        <p:txBody>
          <a:bodyPr/>
          <a:lstStyle/>
          <a:p>
            <a:endParaRPr lang="en-US"/>
          </a:p>
        </p:txBody>
      </p:sp>
      <p:sp>
        <p:nvSpPr>
          <p:cNvPr id="7" name="Slide Number Placeholder 6"/>
          <p:cNvSpPr>
            <a:spLocks noGrp="1"/>
          </p:cNvSpPr>
          <p:nvPr>
            <p:ph type="sldNum" sz="quarter" idx="12"/>
          </p:nvPr>
        </p:nvSpPr>
        <p:spPr>
          <a:xfrm>
            <a:off x="10699016" y="6181344"/>
            <a:ext cx="406915" cy="329250"/>
          </a:xfrm>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196318502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570" y="4377486"/>
            <a:ext cx="9884009"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3571" y="996188"/>
            <a:ext cx="9735236"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23570" y="5284990"/>
            <a:ext cx="9884009"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3E939A-D431-944E-BD85-4BBD8DE12C06}" type="datetimeFigureOut">
              <a:rPr lang="en-US" smtClean="0"/>
              <a:t>11/17/2017</a:t>
            </a:fld>
            <a:endParaRPr lang="en-US"/>
          </a:p>
        </p:txBody>
      </p:sp>
      <p:sp>
        <p:nvSpPr>
          <p:cNvPr id="6" name="Footer Placeholder 5"/>
          <p:cNvSpPr>
            <a:spLocks noGrp="1"/>
          </p:cNvSpPr>
          <p:nvPr>
            <p:ph type="ftr" sz="quarter" idx="11"/>
          </p:nvPr>
        </p:nvSpPr>
        <p:spPr>
          <a:xfrm>
            <a:off x="1223571" y="6181345"/>
            <a:ext cx="7116371" cy="365125"/>
          </a:xfrm>
        </p:spPr>
        <p:txBody>
          <a:bodyPr/>
          <a:lstStyle/>
          <a:p>
            <a:endParaRPr lang="en-US"/>
          </a:p>
        </p:txBody>
      </p:sp>
      <p:sp>
        <p:nvSpPr>
          <p:cNvPr id="7" name="Slide Number Placeholder 6"/>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380508394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9"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1129" y="4343400"/>
            <a:ext cx="10015299"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38938329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78425" y="860276"/>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518430" y="29859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5248" y="3650606"/>
            <a:ext cx="8841504"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091130" y="4641206"/>
            <a:ext cx="10015297"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34834814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91129" y="3603566"/>
            <a:ext cx="10016451"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4687" y="5072366"/>
            <a:ext cx="10016452"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22375119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778425" y="75385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10516742" y="287949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1129" y="3886200"/>
            <a:ext cx="10016451"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1129" y="4939862"/>
            <a:ext cx="10016451"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230102090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7"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91129" y="3682942"/>
            <a:ext cx="10015297"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1129" y="4732224"/>
            <a:ext cx="10015296"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4249134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20" name="Picture 19"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3" name="Content Placeholder 2"/>
          <p:cNvSpPr>
            <a:spLocks noGrp="1"/>
          </p:cNvSpPr>
          <p:nvPr>
            <p:ph idx="1"/>
          </p:nvPr>
        </p:nvSpPr>
        <p:spPr>
          <a:xfrm>
            <a:off x="609601" y="1795928"/>
            <a:ext cx="10972800" cy="4468072"/>
          </a:xfrm>
          <a:prstGeom prst="rect">
            <a:avLst/>
          </a:prstGeom>
        </p:spPr>
        <p:txBody>
          <a:bodyPr lIns="0" tIns="91440" rIns="0"/>
          <a:lstStyle>
            <a:lvl1pPr marL="228600" indent="-228600">
              <a:buFont typeface="Wingdings" charset="2"/>
              <a:buChar char="§"/>
              <a:defRPr>
                <a:solidFill>
                  <a:srgbClr val="54585A"/>
                </a:solidFill>
              </a:defRPr>
            </a:lvl1pPr>
            <a:lvl2pPr marL="457200" indent="-228600">
              <a:buClr>
                <a:srgbClr val="6D2077"/>
              </a:buClr>
              <a:buSzPct val="80000"/>
              <a:buFont typeface="Wingdings" charset="2"/>
              <a:buChar char="§"/>
              <a:defRPr>
                <a:solidFill>
                  <a:srgbClr val="54585A"/>
                </a:solidFill>
              </a:defRPr>
            </a:lvl2pPr>
            <a:lvl3pPr marL="860425" indent="-174625">
              <a:buClr>
                <a:srgbClr val="FC4C02"/>
              </a:buClr>
              <a:buFont typeface="Arial"/>
              <a:buChar char="•"/>
              <a:defRPr sz="1400">
                <a:solidFill>
                  <a:srgbClr val="54585A"/>
                </a:solidFill>
              </a:defRPr>
            </a:lvl3pPr>
            <a:lvl4pPr marL="1371600" indent="-228600">
              <a:buClr>
                <a:srgbClr val="00A69D"/>
              </a:buClr>
              <a:buFont typeface="Lucida Grande"/>
              <a:buChar char="-"/>
              <a:defRPr sz="1200">
                <a:solidFill>
                  <a:srgbClr val="54585A"/>
                </a:solidFill>
              </a:defRPr>
            </a:lvl4pPr>
            <a:lvl5pPr marL="1828800">
              <a:buClr>
                <a:srgbClr val="00A69D"/>
              </a:buClr>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609601" y="1244824"/>
            <a:ext cx="10972800" cy="551104"/>
          </a:xfrm>
          <a:prstGeom prst="rect">
            <a:avLst/>
          </a:prstGeom>
        </p:spPr>
        <p:txBody>
          <a:bodyPr lIns="0" tIns="91440" rIns="0" anchor="ctr" anchorCtr="0"/>
          <a:lstStyle>
            <a:lvl1pPr marL="0" indent="0">
              <a:spcBef>
                <a:spcPts val="0"/>
              </a:spcBef>
              <a:buNone/>
              <a:defRPr sz="2000" b="1">
                <a:solidFill>
                  <a:srgbClr val="898D8D"/>
                </a:solidFill>
              </a:defRPr>
            </a:lvl1pPr>
            <a:lvl3pPr>
              <a:defRPr sz="1400"/>
            </a:lvl3pPr>
            <a:lvl4pPr marL="1371600">
              <a:buClr>
                <a:srgbClr val="00A69D"/>
              </a:buClr>
              <a:defRPr sz="1200"/>
            </a:lvl4pPr>
            <a:lvl5pPr marL="1828800">
              <a:buClr>
                <a:srgbClr val="00A69D"/>
              </a:buClr>
              <a:defRPr sz="1200"/>
            </a:lvl5pPr>
          </a:lstStyle>
          <a:p>
            <a:pPr lvl="0"/>
            <a:r>
              <a:rPr lang="en-US"/>
              <a:t>Click to edit Master text styles</a:t>
            </a:r>
          </a:p>
        </p:txBody>
      </p:sp>
      <p:sp>
        <p:nvSpPr>
          <p:cNvPr id="15" name="Rectangle 14"/>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6"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17" name="Straight Connector 16"/>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9"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10" name="Picture 9"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1" name="Rectangle 10"/>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2" name="Straight Connector 11"/>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4"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spTree>
    <p:extLst>
      <p:ext uri="{BB962C8B-B14F-4D97-AF65-F5344CB8AC3E}">
        <p14:creationId xmlns:p14="http://schemas.microsoft.com/office/powerpoint/2010/main" val="3042932046"/>
      </p:ext>
    </p:extLst>
  </p:cSld>
  <p:clrMapOvr>
    <a:masterClrMapping/>
  </p:clrMapOvr>
  <p:transition>
    <p:fade thruBlk="1"/>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091130" y="596018"/>
            <a:ext cx="10015297"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26768866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611" y="596018"/>
            <a:ext cx="2370816"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91130" y="596018"/>
            <a:ext cx="7498849"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939A-D431-944E-BD85-4BBD8DE12C06}"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18447-B4FA-2346-AAE7-8B9A420F3B3A}" type="slidenum">
              <a:rPr lang="en-US" smtClean="0"/>
              <a:t>‹#›</a:t>
            </a:fld>
            <a:endParaRPr lang="en-US"/>
          </a:p>
        </p:txBody>
      </p:sp>
    </p:spTree>
    <p:extLst>
      <p:ext uri="{BB962C8B-B14F-4D97-AF65-F5344CB8AC3E}">
        <p14:creationId xmlns:p14="http://schemas.microsoft.com/office/powerpoint/2010/main" val="17600433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D92550-ABB7-6A4A-8DAF-208208409634}"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167184881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92550-ABB7-6A4A-8DAF-208208409634}"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15977549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92550-ABB7-6A4A-8DAF-208208409634}"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59321984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D92550-ABB7-6A4A-8DAF-208208409634}"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349831499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D92550-ABB7-6A4A-8DAF-208208409634}"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34367861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D92550-ABB7-6A4A-8DAF-208208409634}"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108709248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92550-ABB7-6A4A-8DAF-208208409634}"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161719979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92550-ABB7-6A4A-8DAF-208208409634}"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231892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8554BE-0DDE-47BA-8F99-A193074A008C}" type="datetimeFigureOut">
              <a:rPr lang="en-GB" smtClean="0"/>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7567D-0E53-44E0-888B-8D64B97A994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523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19" name="Picture 18"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3" name="Content Placeholder 2"/>
          <p:cNvSpPr>
            <a:spLocks noGrp="1"/>
          </p:cNvSpPr>
          <p:nvPr>
            <p:ph idx="1"/>
          </p:nvPr>
        </p:nvSpPr>
        <p:spPr>
          <a:xfrm>
            <a:off x="609601" y="1371601"/>
            <a:ext cx="10972800" cy="4831920"/>
          </a:xfrm>
          <a:prstGeom prst="rect">
            <a:avLst/>
          </a:prstGeom>
        </p:spPr>
        <p:txBody>
          <a:bodyPr lIns="0" tIns="91440" rIns="0"/>
          <a:lstStyle>
            <a:lvl1pPr marL="342900" indent="-342900">
              <a:buFont typeface="+mj-lt"/>
              <a:buAutoNum type="arabicPeriod"/>
              <a:defRPr>
                <a:solidFill>
                  <a:srgbClr val="54585A"/>
                </a:solidFill>
              </a:defRPr>
            </a:lvl1pPr>
            <a:lvl2pPr marL="571500" indent="-342900">
              <a:buClr>
                <a:srgbClr val="6D2077"/>
              </a:buClr>
              <a:buFont typeface="+mj-lt"/>
              <a:buAutoNum type="arabicPeriod"/>
              <a:defRPr>
                <a:solidFill>
                  <a:srgbClr val="54585A"/>
                </a:solidFill>
              </a:defRPr>
            </a:lvl2pPr>
            <a:lvl3pPr marL="1028700" indent="-342900">
              <a:buClr>
                <a:srgbClr val="FC4C02"/>
              </a:buClr>
              <a:buFont typeface="+mj-lt"/>
              <a:buAutoNum type="arabicPeriod"/>
              <a:defRPr sz="1400">
                <a:solidFill>
                  <a:srgbClr val="54585A"/>
                </a:solidFill>
              </a:defRPr>
            </a:lvl3pPr>
            <a:lvl4pPr marL="1371600">
              <a:buClr>
                <a:srgbClr val="00A69D"/>
              </a:buClr>
              <a:buFont typeface="+mj-lt"/>
              <a:buAutoNum type="arabicPeriod"/>
              <a:defRPr sz="1200">
                <a:solidFill>
                  <a:srgbClr val="54585A"/>
                </a:solidFill>
              </a:defRPr>
            </a:lvl4pPr>
            <a:lvl5pPr marL="1828800">
              <a:buClr>
                <a:srgbClr val="00A69D"/>
              </a:buClr>
              <a:buFont typeface="+mj-lt"/>
              <a:buAutoNum type="arabicPeriod"/>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4"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15" name="Straight Connector 14"/>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8"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9" name="Picture 8"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0" name="Rectangle 9"/>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1" name="Straight Connector 10"/>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6"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spTree>
    <p:extLst>
      <p:ext uri="{BB962C8B-B14F-4D97-AF65-F5344CB8AC3E}">
        <p14:creationId xmlns:p14="http://schemas.microsoft.com/office/powerpoint/2010/main" val="3946791423"/>
      </p:ext>
    </p:extLst>
  </p:cSld>
  <p:clrMapOvr>
    <a:masterClrMapping/>
  </p:clrMapOvr>
  <p:transition>
    <p:fade thruBlk="1"/>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92550-ABB7-6A4A-8DAF-208208409634}"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141588810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92550-ABB7-6A4A-8DAF-208208409634}"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286911307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92550-ABB7-6A4A-8DAF-208208409634}"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D425A-6A38-1E49-935B-5A9F26C51F56}" type="slidenum">
              <a:rPr lang="en-US" smtClean="0"/>
              <a:t>‹#›</a:t>
            </a:fld>
            <a:endParaRPr lang="en-US"/>
          </a:p>
        </p:txBody>
      </p:sp>
    </p:spTree>
    <p:extLst>
      <p:ext uri="{BB962C8B-B14F-4D97-AF65-F5344CB8AC3E}">
        <p14:creationId xmlns:p14="http://schemas.microsoft.com/office/powerpoint/2010/main" val="584528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20" name="Picture 19"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3" name="Content Placeholder 2"/>
          <p:cNvSpPr>
            <a:spLocks noGrp="1"/>
          </p:cNvSpPr>
          <p:nvPr>
            <p:ph idx="1"/>
          </p:nvPr>
        </p:nvSpPr>
        <p:spPr>
          <a:xfrm>
            <a:off x="609601" y="1795928"/>
            <a:ext cx="10972800" cy="4364392"/>
          </a:xfrm>
          <a:prstGeom prst="rect">
            <a:avLst/>
          </a:prstGeom>
        </p:spPr>
        <p:txBody>
          <a:bodyPr lIns="0" tIns="91440" rIns="0"/>
          <a:lstStyle>
            <a:lvl1pPr marL="342900" indent="-342900">
              <a:buFont typeface="+mj-lt"/>
              <a:buAutoNum type="arabicPeriod"/>
              <a:defRPr>
                <a:solidFill>
                  <a:srgbClr val="54585A"/>
                </a:solidFill>
              </a:defRPr>
            </a:lvl1pPr>
            <a:lvl2pPr marL="571500" indent="-342900">
              <a:buClr>
                <a:srgbClr val="6D2077"/>
              </a:buClr>
              <a:buFont typeface="+mj-lt"/>
              <a:buAutoNum type="arabicPeriod"/>
              <a:defRPr>
                <a:solidFill>
                  <a:srgbClr val="54585A"/>
                </a:solidFill>
              </a:defRPr>
            </a:lvl2pPr>
            <a:lvl3pPr marL="1028700" indent="-342900">
              <a:buClr>
                <a:srgbClr val="FC4C02"/>
              </a:buClr>
              <a:buFont typeface="+mj-lt"/>
              <a:buAutoNum type="arabicPeriod"/>
              <a:defRPr sz="1400">
                <a:solidFill>
                  <a:srgbClr val="54585A"/>
                </a:solidFill>
              </a:defRPr>
            </a:lvl3pPr>
            <a:lvl4pPr marL="1371600">
              <a:buClr>
                <a:srgbClr val="00A69D"/>
              </a:buClr>
              <a:buFont typeface="+mj-lt"/>
              <a:buAutoNum type="arabicPeriod"/>
              <a:defRPr sz="1200">
                <a:solidFill>
                  <a:srgbClr val="54585A"/>
                </a:solidFill>
              </a:defRPr>
            </a:lvl4pPr>
            <a:lvl5pPr marL="1828800">
              <a:buClr>
                <a:srgbClr val="00A69D"/>
              </a:buClr>
              <a:buFont typeface="+mj-lt"/>
              <a:buAutoNum type="arabicPeriod"/>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609601" y="1244824"/>
            <a:ext cx="10972800" cy="551104"/>
          </a:xfrm>
          <a:prstGeom prst="rect">
            <a:avLst/>
          </a:prstGeom>
        </p:spPr>
        <p:txBody>
          <a:bodyPr lIns="0" tIns="91440" rIns="0" anchor="ctr" anchorCtr="0"/>
          <a:lstStyle>
            <a:lvl1pPr marL="0" indent="0">
              <a:spcBef>
                <a:spcPts val="0"/>
              </a:spcBef>
              <a:buNone/>
              <a:defRPr sz="2000" b="1">
                <a:solidFill>
                  <a:srgbClr val="898D8D"/>
                </a:solidFill>
              </a:defRPr>
            </a:lvl1pPr>
            <a:lvl3pPr>
              <a:defRPr sz="1400"/>
            </a:lvl3pPr>
            <a:lvl4pPr marL="1371600">
              <a:buClr>
                <a:srgbClr val="00A69D"/>
              </a:buClr>
              <a:defRPr sz="1200"/>
            </a:lvl4pPr>
            <a:lvl5pPr marL="1828800">
              <a:buClr>
                <a:srgbClr val="00A69D"/>
              </a:buClr>
              <a:defRPr sz="1200"/>
            </a:lvl5pPr>
          </a:lstStyle>
          <a:p>
            <a:pPr lvl="0"/>
            <a:r>
              <a:rPr lang="en-US"/>
              <a:t>Click to edit Master text styles</a:t>
            </a:r>
          </a:p>
        </p:txBody>
      </p:sp>
      <p:sp>
        <p:nvSpPr>
          <p:cNvPr id="15" name="Rectangle 14"/>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6"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17" name="Straight Connector 16"/>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9"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10" name="Picture 9"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1" name="Rectangle 10"/>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2" name="Straight Connector 11"/>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4"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spTree>
    <p:extLst>
      <p:ext uri="{BB962C8B-B14F-4D97-AF65-F5344CB8AC3E}">
        <p14:creationId xmlns:p14="http://schemas.microsoft.com/office/powerpoint/2010/main" val="148358705"/>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1" name="Picture 20"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8" name="Content Placeholder 2"/>
          <p:cNvSpPr>
            <a:spLocks noGrp="1"/>
          </p:cNvSpPr>
          <p:nvPr>
            <p:ph sz="half" idx="1"/>
          </p:nvPr>
        </p:nvSpPr>
        <p:spPr>
          <a:xfrm>
            <a:off x="609600" y="1371600"/>
            <a:ext cx="5181600" cy="4831920"/>
          </a:xfrm>
          <a:prstGeom prst="rect">
            <a:avLst/>
          </a:prstGeom>
        </p:spPr>
        <p:txBody>
          <a:bodyPr lIns="0" tIns="91440" rIns="0" bIns="0"/>
          <a:lstStyle>
            <a:lvl1pPr marL="228600" indent="-228600">
              <a:buFont typeface="Wingdings" charset="2"/>
              <a:buChar char="§"/>
              <a:defRPr sz="1800">
                <a:solidFill>
                  <a:srgbClr val="54585A"/>
                </a:solidFill>
              </a:defRPr>
            </a:lvl1pPr>
            <a:lvl2pPr marL="457200" indent="-228600">
              <a:buClr>
                <a:srgbClr val="6D2077"/>
              </a:buClr>
              <a:buSzPct val="80000"/>
              <a:buFont typeface="Wingdings" charset="2"/>
              <a:buChar char="§"/>
              <a:defRPr sz="160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0"/>
          </p:nvPr>
        </p:nvSpPr>
        <p:spPr>
          <a:xfrm>
            <a:off x="6394644" y="1371600"/>
            <a:ext cx="5181600" cy="4831920"/>
          </a:xfrm>
          <a:prstGeom prst="rect">
            <a:avLst/>
          </a:prstGeom>
        </p:spPr>
        <p:txBody>
          <a:bodyPr lIns="0" tIns="91440" rIns="0" bIns="0"/>
          <a:lstStyle>
            <a:lvl1pPr marL="228600" indent="-228600">
              <a:buFont typeface="Wingdings" charset="2"/>
              <a:buChar char="§"/>
              <a:defRPr sz="1800">
                <a:solidFill>
                  <a:srgbClr val="54585A"/>
                </a:solidFill>
              </a:defRPr>
            </a:lvl1pPr>
            <a:lvl2pPr marL="457200" indent="-228600">
              <a:buClr>
                <a:srgbClr val="6D2077"/>
              </a:buClr>
              <a:buSzPct val="80000"/>
              <a:buFont typeface="Wingdings" charset="2"/>
              <a:buChar char="§"/>
              <a:defRPr sz="160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7"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18" name="Straight Connector 17"/>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20"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10" name="Picture 9"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1" name="Rectangle 10"/>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2" name="Straight Connector 11"/>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6"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spTree>
    <p:extLst>
      <p:ext uri="{BB962C8B-B14F-4D97-AF65-F5344CB8AC3E}">
        <p14:creationId xmlns:p14="http://schemas.microsoft.com/office/powerpoint/2010/main" val="229377634"/>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24" name="Picture 23"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8" name="Content Placeholder 2"/>
          <p:cNvSpPr>
            <a:spLocks noGrp="1"/>
          </p:cNvSpPr>
          <p:nvPr>
            <p:ph sz="half" idx="1"/>
          </p:nvPr>
        </p:nvSpPr>
        <p:spPr>
          <a:xfrm>
            <a:off x="609600" y="1795928"/>
            <a:ext cx="5181600" cy="4381672"/>
          </a:xfrm>
          <a:prstGeom prst="rect">
            <a:avLst/>
          </a:prstGeom>
        </p:spPr>
        <p:txBody>
          <a:bodyPr lIns="0" tIns="91440" rIns="0" bIns="0"/>
          <a:lstStyle>
            <a:lvl1pPr marL="228600" indent="-228600">
              <a:buFont typeface="Wingdings" charset="2"/>
              <a:buChar char="§"/>
              <a:defRPr sz="1800">
                <a:solidFill>
                  <a:srgbClr val="54585A"/>
                </a:solidFill>
              </a:defRPr>
            </a:lvl1pPr>
            <a:lvl2pPr marL="457200" indent="-228600">
              <a:buClr>
                <a:srgbClr val="6D2077"/>
              </a:buClr>
              <a:buFont typeface="Wingdings" charset="2"/>
              <a:buChar char="§"/>
              <a:defRPr sz="160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1"/>
          </p:nvPr>
        </p:nvSpPr>
        <p:spPr>
          <a:xfrm>
            <a:off x="609602" y="1244824"/>
            <a:ext cx="5181599" cy="551104"/>
          </a:xfrm>
          <a:prstGeom prst="rect">
            <a:avLst/>
          </a:prstGeom>
        </p:spPr>
        <p:txBody>
          <a:bodyPr lIns="0" tIns="91440" rIns="0" anchor="ctr" anchorCtr="0"/>
          <a:lstStyle>
            <a:lvl1pPr marL="0" indent="0">
              <a:spcBef>
                <a:spcPts val="0"/>
              </a:spcBef>
              <a:buNone/>
              <a:defRPr sz="2000" b="1">
                <a:solidFill>
                  <a:srgbClr val="898D8D"/>
                </a:solidFill>
              </a:defRPr>
            </a:lvl1pPr>
            <a:lvl3pPr>
              <a:defRPr sz="1400"/>
            </a:lvl3pPr>
            <a:lvl4pPr marL="1371600">
              <a:buClr>
                <a:srgbClr val="00A69D"/>
              </a:buClr>
              <a:defRPr sz="1200"/>
            </a:lvl4pPr>
            <a:lvl5pPr marL="1828800">
              <a:buClr>
                <a:srgbClr val="00A69D"/>
              </a:buClr>
              <a:defRPr sz="1200"/>
            </a:lvl5pPr>
          </a:lstStyle>
          <a:p>
            <a:pPr lvl="0"/>
            <a:r>
              <a:rPr lang="en-US"/>
              <a:t>Click to edit Master text styles</a:t>
            </a:r>
          </a:p>
        </p:txBody>
      </p:sp>
      <p:sp>
        <p:nvSpPr>
          <p:cNvPr id="13" name="Content Placeholder 2"/>
          <p:cNvSpPr>
            <a:spLocks noGrp="1"/>
          </p:cNvSpPr>
          <p:nvPr>
            <p:ph idx="12"/>
          </p:nvPr>
        </p:nvSpPr>
        <p:spPr>
          <a:xfrm>
            <a:off x="6394645" y="1244824"/>
            <a:ext cx="5181599" cy="551104"/>
          </a:xfrm>
          <a:prstGeom prst="rect">
            <a:avLst/>
          </a:prstGeom>
        </p:spPr>
        <p:txBody>
          <a:bodyPr lIns="0" tIns="91440" rIns="0" anchor="ctr" anchorCtr="0"/>
          <a:lstStyle>
            <a:lvl1pPr marL="0" indent="0">
              <a:spcBef>
                <a:spcPts val="0"/>
              </a:spcBef>
              <a:buNone/>
              <a:defRPr sz="2000" b="1">
                <a:solidFill>
                  <a:srgbClr val="898D8D"/>
                </a:solidFill>
              </a:defRPr>
            </a:lvl1pPr>
            <a:lvl3pPr>
              <a:defRPr sz="1400"/>
            </a:lvl3pPr>
            <a:lvl4pPr marL="1371600">
              <a:buClr>
                <a:srgbClr val="00A69D"/>
              </a:buClr>
              <a:defRPr sz="1200"/>
            </a:lvl4pPr>
            <a:lvl5pPr marL="1828800">
              <a:buClr>
                <a:srgbClr val="00A69D"/>
              </a:buClr>
              <a:defRPr sz="1200"/>
            </a:lvl5pPr>
          </a:lstStyle>
          <a:p>
            <a:pPr lvl="0"/>
            <a:r>
              <a:rPr lang="en-US"/>
              <a:t>Click to edit Master text styles</a:t>
            </a:r>
          </a:p>
        </p:txBody>
      </p:sp>
      <p:sp>
        <p:nvSpPr>
          <p:cNvPr id="16" name="Content Placeholder 2"/>
          <p:cNvSpPr>
            <a:spLocks noGrp="1"/>
          </p:cNvSpPr>
          <p:nvPr>
            <p:ph sz="half" idx="13"/>
          </p:nvPr>
        </p:nvSpPr>
        <p:spPr>
          <a:xfrm>
            <a:off x="6394643" y="1795928"/>
            <a:ext cx="5181600" cy="4381672"/>
          </a:xfrm>
          <a:prstGeom prst="rect">
            <a:avLst/>
          </a:prstGeom>
        </p:spPr>
        <p:txBody>
          <a:bodyPr lIns="0" tIns="91440" rIns="0" bIns="0"/>
          <a:lstStyle>
            <a:lvl1pPr marL="228600" indent="-228600">
              <a:buFont typeface="Wingdings" charset="2"/>
              <a:buChar char="§"/>
              <a:defRPr sz="1800">
                <a:solidFill>
                  <a:srgbClr val="54585A"/>
                </a:solidFill>
              </a:defRPr>
            </a:lvl1pPr>
            <a:lvl2pPr marL="457200" indent="-228600">
              <a:buClr>
                <a:srgbClr val="6D2077"/>
              </a:buClr>
              <a:buFont typeface="Wingdings" charset="2"/>
              <a:buChar char="§"/>
              <a:defRPr sz="160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20"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21" name="Straight Connector 20"/>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23"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12" name="Picture 11"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4" name="Rectangle 13"/>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7" name="Straight Connector 16"/>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9"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spTree>
    <p:extLst>
      <p:ext uri="{BB962C8B-B14F-4D97-AF65-F5344CB8AC3E}">
        <p14:creationId xmlns:p14="http://schemas.microsoft.com/office/powerpoint/2010/main" val="863073989"/>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20" name="Picture 19"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8" name="Content Placeholder 2"/>
          <p:cNvSpPr>
            <a:spLocks noGrp="1"/>
          </p:cNvSpPr>
          <p:nvPr>
            <p:ph sz="half" idx="1"/>
          </p:nvPr>
        </p:nvSpPr>
        <p:spPr>
          <a:xfrm>
            <a:off x="609600" y="1371600"/>
            <a:ext cx="6682273" cy="4831920"/>
          </a:xfrm>
          <a:prstGeom prst="rect">
            <a:avLst/>
          </a:prstGeom>
        </p:spPr>
        <p:txBody>
          <a:bodyPr lIns="0" tIns="91440" rIns="0" bIns="0"/>
          <a:lstStyle>
            <a:lvl1pPr marL="228600" indent="-228600">
              <a:buFont typeface="Wingdings" charset="2"/>
              <a:buChar char="§"/>
              <a:defRPr sz="1800">
                <a:solidFill>
                  <a:srgbClr val="54585A"/>
                </a:solidFill>
              </a:defRPr>
            </a:lvl1pPr>
            <a:lvl2pPr marL="457200" indent="-228600">
              <a:buClr>
                <a:srgbClr val="6D2077"/>
              </a:buClr>
              <a:buSzPct val="80000"/>
              <a:buFont typeface="Wingdings" charset="2"/>
              <a:buChar char="§"/>
              <a:defRPr sz="160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6"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17" name="Straight Connector 16"/>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9"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9" name="Picture 8" descr="athena im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044" y="1200442"/>
            <a:ext cx="3500525" cy="3914439"/>
          </a:xfrm>
          <a:prstGeom prst="rect">
            <a:avLst/>
          </a:prstGeom>
        </p:spPr>
      </p:pic>
      <p:pic>
        <p:nvPicPr>
          <p:cNvPr id="10" name="Picture 9"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1" name="Rectangle 10"/>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2" name="Straight Connector 11"/>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4"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21" name="Picture 20" descr="athena image.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8044" y="1200442"/>
            <a:ext cx="3500525" cy="3914439"/>
          </a:xfrm>
          <a:prstGeom prst="rect">
            <a:avLst/>
          </a:prstGeom>
        </p:spPr>
      </p:pic>
    </p:spTree>
    <p:extLst>
      <p:ext uri="{BB962C8B-B14F-4D97-AF65-F5344CB8AC3E}">
        <p14:creationId xmlns:p14="http://schemas.microsoft.com/office/powerpoint/2010/main" val="761340747"/>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18" name="Picture 17"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13" name="Rectangle 12"/>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4"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15" name="Straight Connector 14"/>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7"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8" name="Picture 7"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9" name="Rectangle 8"/>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10" name="Straight Connector 9"/>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12"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spTree>
    <p:extLst>
      <p:ext uri="{BB962C8B-B14F-4D97-AF65-F5344CB8AC3E}">
        <p14:creationId xmlns:p14="http://schemas.microsoft.com/office/powerpoint/2010/main" val="2591911029"/>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pic>
        <p:nvPicPr>
          <p:cNvPr id="26" name="Picture 25" descr="SqPB Logo - 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8" name="Content Placeholder 2"/>
          <p:cNvSpPr>
            <a:spLocks noGrp="1"/>
          </p:cNvSpPr>
          <p:nvPr>
            <p:ph sz="half" idx="1" hasCustomPrompt="1"/>
          </p:nvPr>
        </p:nvSpPr>
        <p:spPr>
          <a:xfrm>
            <a:off x="4949319" y="1795928"/>
            <a:ext cx="2699659" cy="1455272"/>
          </a:xfrm>
          <a:prstGeom prst="rect">
            <a:avLst/>
          </a:prstGeom>
        </p:spPr>
        <p:txBody>
          <a:bodyPr lIns="0" tIns="91440" rIns="0" bIns="0"/>
          <a:lstStyle>
            <a:lvl1pPr marL="228600" indent="-228600">
              <a:buFont typeface="Wingdings" charset="2"/>
              <a:buChar char="§"/>
              <a:defRPr sz="1800">
                <a:solidFill>
                  <a:srgbClr val="54585A"/>
                </a:solidFill>
              </a:defRPr>
            </a:lvl1pPr>
            <a:lvl2pPr marL="228600" indent="0">
              <a:lnSpc>
                <a:spcPct val="90000"/>
              </a:lnSpc>
              <a:buClr>
                <a:srgbClr val="6D2077"/>
              </a:buClr>
              <a:buFontTx/>
              <a:buNone/>
              <a:defRPr sz="1200" baseline="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marL="228600" marR="0" lvl="1" indent="0" algn="l" defTabSz="457200" rtl="0" eaLnBrk="1" fontAlgn="base" latinLnBrk="0" hangingPunct="1">
              <a:lnSpc>
                <a:spcPct val="90000"/>
              </a:lnSpc>
              <a:spcBef>
                <a:spcPct val="20000"/>
              </a:spcBef>
              <a:spcAft>
                <a:spcPct val="0"/>
              </a:spcAft>
              <a:buClr>
                <a:srgbClr val="6D2077"/>
              </a:buClr>
              <a:buSzPct val="90000"/>
              <a:buFontTx/>
              <a:buNone/>
              <a:tabLst/>
              <a:defRPr/>
            </a:pPr>
            <a:r>
              <a:rPr lang="en-US" dirty="0"/>
              <a:t>First A. Last Name</a:t>
            </a:r>
          </a:p>
          <a:p>
            <a:pPr lvl="1"/>
            <a:r>
              <a:rPr lang="en-US" dirty="0"/>
              <a:t>Title</a:t>
            </a:r>
          </a:p>
          <a:p>
            <a:pPr lvl="1"/>
            <a:r>
              <a:rPr lang="en-US" dirty="0"/>
              <a:t>Phone</a:t>
            </a:r>
          </a:p>
          <a:p>
            <a:pPr lvl="1"/>
            <a:r>
              <a:rPr lang="en-US" dirty="0" err="1"/>
              <a:t>firstname.lastname</a:t>
            </a:r>
            <a:r>
              <a:rPr lang="en-US" dirty="0"/>
              <a:t>@</a:t>
            </a:r>
            <a:br>
              <a:rPr lang="en-US" dirty="0"/>
            </a:br>
            <a:r>
              <a:rPr lang="en-US" dirty="0" err="1"/>
              <a:t>squiresanders.com</a:t>
            </a:r>
            <a:endParaRPr lang="en-US" dirty="0"/>
          </a:p>
        </p:txBody>
      </p:sp>
      <p:sp>
        <p:nvSpPr>
          <p:cNvPr id="15" name="Content Placeholder 2"/>
          <p:cNvSpPr>
            <a:spLocks noGrp="1"/>
          </p:cNvSpPr>
          <p:nvPr>
            <p:ph sz="half" idx="10" hasCustomPrompt="1"/>
          </p:nvPr>
        </p:nvSpPr>
        <p:spPr>
          <a:xfrm>
            <a:off x="8973391" y="1795928"/>
            <a:ext cx="2602853" cy="1455272"/>
          </a:xfrm>
          <a:prstGeom prst="rect">
            <a:avLst/>
          </a:prstGeom>
        </p:spPr>
        <p:txBody>
          <a:bodyPr lIns="0" tIns="91440" rIns="0" bIns="0"/>
          <a:lstStyle>
            <a:lvl1pPr marL="228600" indent="-228600">
              <a:buFont typeface="Wingdings" charset="2"/>
              <a:buChar char="§"/>
              <a:defRPr sz="1800">
                <a:solidFill>
                  <a:srgbClr val="54585A"/>
                </a:solidFill>
              </a:defRPr>
            </a:lvl1pPr>
            <a:lvl2pPr marL="228600" indent="0">
              <a:lnSpc>
                <a:spcPct val="90000"/>
              </a:lnSpc>
              <a:buClr>
                <a:srgbClr val="6D2077"/>
              </a:buClr>
              <a:buFontTx/>
              <a:buNone/>
              <a:defRPr sz="1200" baseline="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1"/>
            <a:r>
              <a:rPr lang="en-US" dirty="0"/>
              <a:t>First A. Last Name</a:t>
            </a:r>
          </a:p>
          <a:p>
            <a:pPr lvl="1"/>
            <a:r>
              <a:rPr lang="en-US" dirty="0"/>
              <a:t>Title</a:t>
            </a:r>
          </a:p>
          <a:p>
            <a:pPr lvl="1"/>
            <a:r>
              <a:rPr lang="en-US" dirty="0"/>
              <a:t>Phone</a:t>
            </a:r>
          </a:p>
          <a:p>
            <a:pPr lvl="1"/>
            <a:r>
              <a:rPr lang="en-US" dirty="0" err="1"/>
              <a:t>firstname.lastname</a:t>
            </a:r>
            <a:r>
              <a:rPr lang="en-US" dirty="0"/>
              <a:t>@</a:t>
            </a:r>
            <a:br>
              <a:rPr lang="en-US" dirty="0"/>
            </a:br>
            <a:r>
              <a:rPr lang="en-US" dirty="0" err="1"/>
              <a:t>squiresanders.com</a:t>
            </a:r>
            <a:endParaRPr lang="en-US" dirty="0"/>
          </a:p>
        </p:txBody>
      </p:sp>
      <p:sp>
        <p:nvSpPr>
          <p:cNvPr id="16" name="Content Placeholder 2"/>
          <p:cNvSpPr>
            <a:spLocks noGrp="1"/>
          </p:cNvSpPr>
          <p:nvPr>
            <p:ph sz="half" idx="11" hasCustomPrompt="1"/>
          </p:nvPr>
        </p:nvSpPr>
        <p:spPr>
          <a:xfrm>
            <a:off x="4949319" y="4203848"/>
            <a:ext cx="2699659" cy="1455272"/>
          </a:xfrm>
          <a:prstGeom prst="rect">
            <a:avLst/>
          </a:prstGeom>
        </p:spPr>
        <p:txBody>
          <a:bodyPr lIns="0" tIns="91440" rIns="0" bIns="0"/>
          <a:lstStyle>
            <a:lvl1pPr marL="228600" indent="-228600">
              <a:buFont typeface="Wingdings" charset="2"/>
              <a:buChar char="§"/>
              <a:defRPr sz="1800">
                <a:solidFill>
                  <a:srgbClr val="54585A"/>
                </a:solidFill>
              </a:defRPr>
            </a:lvl1pPr>
            <a:lvl2pPr marL="228600" indent="0">
              <a:lnSpc>
                <a:spcPct val="90000"/>
              </a:lnSpc>
              <a:buClr>
                <a:srgbClr val="6D2077"/>
              </a:buClr>
              <a:buFontTx/>
              <a:buNone/>
              <a:defRPr sz="1200" baseline="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1"/>
            <a:r>
              <a:rPr lang="en-US" dirty="0"/>
              <a:t>First A. Last Name</a:t>
            </a:r>
          </a:p>
          <a:p>
            <a:pPr lvl="1"/>
            <a:r>
              <a:rPr lang="en-US" dirty="0"/>
              <a:t>Title</a:t>
            </a:r>
          </a:p>
          <a:p>
            <a:pPr lvl="1"/>
            <a:r>
              <a:rPr lang="en-US" dirty="0"/>
              <a:t>Phone</a:t>
            </a:r>
          </a:p>
          <a:p>
            <a:pPr lvl="1"/>
            <a:r>
              <a:rPr lang="en-US" dirty="0" err="1"/>
              <a:t>firstname.lastname</a:t>
            </a:r>
            <a:r>
              <a:rPr lang="en-US" dirty="0"/>
              <a:t>@</a:t>
            </a:r>
            <a:br>
              <a:rPr lang="en-US" dirty="0"/>
            </a:br>
            <a:r>
              <a:rPr lang="en-US" dirty="0" err="1"/>
              <a:t>squiresanders.com</a:t>
            </a:r>
            <a:endParaRPr lang="en-US" dirty="0"/>
          </a:p>
        </p:txBody>
      </p:sp>
      <p:sp>
        <p:nvSpPr>
          <p:cNvPr id="17" name="Content Placeholder 2"/>
          <p:cNvSpPr>
            <a:spLocks noGrp="1"/>
          </p:cNvSpPr>
          <p:nvPr>
            <p:ph sz="half" idx="12" hasCustomPrompt="1"/>
          </p:nvPr>
        </p:nvSpPr>
        <p:spPr>
          <a:xfrm>
            <a:off x="8973391" y="4203848"/>
            <a:ext cx="2602853" cy="1455272"/>
          </a:xfrm>
          <a:prstGeom prst="rect">
            <a:avLst/>
          </a:prstGeom>
        </p:spPr>
        <p:txBody>
          <a:bodyPr lIns="0" tIns="91440" rIns="0" bIns="0"/>
          <a:lstStyle>
            <a:lvl1pPr marL="228600" indent="-228600">
              <a:buFont typeface="Wingdings" charset="2"/>
              <a:buChar char="§"/>
              <a:defRPr sz="1800">
                <a:solidFill>
                  <a:srgbClr val="54585A"/>
                </a:solidFill>
              </a:defRPr>
            </a:lvl1pPr>
            <a:lvl2pPr marL="228600" indent="0">
              <a:lnSpc>
                <a:spcPct val="90000"/>
              </a:lnSpc>
              <a:buClr>
                <a:srgbClr val="6D2077"/>
              </a:buClr>
              <a:buFontTx/>
              <a:buNone/>
              <a:defRPr sz="1200" baseline="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1"/>
            <a:r>
              <a:rPr lang="en-US" dirty="0"/>
              <a:t>First A. Last Name</a:t>
            </a:r>
          </a:p>
          <a:p>
            <a:pPr lvl="1"/>
            <a:r>
              <a:rPr lang="en-US" dirty="0"/>
              <a:t>Title</a:t>
            </a:r>
          </a:p>
          <a:p>
            <a:pPr lvl="1"/>
            <a:r>
              <a:rPr lang="en-US" dirty="0"/>
              <a:t>Phone</a:t>
            </a:r>
          </a:p>
          <a:p>
            <a:pPr lvl="1"/>
            <a:r>
              <a:rPr lang="en-US" dirty="0" err="1"/>
              <a:t>firstname.lastname</a:t>
            </a:r>
            <a:r>
              <a:rPr lang="en-US" dirty="0"/>
              <a:t>@</a:t>
            </a:r>
            <a:br>
              <a:rPr lang="en-US" dirty="0"/>
            </a:br>
            <a:r>
              <a:rPr lang="en-US" dirty="0" err="1"/>
              <a:t>squiresanders.com</a:t>
            </a:r>
            <a:endParaRPr lang="en-US" dirty="0"/>
          </a:p>
        </p:txBody>
      </p:sp>
      <p:sp>
        <p:nvSpPr>
          <p:cNvPr id="13" name="Content Placeholder 2"/>
          <p:cNvSpPr>
            <a:spLocks noGrp="1"/>
          </p:cNvSpPr>
          <p:nvPr>
            <p:ph sz="half" idx="13" hasCustomPrompt="1"/>
          </p:nvPr>
        </p:nvSpPr>
        <p:spPr>
          <a:xfrm>
            <a:off x="1382345" y="1795928"/>
            <a:ext cx="2419105" cy="1455272"/>
          </a:xfrm>
          <a:prstGeom prst="rect">
            <a:avLst/>
          </a:prstGeom>
        </p:spPr>
        <p:txBody>
          <a:bodyPr lIns="0" tIns="91440" rIns="0" bIns="0"/>
          <a:lstStyle>
            <a:lvl1pPr marL="228600" indent="-228600">
              <a:buFont typeface="Wingdings" charset="2"/>
              <a:buChar char="§"/>
              <a:defRPr sz="1800">
                <a:solidFill>
                  <a:srgbClr val="54585A"/>
                </a:solidFill>
              </a:defRPr>
            </a:lvl1pPr>
            <a:lvl2pPr marL="228600" indent="0">
              <a:lnSpc>
                <a:spcPct val="90000"/>
              </a:lnSpc>
              <a:buClr>
                <a:srgbClr val="6D2077"/>
              </a:buClr>
              <a:buFontTx/>
              <a:buNone/>
              <a:defRPr sz="1200" baseline="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1"/>
            <a:r>
              <a:rPr lang="en-US" dirty="0"/>
              <a:t>First A. Last Name</a:t>
            </a:r>
          </a:p>
          <a:p>
            <a:pPr lvl="1"/>
            <a:r>
              <a:rPr lang="en-US" dirty="0"/>
              <a:t>Title</a:t>
            </a:r>
          </a:p>
          <a:p>
            <a:pPr lvl="1"/>
            <a:r>
              <a:rPr lang="en-US" dirty="0"/>
              <a:t>Phone</a:t>
            </a:r>
          </a:p>
          <a:p>
            <a:pPr lvl="1"/>
            <a:r>
              <a:rPr lang="en-US" dirty="0" err="1"/>
              <a:t>firstname.lastname</a:t>
            </a:r>
            <a:r>
              <a:rPr lang="en-US" dirty="0"/>
              <a:t>@</a:t>
            </a:r>
            <a:br>
              <a:rPr lang="en-US" dirty="0"/>
            </a:br>
            <a:r>
              <a:rPr lang="en-US" dirty="0" err="1"/>
              <a:t>squiresanders.com</a:t>
            </a:r>
            <a:endParaRPr lang="en-US" dirty="0"/>
          </a:p>
        </p:txBody>
      </p:sp>
      <p:sp>
        <p:nvSpPr>
          <p:cNvPr id="14" name="Content Placeholder 2"/>
          <p:cNvSpPr>
            <a:spLocks noGrp="1"/>
          </p:cNvSpPr>
          <p:nvPr>
            <p:ph sz="half" idx="14" hasCustomPrompt="1"/>
          </p:nvPr>
        </p:nvSpPr>
        <p:spPr>
          <a:xfrm>
            <a:off x="1382344" y="4203848"/>
            <a:ext cx="2419107" cy="1455272"/>
          </a:xfrm>
          <a:prstGeom prst="rect">
            <a:avLst/>
          </a:prstGeom>
        </p:spPr>
        <p:txBody>
          <a:bodyPr lIns="0" tIns="91440" rIns="0" bIns="0"/>
          <a:lstStyle>
            <a:lvl1pPr marL="228600" indent="-228600">
              <a:buFont typeface="Wingdings" charset="2"/>
              <a:buChar char="§"/>
              <a:defRPr sz="1800">
                <a:solidFill>
                  <a:srgbClr val="54585A"/>
                </a:solidFill>
              </a:defRPr>
            </a:lvl1pPr>
            <a:lvl2pPr marL="228600" indent="0">
              <a:lnSpc>
                <a:spcPct val="90000"/>
              </a:lnSpc>
              <a:buClr>
                <a:srgbClr val="6D2077"/>
              </a:buClr>
              <a:buFontTx/>
              <a:buNone/>
              <a:defRPr sz="1200" baseline="0">
                <a:solidFill>
                  <a:srgbClr val="54585A"/>
                </a:solidFill>
              </a:defRPr>
            </a:lvl2pPr>
            <a:lvl3pPr marL="860425" indent="-174625">
              <a:buClr>
                <a:srgbClr val="FC4C02"/>
              </a:buClr>
              <a:buFont typeface="Arial"/>
              <a:buChar char="•"/>
              <a:defRPr sz="1400">
                <a:solidFill>
                  <a:srgbClr val="54585A"/>
                </a:solidFill>
              </a:defRPr>
            </a:lvl3pPr>
            <a:lvl4pPr marL="1371600" indent="-228600">
              <a:buFont typeface="Lucida Grande"/>
              <a:buChar char="-"/>
              <a:defRPr sz="1200">
                <a:solidFill>
                  <a:srgbClr val="54585A"/>
                </a:solidFill>
              </a:defRPr>
            </a:lvl4pPr>
            <a:lvl5pPr>
              <a:defRPr sz="1000">
                <a:solidFill>
                  <a:srgbClr val="54585A"/>
                </a:solidFill>
              </a:defRPr>
            </a:lvl5pPr>
            <a:lvl6pPr>
              <a:defRPr sz="1800"/>
            </a:lvl6pPr>
            <a:lvl7pPr>
              <a:defRPr sz="1800"/>
            </a:lvl7pPr>
            <a:lvl8pPr>
              <a:defRPr sz="1800"/>
            </a:lvl8pPr>
            <a:lvl9pPr>
              <a:defRPr sz="1800"/>
            </a:lvl9pPr>
          </a:lstStyle>
          <a:p>
            <a:pPr lvl="1"/>
            <a:r>
              <a:rPr lang="en-US" dirty="0"/>
              <a:t>First A. Last Name</a:t>
            </a:r>
          </a:p>
          <a:p>
            <a:pPr lvl="1"/>
            <a:r>
              <a:rPr lang="en-US" dirty="0"/>
              <a:t>Title</a:t>
            </a:r>
          </a:p>
          <a:p>
            <a:pPr lvl="1"/>
            <a:r>
              <a:rPr lang="en-US" dirty="0"/>
              <a:t>Phone</a:t>
            </a:r>
          </a:p>
          <a:p>
            <a:pPr lvl="1"/>
            <a:r>
              <a:rPr lang="en-US" dirty="0" err="1"/>
              <a:t>firstname.lastname</a:t>
            </a:r>
            <a:r>
              <a:rPr lang="en-US" dirty="0"/>
              <a:t>@</a:t>
            </a:r>
            <a:br>
              <a:rPr lang="en-US" dirty="0"/>
            </a:br>
            <a:r>
              <a:rPr lang="en-US" dirty="0" err="1"/>
              <a:t>squiresanders.com</a:t>
            </a:r>
            <a:endParaRPr lang="en-US" dirty="0"/>
          </a:p>
        </p:txBody>
      </p:sp>
      <p:sp>
        <p:nvSpPr>
          <p:cNvPr id="18" name="Rectangle 17"/>
          <p:cNvSpPr/>
          <p:nvPr/>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sp>
        <p:nvSpPr>
          <p:cNvPr id="19" name="Title 1"/>
          <p:cNvSpPr>
            <a:spLocks noGrp="1"/>
          </p:cNvSpPr>
          <p:nvPr>
            <p:ph type="title"/>
          </p:nvPr>
        </p:nvSpPr>
        <p:spPr>
          <a:xfrm>
            <a:off x="609601" y="-1"/>
            <a:ext cx="9171087" cy="114300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dirty="0"/>
          </a:p>
        </p:txBody>
      </p:sp>
      <p:cxnSp>
        <p:nvCxnSpPr>
          <p:cNvPr id="20" name="Straight Connector 19"/>
          <p:cNvCxnSpPr/>
          <p:nvPr/>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a:spLocks/>
          </p:cNvSpPr>
          <p:nvPr/>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23" name="Slide Number Placeholder 5"/>
          <p:cNvSpPr txBox="1">
            <a:spLocks/>
          </p:cNvSpPr>
          <p:nvPr/>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pic>
        <p:nvPicPr>
          <p:cNvPr id="22" name="Picture 21" descr="SqPB Logo - 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688" y="190080"/>
            <a:ext cx="2065725" cy="781556"/>
          </a:xfrm>
          <a:prstGeom prst="rect">
            <a:avLst/>
          </a:prstGeom>
        </p:spPr>
      </p:pic>
      <p:sp>
        <p:nvSpPr>
          <p:cNvPr id="24" name="Rectangle 23"/>
          <p:cNvSpPr/>
          <p:nvPr userDrawn="1"/>
        </p:nvSpPr>
        <p:spPr bwMode="auto">
          <a:xfrm>
            <a:off x="1" y="6398640"/>
            <a:ext cx="12191999" cy="468000"/>
          </a:xfrm>
          <a:prstGeom prst="rect">
            <a:avLst/>
          </a:prstGeom>
          <a:solidFill>
            <a:srgbClr val="00A69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p:txBody>
      </p:sp>
      <p:cxnSp>
        <p:nvCxnSpPr>
          <p:cNvPr id="25" name="Straight Connector 24"/>
          <p:cNvCxnSpPr/>
          <p:nvPr userDrawn="1"/>
        </p:nvCxnSpPr>
        <p:spPr>
          <a:xfrm>
            <a:off x="609600" y="1143000"/>
            <a:ext cx="109728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27" name="Slide Number Placeholder 5"/>
          <p:cNvSpPr txBox="1">
            <a:spLocks/>
          </p:cNvSpPr>
          <p:nvPr userDrawn="1"/>
        </p:nvSpPr>
        <p:spPr bwMode="auto">
          <a:xfrm>
            <a:off x="10126276" y="6564236"/>
            <a:ext cx="144996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r" eaLnBrk="1" hangingPunct="1">
              <a:defRPr/>
            </a:pPr>
            <a:fld id="{7A139EFB-9D67-46EA-B6B0-4D8A8A9ADB4E}" type="slidenum">
              <a:rPr lang="en-GB" sz="1000" b="0" smtClean="0">
                <a:solidFill>
                  <a:srgbClr val="FFFFFF"/>
                </a:solidFill>
              </a:rPr>
              <a:pPr algn="r" eaLnBrk="1" hangingPunct="1">
                <a:defRPr/>
              </a:pPr>
              <a:t>‹#›</a:t>
            </a:fld>
            <a:endParaRPr lang="en-GB" sz="1000" b="0" dirty="0">
              <a:solidFill>
                <a:srgbClr val="FFFFFF"/>
              </a:solidFill>
            </a:endParaRPr>
          </a:p>
        </p:txBody>
      </p:sp>
      <p:sp>
        <p:nvSpPr>
          <p:cNvPr id="28" name="Slide Number Placeholder 5"/>
          <p:cNvSpPr txBox="1">
            <a:spLocks/>
          </p:cNvSpPr>
          <p:nvPr userDrawn="1"/>
        </p:nvSpPr>
        <p:spPr bwMode="auto">
          <a:xfrm>
            <a:off x="609600" y="6547022"/>
            <a:ext cx="29153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algn="l" eaLnBrk="1" hangingPunct="1">
              <a:defRPr/>
            </a:pPr>
            <a:r>
              <a:rPr lang="en-GB" sz="1200" b="0" dirty="0">
                <a:solidFill>
                  <a:schemeClr val="bg1"/>
                </a:solidFill>
              </a:rPr>
              <a:t>squirepattonboggs.com</a:t>
            </a:r>
          </a:p>
        </p:txBody>
      </p:sp>
    </p:spTree>
    <p:extLst>
      <p:ext uri="{BB962C8B-B14F-4D97-AF65-F5344CB8AC3E}">
        <p14:creationId xmlns:p14="http://schemas.microsoft.com/office/powerpoint/2010/main" val="161721647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bwMode="auto">
          <a:xfrm>
            <a:off x="0" y="6353944"/>
            <a:ext cx="12192000" cy="504056"/>
          </a:xfrm>
          <a:prstGeom prst="rect">
            <a:avLst/>
          </a:prstGeom>
          <a:solidFill>
            <a:srgbClr val="EA7F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dirty="0">
              <a:ln>
                <a:noFill/>
              </a:ln>
              <a:solidFill>
                <a:srgbClr val="284C6A"/>
              </a:solidFill>
              <a:effectLst/>
              <a:latin typeface="Verdana" pitchFamily="34" charset="0"/>
            </a:endParaRPr>
          </a:p>
        </p:txBody>
      </p:sp>
      <p:sp>
        <p:nvSpPr>
          <p:cNvPr id="27650" name="Rectangle 2"/>
          <p:cNvSpPr>
            <a:spLocks noGrp="1" noChangeArrowheads="1"/>
          </p:cNvSpPr>
          <p:nvPr>
            <p:ph type="ctrTitle"/>
          </p:nvPr>
        </p:nvSpPr>
        <p:spPr>
          <a:xfrm>
            <a:off x="0" y="1524000"/>
            <a:ext cx="12192000" cy="1600200"/>
          </a:xfrm>
        </p:spPr>
        <p:txBody>
          <a:bodyPr/>
          <a:lstStyle>
            <a:lvl1pPr algn="ctr">
              <a:defRPr sz="4400"/>
            </a:lvl1pPr>
          </a:lstStyle>
          <a:p>
            <a:r>
              <a:rPr lang="en-US"/>
              <a:t>Click to edit Master title style</a:t>
            </a:r>
            <a:endParaRPr lang="en-GB"/>
          </a:p>
        </p:txBody>
      </p:sp>
      <p:sp>
        <p:nvSpPr>
          <p:cNvPr id="27651" name="Rectangle 3"/>
          <p:cNvSpPr>
            <a:spLocks noGrp="1" noChangeArrowheads="1"/>
          </p:cNvSpPr>
          <p:nvPr>
            <p:ph type="subTitle" idx="1"/>
          </p:nvPr>
        </p:nvSpPr>
        <p:spPr>
          <a:xfrm>
            <a:off x="0" y="2971800"/>
            <a:ext cx="12192000" cy="635000"/>
          </a:xfrm>
        </p:spPr>
        <p:txBody>
          <a:bodyPr/>
          <a:lstStyle>
            <a:lvl1pPr marL="0" indent="0" algn="ctr">
              <a:buFontTx/>
              <a:buNone/>
              <a:defRPr sz="2400"/>
            </a:lvl1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r>
              <a:rPr lang="en-GB"/>
              <a:t>25th May 2016</a:t>
            </a:r>
            <a:endParaRPr lang="en-GB" dirty="0"/>
          </a:p>
        </p:txBody>
      </p:sp>
      <p:sp>
        <p:nvSpPr>
          <p:cNvPr id="5" name="Rectangle 5"/>
          <p:cNvSpPr>
            <a:spLocks noGrp="1" noChangeArrowheads="1"/>
          </p:cNvSpPr>
          <p:nvPr>
            <p:ph type="ftr" sz="quarter" idx="11"/>
          </p:nvPr>
        </p:nvSpPr>
        <p:spPr>
          <a:ln/>
        </p:spPr>
        <p:txBody>
          <a:bodyPr/>
          <a:lstStyle>
            <a:lvl1pPr>
              <a:defRPr>
                <a:solidFill>
                  <a:srgbClr val="FFFFFF"/>
                </a:solidFill>
              </a:defRPr>
            </a:lvl1pPr>
          </a:lstStyle>
          <a:p>
            <a:pPr>
              <a:defRPr/>
            </a:pPr>
            <a:r>
              <a:rPr lang="en-GB" dirty="0"/>
              <a:t>©2016 ela8 limited</a:t>
            </a:r>
          </a:p>
        </p:txBody>
      </p:sp>
      <p:sp>
        <p:nvSpPr>
          <p:cNvPr id="6" name="Rectangle 6"/>
          <p:cNvSpPr>
            <a:spLocks noGrp="1" noChangeArrowheads="1"/>
          </p:cNvSpPr>
          <p:nvPr>
            <p:ph type="sldNum" sz="quarter" idx="12"/>
          </p:nvPr>
        </p:nvSpPr>
        <p:spPr>
          <a:ln/>
        </p:spPr>
        <p:txBody>
          <a:bodyPr/>
          <a:lstStyle>
            <a:lvl1pPr>
              <a:defRPr>
                <a:solidFill>
                  <a:srgbClr val="FFFFFF"/>
                </a:solidFill>
              </a:defRPr>
            </a:lvl1pPr>
          </a:lstStyle>
          <a:p>
            <a:pPr>
              <a:defRPr/>
            </a:pPr>
            <a:fld id="{313F8AA2-9CB8-474A-BD99-F0BBCC6E3020}" type="slidenum">
              <a:rPr lang="en-GB" smtClean="0"/>
              <a:pPr>
                <a:defRPr/>
              </a:pPr>
              <a:t>‹#›</a:t>
            </a:fld>
            <a:endParaRPr lang="en-GB" dirty="0"/>
          </a:p>
        </p:txBody>
      </p:sp>
    </p:spTree>
    <p:extLst>
      <p:ext uri="{BB962C8B-B14F-4D97-AF65-F5344CB8AC3E}">
        <p14:creationId xmlns:p14="http://schemas.microsoft.com/office/powerpoint/2010/main" val="834302988"/>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6353944"/>
            <a:ext cx="12192000" cy="504056"/>
          </a:xfrm>
          <a:prstGeom prst="rect">
            <a:avLst/>
          </a:prstGeom>
          <a:solidFill>
            <a:srgbClr val="E77F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dirty="0">
              <a:ln>
                <a:noFill/>
              </a:ln>
              <a:solidFill>
                <a:srgbClr val="284C6A"/>
              </a:solidFill>
              <a:effectLst/>
              <a:latin typeface="Verdana" pitchFamily="34" charset="0"/>
            </a:endParaRPr>
          </a:p>
        </p:txBody>
      </p:sp>
      <p:sp>
        <p:nvSpPr>
          <p:cNvPr id="2" name="Title 1"/>
          <p:cNvSpPr>
            <a:spLocks noGrp="1"/>
          </p:cNvSpPr>
          <p:nvPr>
            <p:ph type="title"/>
          </p:nvPr>
        </p:nvSpPr>
        <p:spPr/>
        <p:txBody>
          <a:bodyPr/>
          <a:lstStyle>
            <a:lvl1pPr>
              <a:defRPr>
                <a:latin typeface="Calibri"/>
                <a:cs typeface="Calibri"/>
              </a:defRPr>
            </a:lvl1pPr>
          </a:lstStyle>
          <a:p>
            <a:r>
              <a:rPr lang="en-US" dirty="0"/>
              <a:t>Click to edit Master title style</a:t>
            </a:r>
            <a:endParaRPr lang="en-GB" dirty="0"/>
          </a:p>
        </p:txBody>
      </p:sp>
      <p:sp>
        <p:nvSpPr>
          <p:cNvPr id="3" name="Content Placeholder 2"/>
          <p:cNvSpPr>
            <a:spLocks noGrp="1"/>
          </p:cNvSpPr>
          <p:nvPr>
            <p:ph idx="1"/>
          </p:nvPr>
        </p:nvSpPr>
        <p:spPr>
          <a:xfrm>
            <a:off x="1967541" y="1772816"/>
            <a:ext cx="9753600" cy="44958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p:cNvSpPr>
            <a:spLocks noGrp="1" noChangeArrowheads="1"/>
          </p:cNvSpPr>
          <p:nvPr>
            <p:ph type="sldNum" sz="quarter" idx="12"/>
          </p:nvPr>
        </p:nvSpPr>
        <p:spPr>
          <a:ln/>
        </p:spPr>
        <p:txBody>
          <a:bodyPr/>
          <a:lstStyle>
            <a:lvl1pPr>
              <a:defRPr>
                <a:solidFill>
                  <a:srgbClr val="FFFFFF"/>
                </a:solidFill>
              </a:defRPr>
            </a:lvl1pPr>
          </a:lstStyle>
          <a:p>
            <a:pPr>
              <a:defRPr/>
            </a:pPr>
            <a:fld id="{28F5211C-F503-044C-9129-10C2F8F5F806}" type="slidenum">
              <a:rPr lang="en-GB" smtClean="0"/>
              <a:pPr>
                <a:defRPr/>
              </a:pPr>
              <a:t>‹#›</a:t>
            </a:fld>
            <a:endParaRPr lang="en-GB" dirty="0"/>
          </a:p>
        </p:txBody>
      </p:sp>
      <p:pic>
        <p:nvPicPr>
          <p:cNvPr id="8" name="Picture 7"/>
          <p:cNvPicPr>
            <a:picLocks noChangeAspect="1"/>
          </p:cNvPicPr>
          <p:nvPr userDrawn="1"/>
        </p:nvPicPr>
        <p:blipFill>
          <a:blip r:embed="rId2"/>
          <a:stretch>
            <a:fillRect/>
          </a:stretch>
        </p:blipFill>
        <p:spPr>
          <a:xfrm>
            <a:off x="10128448" y="188640"/>
            <a:ext cx="1828800" cy="1409700"/>
          </a:xfrm>
          <a:prstGeom prst="rect">
            <a:avLst/>
          </a:prstGeom>
        </p:spPr>
      </p:pic>
    </p:spTree>
    <p:extLst>
      <p:ext uri="{BB962C8B-B14F-4D97-AF65-F5344CB8AC3E}">
        <p14:creationId xmlns:p14="http://schemas.microsoft.com/office/powerpoint/2010/main" val="2804580232"/>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2" name="Title 1"/>
          <p:cNvSpPr>
            <a:spLocks noGrp="1"/>
          </p:cNvSpPr>
          <p:nvPr>
            <p:ph type="ctrTitle"/>
          </p:nvPr>
        </p:nvSpPr>
        <p:spPr>
          <a:xfrm>
            <a:off x="2808790" y="2411999"/>
            <a:ext cx="6558988"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38600" y="3997328"/>
            <a:ext cx="41148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24400" y="3524376"/>
            <a:ext cx="2743200" cy="365125"/>
          </a:xfrm>
        </p:spPr>
        <p:txBody>
          <a:bodyPr/>
          <a:lstStyle>
            <a:lvl1pPr algn="ctr">
              <a:lnSpc>
                <a:spcPct val="110000"/>
              </a:lnSpc>
              <a:defRPr sz="1400">
                <a:solidFill>
                  <a:schemeClr val="tx2"/>
                </a:solidFill>
              </a:defRPr>
            </a:lvl1pPr>
          </a:lstStyle>
          <a:p>
            <a:fld id="{E386DD8C-15FF-48CC-A968-0CF4D11BA65A}" type="datetime4">
              <a:rPr lang="en-GB" smtClean="0"/>
              <a:t>17 November 2017</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Tree>
    <p:extLst>
      <p:ext uri="{BB962C8B-B14F-4D97-AF65-F5344CB8AC3E}">
        <p14:creationId xmlns:p14="http://schemas.microsoft.com/office/powerpoint/2010/main" val="302345001"/>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8554BE-0DDE-47BA-8F99-A193074A008C}" type="datetimeFigureOut">
              <a:rPr lang="en-GB" smtClean="0"/>
              <a:t>17/11/2017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3104903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2" name="Title 1"/>
          <p:cNvSpPr>
            <a:spLocks noGrp="1"/>
          </p:cNvSpPr>
          <p:nvPr>
            <p:ph type="ctrTitle"/>
          </p:nvPr>
        </p:nvSpPr>
        <p:spPr>
          <a:xfrm>
            <a:off x="2808790" y="2411999"/>
            <a:ext cx="6558988"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38600" y="3997328"/>
            <a:ext cx="41148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24400" y="3524376"/>
            <a:ext cx="2743200" cy="365125"/>
          </a:xfrm>
        </p:spPr>
        <p:txBody>
          <a:bodyPr/>
          <a:lstStyle>
            <a:lvl1pPr algn="ctr">
              <a:lnSpc>
                <a:spcPct val="110000"/>
              </a:lnSpc>
              <a:defRPr sz="1400">
                <a:solidFill>
                  <a:schemeClr val="tx2"/>
                </a:solidFill>
              </a:defRPr>
            </a:lvl1pPr>
          </a:lstStyle>
          <a:p>
            <a:fld id="{70FB6723-DE32-4A04-B135-4FB2498BE075}" type="datetime4">
              <a:rPr lang="en-GB" smtClean="0"/>
              <a:t>17 November 2017</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Tree>
    <p:extLst>
      <p:ext uri="{BB962C8B-B14F-4D97-AF65-F5344CB8AC3E}">
        <p14:creationId xmlns:p14="http://schemas.microsoft.com/office/powerpoint/2010/main" val="259228352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3600"/>
            <a:ext cx="12192000" cy="1807464"/>
          </a:xfrm>
          <a:prstGeom prst="rect">
            <a:avLst/>
          </a:prstGeom>
        </p:spPr>
      </p:pic>
      <p:sp>
        <p:nvSpPr>
          <p:cNvPr id="2" name="Title 1"/>
          <p:cNvSpPr>
            <a:spLocks noGrp="1"/>
          </p:cNvSpPr>
          <p:nvPr>
            <p:ph type="ctrTitle"/>
          </p:nvPr>
        </p:nvSpPr>
        <p:spPr>
          <a:xfrm>
            <a:off x="2808790" y="2411999"/>
            <a:ext cx="6558988"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38600" y="3997328"/>
            <a:ext cx="41148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24400" y="3524376"/>
            <a:ext cx="2743200" cy="365125"/>
          </a:xfrm>
        </p:spPr>
        <p:txBody>
          <a:bodyPr/>
          <a:lstStyle>
            <a:lvl1pPr algn="ctr">
              <a:lnSpc>
                <a:spcPct val="110000"/>
              </a:lnSpc>
              <a:defRPr sz="1400">
                <a:solidFill>
                  <a:schemeClr val="tx2"/>
                </a:solidFill>
              </a:defRPr>
            </a:lvl1pPr>
          </a:lstStyle>
          <a:p>
            <a:fld id="{1D536833-1CE4-4A38-80E3-CD63469F9440}" type="datetime4">
              <a:rPr lang="en-GB" smtClean="0"/>
              <a:t>17 November 2017</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Tree>
    <p:extLst>
      <p:ext uri="{BB962C8B-B14F-4D97-AF65-F5344CB8AC3E}">
        <p14:creationId xmlns:p14="http://schemas.microsoft.com/office/powerpoint/2010/main" val="4234392600"/>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2" name="Title 1"/>
          <p:cNvSpPr>
            <a:spLocks noGrp="1"/>
          </p:cNvSpPr>
          <p:nvPr>
            <p:ph type="ctrTitle"/>
          </p:nvPr>
        </p:nvSpPr>
        <p:spPr>
          <a:xfrm>
            <a:off x="2808790" y="2411999"/>
            <a:ext cx="6558988"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38600" y="3997328"/>
            <a:ext cx="41148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24400" y="3524376"/>
            <a:ext cx="2743200" cy="365125"/>
          </a:xfrm>
        </p:spPr>
        <p:txBody>
          <a:bodyPr/>
          <a:lstStyle>
            <a:lvl1pPr algn="ctr">
              <a:lnSpc>
                <a:spcPct val="110000"/>
              </a:lnSpc>
              <a:defRPr sz="1400">
                <a:solidFill>
                  <a:schemeClr val="tx2"/>
                </a:solidFill>
              </a:defRPr>
            </a:lvl1pPr>
          </a:lstStyle>
          <a:p>
            <a:fld id="{2C819332-9525-4C0B-8FD6-697F47B44BBC}" type="datetime4">
              <a:rPr lang="en-GB" smtClean="0"/>
              <a:t>17 November 2017</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Tree>
    <p:extLst>
      <p:ext uri="{BB962C8B-B14F-4D97-AF65-F5344CB8AC3E}">
        <p14:creationId xmlns:p14="http://schemas.microsoft.com/office/powerpoint/2010/main" val="2889276720"/>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3600"/>
            <a:ext cx="12192000" cy="1814400"/>
          </a:xfrm>
          <a:prstGeom prst="rect">
            <a:avLst/>
          </a:prstGeom>
        </p:spPr>
      </p:pic>
      <p:sp>
        <p:nvSpPr>
          <p:cNvPr id="2" name="Title 1"/>
          <p:cNvSpPr>
            <a:spLocks noGrp="1"/>
          </p:cNvSpPr>
          <p:nvPr>
            <p:ph type="ctrTitle"/>
          </p:nvPr>
        </p:nvSpPr>
        <p:spPr>
          <a:xfrm>
            <a:off x="2808790" y="2411999"/>
            <a:ext cx="6558988"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38600" y="3997328"/>
            <a:ext cx="41148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24400" y="3524376"/>
            <a:ext cx="2743200" cy="365125"/>
          </a:xfrm>
        </p:spPr>
        <p:txBody>
          <a:bodyPr/>
          <a:lstStyle>
            <a:lvl1pPr algn="ctr">
              <a:lnSpc>
                <a:spcPct val="110000"/>
              </a:lnSpc>
              <a:defRPr sz="1400">
                <a:solidFill>
                  <a:schemeClr val="tx2"/>
                </a:solidFill>
              </a:defRPr>
            </a:lvl1pPr>
          </a:lstStyle>
          <a:p>
            <a:fld id="{476013A0-F1F6-42C2-BE6D-7DB084C7C704}" type="datetime4">
              <a:rPr lang="en-GB" smtClean="0"/>
              <a:t>17 November 2017</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Tree>
    <p:extLst>
      <p:ext uri="{BB962C8B-B14F-4D97-AF65-F5344CB8AC3E}">
        <p14:creationId xmlns:p14="http://schemas.microsoft.com/office/powerpoint/2010/main" val="1378038066"/>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12192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12192000" cy="1813560"/>
          </a:xfrm>
          <a:prstGeom prst="rect">
            <a:avLst/>
          </a:prstGeom>
        </p:spPr>
      </p:pic>
      <p:sp>
        <p:nvSpPr>
          <p:cNvPr id="2" name="Title 1"/>
          <p:cNvSpPr>
            <a:spLocks noGrp="1"/>
          </p:cNvSpPr>
          <p:nvPr>
            <p:ph type="ctrTitle"/>
          </p:nvPr>
        </p:nvSpPr>
        <p:spPr>
          <a:xfrm>
            <a:off x="2808790" y="2411999"/>
            <a:ext cx="6558988"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38600" y="3997328"/>
            <a:ext cx="41148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24400" y="3524376"/>
            <a:ext cx="2743200" cy="365125"/>
          </a:xfrm>
        </p:spPr>
        <p:txBody>
          <a:bodyPr/>
          <a:lstStyle>
            <a:lvl1pPr algn="ctr">
              <a:lnSpc>
                <a:spcPct val="110000"/>
              </a:lnSpc>
              <a:defRPr sz="1400">
                <a:solidFill>
                  <a:schemeClr val="tx2"/>
                </a:solidFill>
              </a:defRPr>
            </a:lvl1pPr>
          </a:lstStyle>
          <a:p>
            <a:fld id="{C07C1DE8-AC2D-4FC9-9308-FBBDD590296D}" type="datetime4">
              <a:rPr lang="en-GB" smtClean="0"/>
              <a:t>17 November 2017</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966" y="576000"/>
            <a:ext cx="2544069" cy="762002"/>
          </a:xfrm>
          <a:prstGeom prst="rect">
            <a:avLst/>
          </a:prstGeom>
        </p:spPr>
      </p:pic>
    </p:spTree>
    <p:extLst>
      <p:ext uri="{BB962C8B-B14F-4D97-AF65-F5344CB8AC3E}">
        <p14:creationId xmlns:p14="http://schemas.microsoft.com/office/powerpoint/2010/main" val="1785064756"/>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With Logo">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6468" y="387351"/>
            <a:ext cx="11190817" cy="6037263"/>
          </a:xfrm>
          <a:prstGeom prst="rect">
            <a:avLst/>
          </a:prstGeom>
        </p:spPr>
        <p:txBody>
          <a:bodyPr anchor="ctr" anchorCtr="1"/>
          <a:lstStyle>
            <a:lvl1pPr marL="0" indent="0">
              <a:buNone/>
              <a:defRPr sz="4800" b="0" baseline="0">
                <a:latin typeface="CG Omega" panose="020B0502050508020304" pitchFamily="34" charset="0"/>
              </a:defRPr>
            </a:lvl1pPr>
          </a:lstStyle>
          <a:p>
            <a:pPr lvl="0"/>
            <a:r>
              <a:rPr lang="en-GB" dirty="0"/>
              <a:t>Memery Crystal</a:t>
            </a:r>
          </a:p>
        </p:txBody>
      </p:sp>
    </p:spTree>
    <p:extLst>
      <p:ext uri="{BB962C8B-B14F-4D97-AF65-F5344CB8AC3E}">
        <p14:creationId xmlns:p14="http://schemas.microsoft.com/office/powerpoint/2010/main" val="2368588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Rectangle 3"/>
          <p:cNvSpPr/>
          <p:nvPr userDrawn="1"/>
        </p:nvSpPr>
        <p:spPr>
          <a:xfrm>
            <a:off x="6835465" y="1"/>
            <a:ext cx="4161241" cy="2779059"/>
          </a:xfrm>
          <a:prstGeom prst="rect">
            <a:avLst/>
          </a:prstGeom>
          <a:solidFill>
            <a:srgbClr val="FDE6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8"/>
          <p:cNvSpPr>
            <a:spLocks noGrp="1"/>
          </p:cNvSpPr>
          <p:nvPr>
            <p:ph type="body" sz="quarter" idx="12" hasCustomPrompt="1"/>
          </p:nvPr>
        </p:nvSpPr>
        <p:spPr>
          <a:xfrm>
            <a:off x="7183544" y="1104000"/>
            <a:ext cx="3796909" cy="615553"/>
          </a:xfrm>
          <a:prstGeom prst="rect">
            <a:avLst/>
          </a:prstGeom>
          <a:noFill/>
        </p:spPr>
        <p:txBody>
          <a:bodyPr wrap="square" rtlCol="0">
            <a:spAutoFit/>
          </a:bodyPr>
          <a:lstStyle>
            <a:lvl1pPr marL="0" indent="0">
              <a:buNone/>
              <a:defRPr lang="en-US" sz="1800" dirty="0" smtClean="0">
                <a:latin typeface="Avenir Book"/>
                <a:cs typeface="Avenir Book"/>
              </a:defRPr>
            </a:lvl1pPr>
          </a:lstStyle>
          <a:p>
            <a:r>
              <a:rPr lang="en-US" sz="1700" dirty="0">
                <a:latin typeface="Avenir Book"/>
                <a:cs typeface="Avenir Book"/>
              </a:rPr>
              <a:t>Sub head paragraph to support slide header</a:t>
            </a:r>
          </a:p>
        </p:txBody>
      </p:sp>
      <p:sp>
        <p:nvSpPr>
          <p:cNvPr id="3" name="Content Placeholder 2"/>
          <p:cNvSpPr>
            <a:spLocks noGrp="1"/>
          </p:cNvSpPr>
          <p:nvPr>
            <p:ph sz="quarter" idx="11"/>
          </p:nvPr>
        </p:nvSpPr>
        <p:spPr>
          <a:xfrm>
            <a:off x="1214967" y="2046288"/>
            <a:ext cx="9781117" cy="3422650"/>
          </a:xfrm>
          <a:prstGeom prst="rect">
            <a:avLst/>
          </a:prstGeom>
          <a:solidFill>
            <a:schemeClr val="bg1">
              <a:lumMod val="85000"/>
            </a:schemeClr>
          </a:solidFill>
        </p:spPr>
        <p:txBody>
          <a:bodyPr/>
          <a:lstStyle>
            <a:lvl1pPr marL="0" indent="0">
              <a:buNone/>
              <a:defRPr/>
            </a:lvl1pPr>
          </a:lstStyle>
          <a:p>
            <a:pPr lvl="0"/>
            <a:endParaRPr lang="en-GB" dirty="0"/>
          </a:p>
        </p:txBody>
      </p:sp>
    </p:spTree>
    <p:extLst>
      <p:ext uri="{BB962C8B-B14F-4D97-AF65-F5344CB8AC3E}">
        <p14:creationId xmlns:p14="http://schemas.microsoft.com/office/powerpoint/2010/main" val="3072514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 Placeholder 25"/>
          <p:cNvSpPr>
            <a:spLocks noGrp="1"/>
          </p:cNvSpPr>
          <p:nvPr>
            <p:ph type="body" sz="quarter" idx="13" hasCustomPrompt="1"/>
          </p:nvPr>
        </p:nvSpPr>
        <p:spPr>
          <a:xfrm>
            <a:off x="997119" y="3092945"/>
            <a:ext cx="10163251" cy="2885297"/>
          </a:xfrm>
          <a:prstGeom prst="rect">
            <a:avLst/>
          </a:prstGeom>
        </p:spPr>
        <p:txBody>
          <a:bodyPr/>
          <a:lstStyle>
            <a:lvl1pPr marL="285750" indent="-285750">
              <a:spcBef>
                <a:spcPts val="0"/>
              </a:spcBef>
              <a:buFont typeface="Arial"/>
              <a:buChar char="•"/>
              <a:defRPr sz="1800"/>
            </a:lvl1pPr>
          </a:lstStyle>
          <a:p>
            <a:pPr marL="285750" indent="-285750">
              <a:buFont typeface="Arial"/>
              <a:buChar char="•"/>
            </a:pPr>
            <a:r>
              <a:rPr lang="en-US" sz="2200" dirty="0">
                <a:latin typeface="+mn-lt"/>
                <a:cs typeface="Avenir Book"/>
              </a:rPr>
              <a:t>Bullet</a:t>
            </a:r>
          </a:p>
          <a:p>
            <a:pPr marL="285750" indent="-285750">
              <a:buFont typeface="Arial"/>
              <a:buChar char="•"/>
            </a:pPr>
            <a:endParaRPr lang="en-US" sz="2200" dirty="0">
              <a:latin typeface="+mn-lt"/>
              <a:cs typeface="Avenir Book"/>
            </a:endParaRPr>
          </a:p>
          <a:p>
            <a:pPr marL="285750" indent="-285750">
              <a:buFont typeface="Arial"/>
              <a:buChar char="•"/>
            </a:pPr>
            <a:r>
              <a:rPr lang="en-US" sz="2200" dirty="0">
                <a:latin typeface="+mn-lt"/>
                <a:cs typeface="Avenir Book"/>
              </a:rPr>
              <a:t>Bullet</a:t>
            </a:r>
          </a:p>
          <a:p>
            <a:pPr marL="285750" indent="-285750">
              <a:buFont typeface="Arial"/>
              <a:buChar char="•"/>
            </a:pPr>
            <a:endParaRPr lang="en-US" sz="2200" dirty="0">
              <a:latin typeface="+mn-lt"/>
              <a:cs typeface="Avenir Book"/>
            </a:endParaRPr>
          </a:p>
          <a:p>
            <a:pPr marL="285750" indent="-285750">
              <a:buFont typeface="Arial"/>
              <a:buChar char="•"/>
            </a:pPr>
            <a:r>
              <a:rPr lang="en-US" sz="2200" dirty="0">
                <a:latin typeface="+mn-lt"/>
                <a:cs typeface="Avenir Book"/>
              </a:rPr>
              <a:t>Bullet</a:t>
            </a:r>
          </a:p>
          <a:p>
            <a:pPr marL="285750" indent="-285750">
              <a:buFont typeface="Arial"/>
              <a:buChar char="•"/>
            </a:pPr>
            <a:endParaRPr lang="en-US" sz="2200" dirty="0">
              <a:latin typeface="+mn-lt"/>
              <a:cs typeface="Avenir Book"/>
            </a:endParaRPr>
          </a:p>
          <a:p>
            <a:pPr marL="285750" indent="-285750">
              <a:buFont typeface="Arial"/>
              <a:buChar char="•"/>
            </a:pPr>
            <a:r>
              <a:rPr lang="en-US" sz="2200" dirty="0">
                <a:latin typeface="+mn-lt"/>
                <a:cs typeface="Avenir Book"/>
              </a:rPr>
              <a:t>Bullet</a:t>
            </a:r>
          </a:p>
        </p:txBody>
      </p:sp>
      <p:sp>
        <p:nvSpPr>
          <p:cNvPr id="7" name="Text Placeholder 22"/>
          <p:cNvSpPr>
            <a:spLocks noGrp="1"/>
          </p:cNvSpPr>
          <p:nvPr>
            <p:ph type="body" sz="quarter" idx="10" hasCustomPrompt="1"/>
          </p:nvPr>
        </p:nvSpPr>
        <p:spPr>
          <a:xfrm>
            <a:off x="1000559" y="2231255"/>
            <a:ext cx="10858117" cy="418161"/>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lvl1pPr>
            <a:lvl2pPr marL="457200" indent="0">
              <a:buNone/>
              <a:defRPr/>
            </a:lvl2pPr>
            <a:lvl3pPr marL="914400" indent="0">
              <a:buNone/>
              <a:defRPr/>
            </a:lvl3pPr>
            <a:lvl4pPr marL="1371600" indent="0">
              <a:buNone/>
              <a:defRPr/>
            </a:lvl4pPr>
            <a:lvl5pPr marL="1828800" indent="0">
              <a:buNone/>
              <a:defRPr/>
            </a:lvl5pPr>
          </a:lstStyle>
          <a:p>
            <a:r>
              <a:rPr lang="en-US" sz="2200" dirty="0">
                <a:latin typeface="Avenir Book"/>
                <a:cs typeface="Avenir Book"/>
              </a:rPr>
              <a:t>Here is where an introductory line of text could sit. </a:t>
            </a:r>
          </a:p>
        </p:txBody>
      </p:sp>
      <p:sp>
        <p:nvSpPr>
          <p:cNvPr id="3" name="Rectangle 2"/>
          <p:cNvSpPr/>
          <p:nvPr userDrawn="1"/>
        </p:nvSpPr>
        <p:spPr>
          <a:xfrm>
            <a:off x="0" y="657412"/>
            <a:ext cx="6713568" cy="1061126"/>
          </a:xfrm>
          <a:prstGeom prst="rect">
            <a:avLst/>
          </a:prstGeom>
          <a:solidFill>
            <a:srgbClr val="FDE6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 Placeholder 22"/>
          <p:cNvSpPr>
            <a:spLocks noGrp="1"/>
          </p:cNvSpPr>
          <p:nvPr>
            <p:ph type="body" sz="quarter" idx="11" hasCustomPrompt="1"/>
          </p:nvPr>
        </p:nvSpPr>
        <p:spPr>
          <a:xfrm>
            <a:off x="1203759" y="1052515"/>
            <a:ext cx="5429059" cy="5925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latin typeface="Garamond"/>
                <a:cs typeface="Garamond"/>
              </a:rPr>
              <a:t>Slide Header</a:t>
            </a:r>
          </a:p>
        </p:txBody>
      </p:sp>
    </p:spTree>
    <p:extLst>
      <p:ext uri="{BB962C8B-B14F-4D97-AF65-F5344CB8AC3E}">
        <p14:creationId xmlns:p14="http://schemas.microsoft.com/office/powerpoint/2010/main" val="4087898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7" name="Text Placeholder 25"/>
          <p:cNvSpPr>
            <a:spLocks noGrp="1"/>
          </p:cNvSpPr>
          <p:nvPr>
            <p:ph type="body" sz="quarter" idx="13" hasCustomPrompt="1"/>
          </p:nvPr>
        </p:nvSpPr>
        <p:spPr>
          <a:xfrm>
            <a:off x="6144057" y="2565935"/>
            <a:ext cx="5125727" cy="2885297"/>
          </a:xfrm>
          <a:prstGeom prst="rect">
            <a:avLst/>
          </a:prstGeom>
        </p:spPr>
        <p:txBody>
          <a:bodyPr/>
          <a:lstStyle>
            <a:lvl1pPr marL="285750" indent="-285750">
              <a:spcBef>
                <a:spcPts val="0"/>
              </a:spcBef>
              <a:buFont typeface="Arial"/>
              <a:buChar char="•"/>
              <a:defRPr sz="1800"/>
            </a:lvl1pPr>
          </a:lstStyle>
          <a:p>
            <a:pPr marL="285750" indent="-285750">
              <a:buFont typeface="Arial"/>
              <a:buChar char="•"/>
            </a:pPr>
            <a:r>
              <a:rPr lang="en-US" sz="2200" dirty="0">
                <a:latin typeface="+mn-lt"/>
                <a:cs typeface="Avenir Book"/>
              </a:rPr>
              <a:t>Bullet</a:t>
            </a:r>
          </a:p>
          <a:p>
            <a:pPr marL="285750" indent="-285750">
              <a:buFont typeface="Arial"/>
              <a:buChar char="•"/>
            </a:pPr>
            <a:endParaRPr lang="en-US" sz="2200" dirty="0">
              <a:latin typeface="+mn-lt"/>
              <a:cs typeface="Avenir Book"/>
            </a:endParaRPr>
          </a:p>
          <a:p>
            <a:pPr marL="285750" indent="-285750">
              <a:buFont typeface="Arial"/>
              <a:buChar char="•"/>
            </a:pPr>
            <a:r>
              <a:rPr lang="en-US" sz="2200" dirty="0">
                <a:latin typeface="+mn-lt"/>
                <a:cs typeface="Avenir Book"/>
              </a:rPr>
              <a:t>Bullet</a:t>
            </a:r>
          </a:p>
          <a:p>
            <a:pPr marL="285750" indent="-285750">
              <a:buFont typeface="Arial"/>
              <a:buChar char="•"/>
            </a:pPr>
            <a:endParaRPr lang="en-US" sz="2200" dirty="0">
              <a:latin typeface="+mn-lt"/>
              <a:cs typeface="Avenir Book"/>
            </a:endParaRPr>
          </a:p>
          <a:p>
            <a:pPr marL="285750" indent="-285750">
              <a:buFont typeface="Arial"/>
              <a:buChar char="•"/>
            </a:pPr>
            <a:r>
              <a:rPr lang="en-US" sz="2200" dirty="0">
                <a:latin typeface="+mn-lt"/>
                <a:cs typeface="Avenir Book"/>
              </a:rPr>
              <a:t>Bullet</a:t>
            </a:r>
          </a:p>
          <a:p>
            <a:pPr marL="285750" indent="-285750">
              <a:buFont typeface="Arial"/>
              <a:buChar char="•"/>
            </a:pPr>
            <a:endParaRPr lang="en-US" sz="2200" dirty="0">
              <a:latin typeface="+mn-lt"/>
              <a:cs typeface="Avenir Book"/>
            </a:endParaRPr>
          </a:p>
          <a:p>
            <a:pPr marL="285750" indent="-285750">
              <a:buFont typeface="Arial"/>
              <a:buChar char="•"/>
            </a:pPr>
            <a:r>
              <a:rPr lang="en-US" sz="2200" dirty="0">
                <a:latin typeface="+mn-lt"/>
                <a:cs typeface="Avenir Book"/>
              </a:rPr>
              <a:t>Bullet</a:t>
            </a:r>
          </a:p>
        </p:txBody>
      </p:sp>
      <p:sp>
        <p:nvSpPr>
          <p:cNvPr id="4" name="Rectangle 3"/>
          <p:cNvSpPr/>
          <p:nvPr userDrawn="1"/>
        </p:nvSpPr>
        <p:spPr>
          <a:xfrm>
            <a:off x="1058210" y="1"/>
            <a:ext cx="4161241" cy="2159000"/>
          </a:xfrm>
          <a:prstGeom prst="rect">
            <a:avLst/>
          </a:prstGeom>
          <a:solidFill>
            <a:srgbClr val="FDE6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 Placeholder 8"/>
          <p:cNvSpPr>
            <a:spLocks noGrp="1"/>
          </p:cNvSpPr>
          <p:nvPr>
            <p:ph type="body" sz="quarter" idx="12" hasCustomPrompt="1"/>
          </p:nvPr>
        </p:nvSpPr>
        <p:spPr>
          <a:xfrm>
            <a:off x="1398991" y="1107800"/>
            <a:ext cx="3796909" cy="353943"/>
          </a:xfrm>
          <a:prstGeom prst="rect">
            <a:avLst/>
          </a:prstGeom>
          <a:noFill/>
        </p:spPr>
        <p:txBody>
          <a:bodyPr wrap="square" rtlCol="0">
            <a:spAutoFit/>
          </a:bodyPr>
          <a:lstStyle>
            <a:lvl1pPr marL="0" indent="0">
              <a:buNone/>
              <a:defRPr lang="en-US" sz="1800" dirty="0" smtClean="0">
                <a:latin typeface="Avenir Book"/>
                <a:cs typeface="Avenir Book"/>
              </a:defRPr>
            </a:lvl1pPr>
          </a:lstStyle>
          <a:p>
            <a:r>
              <a:rPr lang="en-US" sz="1700" dirty="0">
                <a:latin typeface="Avenir Book"/>
                <a:cs typeface="Avenir Book"/>
              </a:rPr>
              <a:t>Job Title</a:t>
            </a:r>
          </a:p>
        </p:txBody>
      </p:sp>
      <p:sp>
        <p:nvSpPr>
          <p:cNvPr id="11" name="Text Placeholder 8"/>
          <p:cNvSpPr>
            <a:spLocks noGrp="1"/>
          </p:cNvSpPr>
          <p:nvPr>
            <p:ph type="body" sz="quarter" idx="11" hasCustomPrompt="1"/>
          </p:nvPr>
        </p:nvSpPr>
        <p:spPr>
          <a:xfrm>
            <a:off x="1398989" y="405796"/>
            <a:ext cx="3796909" cy="584775"/>
          </a:xfrm>
          <a:prstGeom prst="rect">
            <a:avLst/>
          </a:prstGeom>
          <a:noFill/>
        </p:spPr>
        <p:txBody>
          <a:bodyPr wrap="square" rtlCol="0">
            <a:spAutoFit/>
          </a:bodyPr>
          <a:lstStyle>
            <a:lvl1pPr marL="0" indent="0">
              <a:buNone/>
              <a:defRPr lang="en-US" sz="1800" dirty="0" smtClean="0">
                <a:latin typeface="Avenir Book"/>
                <a:cs typeface="Avenir Book"/>
              </a:defRPr>
            </a:lvl1pPr>
          </a:lstStyle>
          <a:p>
            <a:r>
              <a:rPr lang="en-US" sz="3200" dirty="0">
                <a:latin typeface="Garamond"/>
                <a:cs typeface="Garamond"/>
              </a:rPr>
              <a:t>Person’s name</a:t>
            </a:r>
          </a:p>
        </p:txBody>
      </p:sp>
      <p:sp>
        <p:nvSpPr>
          <p:cNvPr id="10" name="Picture Placeholder 9"/>
          <p:cNvSpPr>
            <a:spLocks noGrp="1"/>
          </p:cNvSpPr>
          <p:nvPr>
            <p:ph type="pic" sz="quarter" idx="10" hasCustomPrompt="1"/>
          </p:nvPr>
        </p:nvSpPr>
        <p:spPr>
          <a:xfrm>
            <a:off x="1058334" y="2159001"/>
            <a:ext cx="4161367" cy="3611563"/>
          </a:xfrm>
          <a:prstGeom prst="rect">
            <a:avLst/>
          </a:prstGeom>
          <a:solidFill>
            <a:schemeClr val="bg1">
              <a:lumMod val="85000"/>
            </a:schemeClr>
          </a:solidFill>
        </p:spPr>
        <p:txBody>
          <a:bodyPr anchor="ctr"/>
          <a:lstStyle>
            <a:lvl1pPr marL="0" indent="0" algn="ctr">
              <a:buNone/>
              <a:defRPr/>
            </a:lvl1pPr>
          </a:lstStyle>
          <a:p>
            <a:r>
              <a:rPr lang="en-GB" dirty="0"/>
              <a:t>Employee Image</a:t>
            </a:r>
          </a:p>
        </p:txBody>
      </p:sp>
    </p:spTree>
    <p:extLst>
      <p:ext uri="{BB962C8B-B14F-4D97-AF65-F5344CB8AC3E}">
        <p14:creationId xmlns:p14="http://schemas.microsoft.com/office/powerpoint/2010/main" val="1599096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819" y="-6382"/>
            <a:ext cx="12205011" cy="6870763"/>
            <a:chOff x="-614" y="-6382"/>
            <a:chExt cx="9153758" cy="6870763"/>
          </a:xfrm>
        </p:grpSpPr>
        <p:sp>
          <p:nvSpPr>
            <p:cNvPr id="6" name="Rectangle 5"/>
            <p:cNvSpPr/>
            <p:nvPr userDrawn="1"/>
          </p:nvSpPr>
          <p:spPr>
            <a:xfrm>
              <a:off x="-614" y="0"/>
              <a:ext cx="9153758" cy="4250253"/>
            </a:xfrm>
            <a:custGeom>
              <a:avLst/>
              <a:gdLst>
                <a:gd name="connsiteX0" fmla="*/ 0 w 9144000"/>
                <a:gd name="connsiteY0" fmla="*/ 0 h 4250253"/>
                <a:gd name="connsiteX1" fmla="*/ 9144000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8896692 w 9144000"/>
                <a:gd name="connsiteY2" fmla="*/ 4046037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71621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65239 h 4250253"/>
                <a:gd name="connsiteX5" fmla="*/ 0 w 9144000"/>
                <a:gd name="connsiteY5" fmla="*/ 0 h 4250253"/>
                <a:gd name="connsiteX0" fmla="*/ 614 w 9144614"/>
                <a:gd name="connsiteY0" fmla="*/ 0 h 4250253"/>
                <a:gd name="connsiteX1" fmla="*/ 4121876 w 9144614"/>
                <a:gd name="connsiteY1" fmla="*/ 0 h 4250253"/>
                <a:gd name="connsiteX2" fmla="*/ 9139827 w 9144614"/>
                <a:gd name="connsiteY2" fmla="*/ 4141764 h 4250253"/>
                <a:gd name="connsiteX3" fmla="*/ 9144614 w 9144614"/>
                <a:gd name="connsiteY3" fmla="*/ 4250253 h 4250253"/>
                <a:gd name="connsiteX4" fmla="*/ 614 w 9144614"/>
                <a:gd name="connsiteY4" fmla="*/ 3765239 h 4250253"/>
                <a:gd name="connsiteX5" fmla="*/ 614 w 9144614"/>
                <a:gd name="connsiteY5" fmla="*/ 0 h 42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614" h="4250253">
                  <a:moveTo>
                    <a:pt x="614" y="0"/>
                  </a:moveTo>
                  <a:lnTo>
                    <a:pt x="4121876" y="0"/>
                  </a:lnTo>
                  <a:lnTo>
                    <a:pt x="9139827" y="4141764"/>
                  </a:lnTo>
                  <a:lnTo>
                    <a:pt x="9144614" y="4250253"/>
                  </a:lnTo>
                  <a:lnTo>
                    <a:pt x="614" y="3765239"/>
                  </a:lnTo>
                  <a:cubicBezTo>
                    <a:pt x="-1513" y="2508032"/>
                    <a:pt x="2741" y="1257207"/>
                    <a:pt x="61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7" name="Rectangle 5"/>
            <p:cNvSpPr/>
            <p:nvPr userDrawn="1"/>
          </p:nvSpPr>
          <p:spPr>
            <a:xfrm flipV="1">
              <a:off x="-613" y="3767801"/>
              <a:ext cx="9147126" cy="3096580"/>
            </a:xfrm>
            <a:custGeom>
              <a:avLst/>
              <a:gdLst>
                <a:gd name="connsiteX0" fmla="*/ 0 w 9144000"/>
                <a:gd name="connsiteY0" fmla="*/ 0 h 4250253"/>
                <a:gd name="connsiteX1" fmla="*/ 9144000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8896692 w 9144000"/>
                <a:gd name="connsiteY2" fmla="*/ 4046037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71621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65239 h 4250253"/>
                <a:gd name="connsiteX5" fmla="*/ 0 w 9144000"/>
                <a:gd name="connsiteY5" fmla="*/ 0 h 4250253"/>
                <a:gd name="connsiteX0" fmla="*/ 614 w 9144614"/>
                <a:gd name="connsiteY0" fmla="*/ 0 h 4250253"/>
                <a:gd name="connsiteX1" fmla="*/ 4121876 w 9144614"/>
                <a:gd name="connsiteY1" fmla="*/ 0 h 4250253"/>
                <a:gd name="connsiteX2" fmla="*/ 9139827 w 9144614"/>
                <a:gd name="connsiteY2" fmla="*/ 4141764 h 4250253"/>
                <a:gd name="connsiteX3" fmla="*/ 9144614 w 9144614"/>
                <a:gd name="connsiteY3" fmla="*/ 4250253 h 4250253"/>
                <a:gd name="connsiteX4" fmla="*/ 614 w 9144614"/>
                <a:gd name="connsiteY4" fmla="*/ 3765239 h 4250253"/>
                <a:gd name="connsiteX5" fmla="*/ 614 w 9144614"/>
                <a:gd name="connsiteY5" fmla="*/ 0 h 4250253"/>
                <a:gd name="connsiteX0" fmla="*/ 614 w 9144614"/>
                <a:gd name="connsiteY0" fmla="*/ 0 h 5061350"/>
                <a:gd name="connsiteX1" fmla="*/ 4121876 w 9144614"/>
                <a:gd name="connsiteY1" fmla="*/ 0 h 5061350"/>
                <a:gd name="connsiteX2" fmla="*/ 9139827 w 9144614"/>
                <a:gd name="connsiteY2" fmla="*/ 4141764 h 5061350"/>
                <a:gd name="connsiteX3" fmla="*/ 9144614 w 9144614"/>
                <a:gd name="connsiteY3" fmla="*/ 4250253 h 5061350"/>
                <a:gd name="connsiteX4" fmla="*/ 614 w 9144614"/>
                <a:gd name="connsiteY4" fmla="*/ 5061350 h 5061350"/>
                <a:gd name="connsiteX5" fmla="*/ 614 w 9144614"/>
                <a:gd name="connsiteY5" fmla="*/ 0 h 5061350"/>
                <a:gd name="connsiteX0" fmla="*/ 614 w 9144614"/>
                <a:gd name="connsiteY0" fmla="*/ 0 h 5061350"/>
                <a:gd name="connsiteX1" fmla="*/ 4121876 w 9144614"/>
                <a:gd name="connsiteY1" fmla="*/ 0 h 5061350"/>
                <a:gd name="connsiteX2" fmla="*/ 9133444 w 9144614"/>
                <a:gd name="connsiteY2" fmla="*/ 2323029 h 5061350"/>
                <a:gd name="connsiteX3" fmla="*/ 9144614 w 9144614"/>
                <a:gd name="connsiteY3" fmla="*/ 4250253 h 5061350"/>
                <a:gd name="connsiteX4" fmla="*/ 614 w 9144614"/>
                <a:gd name="connsiteY4" fmla="*/ 5061350 h 5061350"/>
                <a:gd name="connsiteX5" fmla="*/ 614 w 9144614"/>
                <a:gd name="connsiteY5" fmla="*/ 0 h 5061350"/>
                <a:gd name="connsiteX0" fmla="*/ 614 w 9134362"/>
                <a:gd name="connsiteY0" fmla="*/ 0 h 5061350"/>
                <a:gd name="connsiteX1" fmla="*/ 4121876 w 9134362"/>
                <a:gd name="connsiteY1" fmla="*/ 0 h 5061350"/>
                <a:gd name="connsiteX2" fmla="*/ 9133444 w 9134362"/>
                <a:gd name="connsiteY2" fmla="*/ 2323029 h 5061350"/>
                <a:gd name="connsiteX3" fmla="*/ 9131850 w 9134362"/>
                <a:gd name="connsiteY3" fmla="*/ 3382695 h 5061350"/>
                <a:gd name="connsiteX4" fmla="*/ 614 w 9134362"/>
                <a:gd name="connsiteY4" fmla="*/ 5061350 h 5061350"/>
                <a:gd name="connsiteX5" fmla="*/ 614 w 9134362"/>
                <a:gd name="connsiteY5" fmla="*/ 0 h 5061350"/>
                <a:gd name="connsiteX0" fmla="*/ 614 w 9138232"/>
                <a:gd name="connsiteY0" fmla="*/ 0 h 5061350"/>
                <a:gd name="connsiteX1" fmla="*/ 4121876 w 9138232"/>
                <a:gd name="connsiteY1" fmla="*/ 0 h 5061350"/>
                <a:gd name="connsiteX2" fmla="*/ 9133444 w 9138232"/>
                <a:gd name="connsiteY2" fmla="*/ 2323029 h 5061350"/>
                <a:gd name="connsiteX3" fmla="*/ 9138232 w 9138232"/>
                <a:gd name="connsiteY3" fmla="*/ 3842606 h 5061350"/>
                <a:gd name="connsiteX4" fmla="*/ 614 w 9138232"/>
                <a:gd name="connsiteY4" fmla="*/ 5061350 h 5061350"/>
                <a:gd name="connsiteX5" fmla="*/ 614 w 9138232"/>
                <a:gd name="connsiteY5" fmla="*/ 0 h 5061350"/>
                <a:gd name="connsiteX0" fmla="*/ 614 w 9140744"/>
                <a:gd name="connsiteY0" fmla="*/ 0 h 5061350"/>
                <a:gd name="connsiteX1" fmla="*/ 4121876 w 9140744"/>
                <a:gd name="connsiteY1" fmla="*/ 0 h 5061350"/>
                <a:gd name="connsiteX2" fmla="*/ 9139826 w 9140744"/>
                <a:gd name="connsiteY2" fmla="*/ 2323029 h 5061350"/>
                <a:gd name="connsiteX3" fmla="*/ 9138232 w 9140744"/>
                <a:gd name="connsiteY3" fmla="*/ 3842606 h 5061350"/>
                <a:gd name="connsiteX4" fmla="*/ 614 w 9140744"/>
                <a:gd name="connsiteY4" fmla="*/ 5061350 h 5061350"/>
                <a:gd name="connsiteX5" fmla="*/ 614 w 9140744"/>
                <a:gd name="connsiteY5" fmla="*/ 0 h 5061350"/>
                <a:gd name="connsiteX0" fmla="*/ 614 w 9153019"/>
                <a:gd name="connsiteY0" fmla="*/ 0 h 5061350"/>
                <a:gd name="connsiteX1" fmla="*/ 4121876 w 9153019"/>
                <a:gd name="connsiteY1" fmla="*/ 0 h 5061350"/>
                <a:gd name="connsiteX2" fmla="*/ 9152590 w 9153019"/>
                <a:gd name="connsiteY2" fmla="*/ 2323029 h 5061350"/>
                <a:gd name="connsiteX3" fmla="*/ 9138232 w 9153019"/>
                <a:gd name="connsiteY3" fmla="*/ 3842606 h 5061350"/>
                <a:gd name="connsiteX4" fmla="*/ 614 w 9153019"/>
                <a:gd name="connsiteY4" fmla="*/ 5061350 h 5061350"/>
                <a:gd name="connsiteX5" fmla="*/ 614 w 9153019"/>
                <a:gd name="connsiteY5" fmla="*/ 0 h 5061350"/>
                <a:gd name="connsiteX0" fmla="*/ 614 w 9153019"/>
                <a:gd name="connsiteY0" fmla="*/ 10453 h 5071803"/>
                <a:gd name="connsiteX1" fmla="*/ 5321717 w 9153019"/>
                <a:gd name="connsiteY1" fmla="*/ 0 h 5071803"/>
                <a:gd name="connsiteX2" fmla="*/ 9152590 w 9153019"/>
                <a:gd name="connsiteY2" fmla="*/ 2333482 h 5071803"/>
                <a:gd name="connsiteX3" fmla="*/ 9138232 w 9153019"/>
                <a:gd name="connsiteY3" fmla="*/ 3853059 h 5071803"/>
                <a:gd name="connsiteX4" fmla="*/ 614 w 9153019"/>
                <a:gd name="connsiteY4" fmla="*/ 5071803 h 5071803"/>
                <a:gd name="connsiteX5" fmla="*/ 614 w 9153019"/>
                <a:gd name="connsiteY5" fmla="*/ 10453 h 5071803"/>
                <a:gd name="connsiteX0" fmla="*/ 614 w 9157378"/>
                <a:gd name="connsiteY0" fmla="*/ 10453 h 5071803"/>
                <a:gd name="connsiteX1" fmla="*/ 5321717 w 9157378"/>
                <a:gd name="connsiteY1" fmla="*/ 0 h 5071803"/>
                <a:gd name="connsiteX2" fmla="*/ 9152590 w 9157378"/>
                <a:gd name="connsiteY2" fmla="*/ 2333482 h 5071803"/>
                <a:gd name="connsiteX3" fmla="*/ 9157378 w 9157378"/>
                <a:gd name="connsiteY3" fmla="*/ 3842606 h 5071803"/>
                <a:gd name="connsiteX4" fmla="*/ 614 w 9157378"/>
                <a:gd name="connsiteY4" fmla="*/ 5071803 h 5071803"/>
                <a:gd name="connsiteX5" fmla="*/ 614 w 9157378"/>
                <a:gd name="connsiteY5" fmla="*/ 10453 h 5071803"/>
                <a:gd name="connsiteX0" fmla="*/ 614 w 9152929"/>
                <a:gd name="connsiteY0" fmla="*/ 10453 h 5071803"/>
                <a:gd name="connsiteX1" fmla="*/ 5321717 w 9152929"/>
                <a:gd name="connsiteY1" fmla="*/ 0 h 5071803"/>
                <a:gd name="connsiteX2" fmla="*/ 9152590 w 9152929"/>
                <a:gd name="connsiteY2" fmla="*/ 2333482 h 5071803"/>
                <a:gd name="connsiteX3" fmla="*/ 9131849 w 9152929"/>
                <a:gd name="connsiteY3" fmla="*/ 4062109 h 5071803"/>
                <a:gd name="connsiteX4" fmla="*/ 614 w 9152929"/>
                <a:gd name="connsiteY4" fmla="*/ 5071803 h 5071803"/>
                <a:gd name="connsiteX5" fmla="*/ 614 w 9152929"/>
                <a:gd name="connsiteY5" fmla="*/ 10453 h 5071803"/>
                <a:gd name="connsiteX0" fmla="*/ 614 w 9131849"/>
                <a:gd name="connsiteY0" fmla="*/ 10453 h 5071803"/>
                <a:gd name="connsiteX1" fmla="*/ 5321717 w 9131849"/>
                <a:gd name="connsiteY1" fmla="*/ 0 h 5071803"/>
                <a:gd name="connsiteX2" fmla="*/ 8999419 w 9131849"/>
                <a:gd name="connsiteY2" fmla="*/ 2427555 h 5071803"/>
                <a:gd name="connsiteX3" fmla="*/ 9131849 w 9131849"/>
                <a:gd name="connsiteY3" fmla="*/ 4062109 h 5071803"/>
                <a:gd name="connsiteX4" fmla="*/ 614 w 9131849"/>
                <a:gd name="connsiteY4" fmla="*/ 5071803 h 5071803"/>
                <a:gd name="connsiteX5" fmla="*/ 614 w 9131849"/>
                <a:gd name="connsiteY5" fmla="*/ 10453 h 5071803"/>
                <a:gd name="connsiteX0" fmla="*/ 614 w 9131849"/>
                <a:gd name="connsiteY0" fmla="*/ 10453 h 5071803"/>
                <a:gd name="connsiteX1" fmla="*/ 5321717 w 9131849"/>
                <a:gd name="connsiteY1" fmla="*/ 0 h 5071803"/>
                <a:gd name="connsiteX2" fmla="*/ 9127061 w 9131849"/>
                <a:gd name="connsiteY2" fmla="*/ 2364840 h 5071803"/>
                <a:gd name="connsiteX3" fmla="*/ 9131849 w 9131849"/>
                <a:gd name="connsiteY3" fmla="*/ 4062109 h 5071803"/>
                <a:gd name="connsiteX4" fmla="*/ 614 w 9131849"/>
                <a:gd name="connsiteY4" fmla="*/ 5071803 h 5071803"/>
                <a:gd name="connsiteX5" fmla="*/ 614 w 9131849"/>
                <a:gd name="connsiteY5" fmla="*/ 10453 h 5071803"/>
                <a:gd name="connsiteX0" fmla="*/ 614 w 9146637"/>
                <a:gd name="connsiteY0" fmla="*/ 10453 h 5071803"/>
                <a:gd name="connsiteX1" fmla="*/ 5321717 w 9146637"/>
                <a:gd name="connsiteY1" fmla="*/ 0 h 5071803"/>
                <a:gd name="connsiteX2" fmla="*/ 9146208 w 9146637"/>
                <a:gd name="connsiteY2" fmla="*/ 2354388 h 5071803"/>
                <a:gd name="connsiteX3" fmla="*/ 9131849 w 9146637"/>
                <a:gd name="connsiteY3" fmla="*/ 4062109 h 5071803"/>
                <a:gd name="connsiteX4" fmla="*/ 614 w 9146637"/>
                <a:gd name="connsiteY4" fmla="*/ 5071803 h 5071803"/>
                <a:gd name="connsiteX5" fmla="*/ 614 w 9146637"/>
                <a:gd name="connsiteY5" fmla="*/ 10453 h 5071803"/>
                <a:gd name="connsiteX0" fmla="*/ 614 w 9147126"/>
                <a:gd name="connsiteY0" fmla="*/ 10453 h 5071803"/>
                <a:gd name="connsiteX1" fmla="*/ 5321717 w 9147126"/>
                <a:gd name="connsiteY1" fmla="*/ 0 h 5071803"/>
                <a:gd name="connsiteX2" fmla="*/ 9146208 w 9147126"/>
                <a:gd name="connsiteY2" fmla="*/ 2354388 h 5071803"/>
                <a:gd name="connsiteX3" fmla="*/ 9144614 w 9147126"/>
                <a:gd name="connsiteY3" fmla="*/ 4156182 h 5071803"/>
                <a:gd name="connsiteX4" fmla="*/ 614 w 9147126"/>
                <a:gd name="connsiteY4" fmla="*/ 5071803 h 5071803"/>
                <a:gd name="connsiteX5" fmla="*/ 614 w 9147126"/>
                <a:gd name="connsiteY5" fmla="*/ 10453 h 507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126" h="5071803">
                  <a:moveTo>
                    <a:pt x="614" y="10453"/>
                  </a:moveTo>
                  <a:lnTo>
                    <a:pt x="5321717" y="0"/>
                  </a:lnTo>
                  <a:lnTo>
                    <a:pt x="9146208" y="2354388"/>
                  </a:lnTo>
                  <a:cubicBezTo>
                    <a:pt x="9149931" y="2996796"/>
                    <a:pt x="9140891" y="3513774"/>
                    <a:pt x="9144614" y="4156182"/>
                  </a:cubicBezTo>
                  <a:lnTo>
                    <a:pt x="614" y="5071803"/>
                  </a:lnTo>
                  <a:cubicBezTo>
                    <a:pt x="-1513" y="3814596"/>
                    <a:pt x="2741" y="1267660"/>
                    <a:pt x="614" y="1045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8" name="Picture 7" descr="Vistra_cover-dkred onl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
              <a:ext cx="9152312" cy="6864859"/>
            </a:xfrm>
            <a:prstGeom prst="rect">
              <a:avLst/>
            </a:prstGeom>
          </p:spPr>
        </p:pic>
      </p:grpSp>
      <p:sp>
        <p:nvSpPr>
          <p:cNvPr id="2" name="Title 1"/>
          <p:cNvSpPr>
            <a:spLocks noGrp="1"/>
          </p:cNvSpPr>
          <p:nvPr>
            <p:ph type="ctrTitle"/>
          </p:nvPr>
        </p:nvSpPr>
        <p:spPr>
          <a:xfrm>
            <a:off x="1064340" y="2701043"/>
            <a:ext cx="6520520" cy="1470025"/>
          </a:xfrm>
        </p:spPr>
        <p:txBody>
          <a:bodyPr lIns="0" rIns="0" anchor="t">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4340" y="4339377"/>
            <a:ext cx="6520520" cy="2189532"/>
          </a:xfrm>
        </p:spPr>
        <p:txBody>
          <a:bodyPr lIns="0" rIns="0">
            <a:no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2169" y="427930"/>
            <a:ext cx="2313345" cy="478221"/>
          </a:xfrm>
          <a:prstGeom prst="rect">
            <a:avLst/>
          </a:prstGeom>
        </p:spPr>
      </p:pic>
    </p:spTree>
    <p:extLst>
      <p:ext uri="{BB962C8B-B14F-4D97-AF65-F5344CB8AC3E}">
        <p14:creationId xmlns:p14="http://schemas.microsoft.com/office/powerpoint/2010/main" val="207122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8554BE-0DDE-47BA-8F99-A193074A008C}" type="datetimeFigureOut">
              <a:rPr lang="en-GB" smtClean="0"/>
              <a:t>17/11/2017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4243751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9238"/>
            <a:ext cx="10976365" cy="91123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3106249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6628"/>
            <a:ext cx="10972800" cy="914400"/>
          </a:xfrm>
        </p:spPr>
        <p:txBody>
          <a:bodyPr/>
          <a:lstStyle>
            <a:lvl1pPr>
              <a:defRPr sz="3200">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4488" indent="-344488">
              <a:buFont typeface="+mj-lt"/>
              <a:buAutoNum type="arabicPeriod"/>
              <a:defRPr sz="2400">
                <a:solidFill>
                  <a:srgbClr val="FFFFFF"/>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3812985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91641"/>
            <a:ext cx="5299535"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377" y="1691641"/>
            <a:ext cx="529402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669373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91641"/>
            <a:ext cx="3482696"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884" y="1691641"/>
            <a:ext cx="3474925"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1"/>
          </p:nvPr>
        </p:nvSpPr>
        <p:spPr>
          <a:xfrm>
            <a:off x="8105215" y="1691641"/>
            <a:ext cx="3474925"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pPr algn="r"/>
            <a:r>
              <a:rPr lang="en-US"/>
              <a:t>Note text</a:t>
            </a:r>
            <a:endParaRPr lang="en-US" dirty="0"/>
          </a:p>
        </p:txBody>
      </p:sp>
    </p:spTree>
    <p:extLst>
      <p:ext uri="{BB962C8B-B14F-4D97-AF65-F5344CB8AC3E}">
        <p14:creationId xmlns:p14="http://schemas.microsoft.com/office/powerpoint/2010/main" val="1441714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2007282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Break Red with White">
    <p:bg>
      <p:bgPr>
        <a:solidFill>
          <a:schemeClr val="tx2"/>
        </a:solidFill>
        <a:effectLst/>
      </p:bgPr>
    </p:bg>
    <p:spTree>
      <p:nvGrpSpPr>
        <p:cNvPr id="1" name=""/>
        <p:cNvGrpSpPr/>
        <p:nvPr/>
      </p:nvGrpSpPr>
      <p:grpSpPr>
        <a:xfrm>
          <a:off x="0" y="0"/>
          <a:ext cx="0" cy="0"/>
          <a:chOff x="0" y="0"/>
          <a:chExt cx="0" cy="0"/>
        </a:xfrm>
      </p:grpSpPr>
      <p:pic>
        <p:nvPicPr>
          <p:cNvPr id="4" name="Picture 3" descr="first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749" y="443969"/>
            <a:ext cx="109728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pic>
        <p:nvPicPr>
          <p:cNvPr id="9" name="Picture 8" descr="Vistra_rgb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886655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Break Bronze with White">
    <p:bg>
      <p:bgPr>
        <a:solidFill>
          <a:schemeClr val="bg2"/>
        </a:solidFill>
        <a:effectLst/>
      </p:bgPr>
    </p:bg>
    <p:spTree>
      <p:nvGrpSpPr>
        <p:cNvPr id="1" name=""/>
        <p:cNvGrpSpPr/>
        <p:nvPr/>
      </p:nvGrpSpPr>
      <p:grpSpPr>
        <a:xfrm>
          <a:off x="0" y="0"/>
          <a:ext cx="0" cy="0"/>
          <a:chOff x="0" y="0"/>
          <a:chExt cx="0" cy="0"/>
        </a:xfrm>
      </p:grpSpPr>
      <p:pic>
        <p:nvPicPr>
          <p:cNvPr id="4" name="Picture 3" descr="second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749" y="448056"/>
            <a:ext cx="109728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pic>
        <p:nvPicPr>
          <p:cNvPr id="9" name="Picture 8" descr="Vistra_rgb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101945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Break Bronze Lines">
    <p:spTree>
      <p:nvGrpSpPr>
        <p:cNvPr id="1" name=""/>
        <p:cNvGrpSpPr/>
        <p:nvPr/>
      </p:nvGrpSpPr>
      <p:grpSpPr>
        <a:xfrm>
          <a:off x="0" y="0"/>
          <a:ext cx="0" cy="0"/>
          <a:chOff x="0" y="0"/>
          <a:chExt cx="0" cy="0"/>
        </a:xfrm>
      </p:grpSpPr>
      <p:pic>
        <p:nvPicPr>
          <p:cNvPr id="5" name="Picture 4" descr="third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749" y="448056"/>
            <a:ext cx="10972800" cy="914400"/>
          </a:xfrm>
        </p:spPr>
        <p:txBody>
          <a:bodyPr lIns="0" rIns="0" anchor="t">
            <a:noAutofit/>
          </a:bodyPr>
          <a:lstStyle>
            <a:lvl1pPr algn="l">
              <a:defRPr sz="3200" b="0" cap="none">
                <a:solidFill>
                  <a:schemeClr val="tx1"/>
                </a:solidFill>
              </a:defRPr>
            </a:lvl1pPr>
          </a:lstStyle>
          <a:p>
            <a:r>
              <a:rPr lang="en-US"/>
              <a:t>Click to edit Master title style</a:t>
            </a:r>
            <a:endParaRPr lang="en-US" dirty="0"/>
          </a:p>
        </p:txBody>
      </p:sp>
      <p:pic>
        <p:nvPicPr>
          <p:cNvPr id="8" name="Picture 7"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8543082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Break Red Lines">
    <p:spTree>
      <p:nvGrpSpPr>
        <p:cNvPr id="1" name=""/>
        <p:cNvGrpSpPr/>
        <p:nvPr/>
      </p:nvGrpSpPr>
      <p:grpSpPr>
        <a:xfrm>
          <a:off x="0" y="0"/>
          <a:ext cx="0" cy="0"/>
          <a:chOff x="0" y="0"/>
          <a:chExt cx="0" cy="0"/>
        </a:xfrm>
      </p:grpSpPr>
      <p:pic>
        <p:nvPicPr>
          <p:cNvPr id="4" name="Picture 3" descr="Lines 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749" y="448056"/>
            <a:ext cx="10972800" cy="914400"/>
          </a:xfrm>
        </p:spPr>
        <p:txBody>
          <a:bodyPr lIns="0" rIns="0" anchor="t">
            <a:noAutofit/>
          </a:bodyPr>
          <a:lstStyle>
            <a:lvl1pPr algn="l">
              <a:defRPr sz="3200" b="0" cap="none">
                <a:solidFill>
                  <a:schemeClr val="tx1"/>
                </a:solidFill>
              </a:defRPr>
            </a:lvl1pPr>
          </a:lstStyle>
          <a:p>
            <a:r>
              <a:rPr lang="en-US"/>
              <a:t>Click to edit Master title style</a:t>
            </a:r>
            <a:endParaRPr lang="en-US" dirty="0"/>
          </a:p>
        </p:txBody>
      </p:sp>
      <p:pic>
        <p:nvPicPr>
          <p:cNvPr id="5" name="Picture 4"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3363434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ub Divider Re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749" y="443969"/>
            <a:ext cx="109728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749" y="1691640"/>
            <a:ext cx="10972800" cy="4525010"/>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29949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8554BE-0DDE-47BA-8F99-A193074A008C}" type="datetimeFigureOut">
              <a:rPr lang="en-GB" smtClean="0"/>
              <a:t>17/11/2017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4146495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ub Divider Bronz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749" y="448056"/>
            <a:ext cx="109728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1" y="1691640"/>
            <a:ext cx="10973308" cy="4532312"/>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1859439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ub Divider Light Gray">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749" y="448056"/>
            <a:ext cx="109728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1" y="1691640"/>
            <a:ext cx="10973308" cy="4532312"/>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Tree>
    <p:extLst>
      <p:ext uri="{BB962C8B-B14F-4D97-AF65-F5344CB8AC3E}">
        <p14:creationId xmlns:p14="http://schemas.microsoft.com/office/powerpoint/2010/main" val="1613043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109404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4"/>
        </a:solidFill>
        <a:effectLst/>
      </p:bgPr>
    </p:bg>
    <p:spTree>
      <p:nvGrpSpPr>
        <p:cNvPr id="1" name=""/>
        <p:cNvGrpSpPr/>
        <p:nvPr/>
      </p:nvGrpSpPr>
      <p:grpSpPr>
        <a:xfrm>
          <a:off x="0" y="0"/>
          <a:ext cx="0" cy="0"/>
          <a:chOff x="0" y="0"/>
          <a:chExt cx="0" cy="0"/>
        </a:xfrm>
      </p:grpSpPr>
      <p:pic>
        <p:nvPicPr>
          <p:cNvPr id="3" name="Picture 2" descr="Vistra_symbol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0192" y="2586014"/>
            <a:ext cx="1651616" cy="1164176"/>
          </a:xfrm>
          <a:prstGeom prst="rect">
            <a:avLst/>
          </a:prstGeom>
        </p:spPr>
      </p:pic>
    </p:spTree>
    <p:extLst>
      <p:ext uri="{BB962C8B-B14F-4D97-AF65-F5344CB8AC3E}">
        <p14:creationId xmlns:p14="http://schemas.microsoft.com/office/powerpoint/2010/main" val="2649311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AA932318-8065-46C1-84CB-A49F70CE42BE}" type="slidenum">
              <a:rPr lang="zh-TW" altLang="en-US"/>
              <a:pPr>
                <a:defRPr/>
              </a:pPr>
              <a:t>‹#›</a:t>
            </a:fld>
            <a:endParaRPr lang="en-US" altLang="zh-TW"/>
          </a:p>
        </p:txBody>
      </p:sp>
    </p:spTree>
    <p:extLst>
      <p:ext uri="{BB962C8B-B14F-4D97-AF65-F5344CB8AC3E}">
        <p14:creationId xmlns:p14="http://schemas.microsoft.com/office/powerpoint/2010/main" val="49809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7" descr="IFS title slide"/>
          <p:cNvPicPr>
            <a:picLocks noChangeAspect="1" noChangeArrowheads="1"/>
          </p:cNvPicPr>
          <p:nvPr userDrawn="1"/>
        </p:nvPicPr>
        <p:blipFill>
          <a:blip r:embed="rId2" cstate="print"/>
          <a:srcRect/>
          <a:stretch>
            <a:fillRect/>
          </a:stretch>
        </p:blipFill>
        <p:spPr bwMode="auto">
          <a:xfrm>
            <a:off x="0" y="0"/>
            <a:ext cx="12192000" cy="6859588"/>
          </a:xfrm>
          <a:prstGeom prst="rect">
            <a:avLst/>
          </a:prstGeom>
          <a:noFill/>
          <a:ln w="9525">
            <a:noFill/>
            <a:miter lim="800000"/>
            <a:headEnd/>
            <a:tailEnd/>
          </a:ln>
        </p:spPr>
      </p:pic>
      <p:sp>
        <p:nvSpPr>
          <p:cNvPr id="5" name="Rectangle 21"/>
          <p:cNvSpPr>
            <a:spLocks noChangeArrowheads="1"/>
          </p:cNvSpPr>
          <p:nvPr/>
        </p:nvSpPr>
        <p:spPr bwMode="auto">
          <a:xfrm>
            <a:off x="3594100" y="2138363"/>
            <a:ext cx="12192000" cy="369332"/>
          </a:xfrm>
          <a:prstGeom prst="rect">
            <a:avLst/>
          </a:prstGeom>
          <a:noFill/>
          <a:ln w="9525">
            <a:noFill/>
            <a:miter lim="800000"/>
            <a:headEnd/>
            <a:tailEnd/>
          </a:ln>
          <a:effectLst/>
        </p:spPr>
        <p:txBody>
          <a:bodyPr>
            <a:spAutoFit/>
          </a:bodyPr>
          <a:lstStyle/>
          <a:p>
            <a:pPr>
              <a:defRPr/>
            </a:pPr>
            <a:endParaRPr lang="en-GB" sz="1800">
              <a:cs typeface="+mn-cs"/>
            </a:endParaRPr>
          </a:p>
        </p:txBody>
      </p:sp>
      <p:sp>
        <p:nvSpPr>
          <p:cNvPr id="4115" name="Rectangle 19"/>
          <p:cNvSpPr>
            <a:spLocks noGrp="1" noChangeArrowheads="1"/>
          </p:cNvSpPr>
          <p:nvPr>
            <p:ph type="ctrTitle"/>
          </p:nvPr>
        </p:nvSpPr>
        <p:spPr>
          <a:xfrm>
            <a:off x="2927351" y="908050"/>
            <a:ext cx="8737600" cy="1905000"/>
          </a:xfrm>
        </p:spPr>
        <p:txBody>
          <a:bodyPr lIns="91440" tIns="45720" rIns="91440" bIns="45720"/>
          <a:lstStyle>
            <a:lvl1pPr>
              <a:defRPr sz="3800"/>
            </a:lvl1pPr>
          </a:lstStyle>
          <a:p>
            <a:r>
              <a:rPr lang="en-US"/>
              <a:t>Click to edit Master title style</a:t>
            </a:r>
          </a:p>
        </p:txBody>
      </p:sp>
      <p:sp>
        <p:nvSpPr>
          <p:cNvPr id="4116" name="Rectangle 20"/>
          <p:cNvSpPr>
            <a:spLocks noGrp="1" noChangeArrowheads="1"/>
          </p:cNvSpPr>
          <p:nvPr>
            <p:ph type="subTitle" idx="1"/>
          </p:nvPr>
        </p:nvSpPr>
        <p:spPr bwMode="white">
          <a:xfrm>
            <a:off x="2927351" y="3284539"/>
            <a:ext cx="8737600" cy="2232025"/>
          </a:xfrm>
        </p:spPr>
        <p:txBody>
          <a:bodyPr lIns="91440" tIns="45720" rIns="91440" bIns="45720"/>
          <a:lstStyle>
            <a:lvl1pPr marL="0" indent="0">
              <a:buFont typeface="Arial" charset="0"/>
              <a:buNone/>
              <a:defRPr sz="2600">
                <a:solidFill>
                  <a:schemeClr val="bg1"/>
                </a:solidFill>
              </a:defRPr>
            </a:lvl1pPr>
          </a:lstStyle>
          <a:p>
            <a:r>
              <a:rPr lang="en-US"/>
              <a:t>Click to edit Master subtitle style</a:t>
            </a:r>
          </a:p>
        </p:txBody>
      </p:sp>
      <p:sp>
        <p:nvSpPr>
          <p:cNvPr id="6" name="Rectangle 29"/>
          <p:cNvSpPr>
            <a:spLocks noGrp="1" noChangeArrowheads="1"/>
          </p:cNvSpPr>
          <p:nvPr>
            <p:ph type="ftr" sz="quarter" idx="10"/>
          </p:nvPr>
        </p:nvSpPr>
        <p:spPr/>
        <p:txBody>
          <a:bodyPr/>
          <a:lstStyle>
            <a:lvl1pPr>
              <a:defRPr>
                <a:solidFill>
                  <a:schemeClr val="bg1"/>
                </a:solidFill>
              </a:defRPr>
            </a:lvl1pPr>
          </a:lstStyle>
          <a:p>
            <a:pPr>
              <a:defRPr/>
            </a:pPr>
            <a:endParaRPr lang="en-US"/>
          </a:p>
        </p:txBody>
      </p:sp>
      <p:sp>
        <p:nvSpPr>
          <p:cNvPr id="7" name="Rectangle 30"/>
          <p:cNvSpPr>
            <a:spLocks noGrp="1" noChangeArrowheads="1"/>
          </p:cNvSpPr>
          <p:nvPr>
            <p:ph type="sldNum" sz="quarter" idx="11"/>
          </p:nvPr>
        </p:nvSpPr>
        <p:spPr/>
        <p:txBody>
          <a:bodyPr/>
          <a:lstStyle>
            <a:lvl1pPr>
              <a:defRPr>
                <a:solidFill>
                  <a:schemeClr val="bg1"/>
                </a:solidFill>
              </a:defRPr>
            </a:lvl1pPr>
          </a:lstStyle>
          <a:p>
            <a:pPr>
              <a:defRPr/>
            </a:pPr>
            <a:fld id="{A38EA472-83EE-4F48-A961-4D56EF833B5B}" type="slidenum">
              <a:rPr lang="en-US"/>
              <a:pPr>
                <a:defRPr/>
              </a:pPr>
              <a:t>‹#›</a:t>
            </a:fld>
            <a:endParaRPr lang="en-US"/>
          </a:p>
        </p:txBody>
      </p:sp>
      <p:sp>
        <p:nvSpPr>
          <p:cNvPr id="8" name="Rectangle 31"/>
          <p:cNvSpPr>
            <a:spLocks noGrp="1" noChangeArrowheads="1"/>
          </p:cNvSpPr>
          <p:nvPr>
            <p:ph type="dt" sz="half" idx="12"/>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3314823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A49669-DB1F-4F6C-9430-865EFE4A279F}"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7880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FD26C40-9F57-4078-8B1B-2FFCC927425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12482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6" y="2159000"/>
            <a:ext cx="5175251"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8118" y="2159000"/>
            <a:ext cx="5177367"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96C47AD-C1B7-4344-8D56-72116B67220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1587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187E022-7515-4284-BD62-95134CC45B46}"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824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8554BE-0DDE-47BA-8F99-A193074A008C}" type="datetimeFigureOut">
              <a:rPr lang="en-GB" smtClean="0"/>
              <a:t>17/11/2017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27297539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7DBF90B-BF5A-4E5A-8B82-2AE8D46478C6}"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18101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1A5E7F4-1571-4225-915F-0750D45081F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2357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5E6C33C-B316-4D43-BB53-BE5F345D22D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1578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9E8CE7C-E7B2-43F3-B218-DE540AEA5EB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569208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C719AB4-AA3E-4399-BA95-6FFC4F8B24A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59054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8" y="539751"/>
            <a:ext cx="2637367" cy="55784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539751"/>
            <a:ext cx="7715251" cy="5578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684FC98-18D8-4F68-8AF6-83B10A9A604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9140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CCEF1970-9617-45D9-97E6-DC2B393269D4}" type="slidenum">
              <a:rPr lang="en-GB" altLang="en-US"/>
              <a:pPr>
                <a:defRPr/>
              </a:pPr>
              <a:t>‹#›</a:t>
            </a:fld>
            <a:endParaRPr lang="en-GB" altLang="en-US" dirty="0"/>
          </a:p>
        </p:txBody>
      </p:sp>
    </p:spTree>
    <p:extLst>
      <p:ext uri="{BB962C8B-B14F-4D97-AF65-F5344CB8AC3E}">
        <p14:creationId xmlns:p14="http://schemas.microsoft.com/office/powerpoint/2010/main" val="2798126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484785"/>
            <a:ext cx="10972800" cy="4536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p:cNvSpPr>
            <a:spLocks noGrp="1" noChangeArrowheads="1"/>
          </p:cNvSpPr>
          <p:nvPr>
            <p:ph type="sldNum" sz="quarter" idx="10"/>
          </p:nvPr>
        </p:nvSpPr>
        <p:spPr/>
        <p:txBody>
          <a:bodyPr/>
          <a:lstStyle>
            <a:lvl1pPr>
              <a:defRPr/>
            </a:lvl1pPr>
          </a:lstStyle>
          <a:p>
            <a:pPr>
              <a:defRPr/>
            </a:pPr>
            <a:endParaRPr lang="en-GB" altLang="en-US" dirty="0"/>
          </a:p>
          <a:p>
            <a:pPr>
              <a:defRPr/>
            </a:pPr>
            <a:fld id="{9D25EAEE-1828-4BE4-91C1-77817027E503}" type="slidenum">
              <a:rPr lang="en-GB" altLang="en-US"/>
              <a:pPr>
                <a:defRPr/>
              </a:pPr>
              <a:t>‹#›</a:t>
            </a:fld>
            <a:endParaRPr lang="en-GB" altLang="en-US" dirty="0"/>
          </a:p>
        </p:txBody>
      </p:sp>
    </p:spTree>
    <p:extLst>
      <p:ext uri="{BB962C8B-B14F-4D97-AF65-F5344CB8AC3E}">
        <p14:creationId xmlns:p14="http://schemas.microsoft.com/office/powerpoint/2010/main" val="40437557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B7537E68-83EB-4A44-B022-021CECA49693}" type="slidenum">
              <a:rPr lang="en-GB" altLang="en-US"/>
              <a:pPr>
                <a:defRPr/>
              </a:pPr>
              <a:t>‹#›</a:t>
            </a:fld>
            <a:endParaRPr lang="en-GB" altLang="en-US" dirty="0"/>
          </a:p>
        </p:txBody>
      </p:sp>
    </p:spTree>
    <p:extLst>
      <p:ext uri="{BB962C8B-B14F-4D97-AF65-F5344CB8AC3E}">
        <p14:creationId xmlns:p14="http://schemas.microsoft.com/office/powerpoint/2010/main" val="40816130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510B41D6-EF3E-4959-83B0-E88783DDB632}" type="slidenum">
              <a:rPr lang="en-GB" altLang="en-US"/>
              <a:pPr>
                <a:defRPr/>
              </a:pPr>
              <a:t>‹#›</a:t>
            </a:fld>
            <a:endParaRPr lang="en-GB" altLang="en-US" dirty="0"/>
          </a:p>
        </p:txBody>
      </p:sp>
    </p:spTree>
    <p:extLst>
      <p:ext uri="{BB962C8B-B14F-4D97-AF65-F5344CB8AC3E}">
        <p14:creationId xmlns:p14="http://schemas.microsoft.com/office/powerpoint/2010/main" val="289240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8554BE-0DDE-47BA-8F99-A193074A008C}" type="datetimeFigureOut">
              <a:rPr lang="en-GB" smtClean="0"/>
              <a:t>17/11/2017</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87567D-0E53-44E0-888B-8D64B97A9948}" type="slidenum">
              <a:rPr lang="en-GB" smtClean="0"/>
              <a:t>‹#›</a:t>
            </a:fld>
            <a:endParaRPr lang="en-GB"/>
          </a:p>
        </p:txBody>
      </p:sp>
    </p:spTree>
    <p:extLst>
      <p:ext uri="{BB962C8B-B14F-4D97-AF65-F5344CB8AC3E}">
        <p14:creationId xmlns:p14="http://schemas.microsoft.com/office/powerpoint/2010/main" val="418878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644AA5B0-06F7-404E-B366-E516AB2A7488}" type="slidenum">
              <a:rPr lang="en-GB" altLang="en-US"/>
              <a:pPr>
                <a:defRPr/>
              </a:pPr>
              <a:t>‹#›</a:t>
            </a:fld>
            <a:endParaRPr lang="en-GB" altLang="en-US" dirty="0"/>
          </a:p>
        </p:txBody>
      </p:sp>
    </p:spTree>
    <p:extLst>
      <p:ext uri="{BB962C8B-B14F-4D97-AF65-F5344CB8AC3E}">
        <p14:creationId xmlns:p14="http://schemas.microsoft.com/office/powerpoint/2010/main" val="29535039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FAC0B9A8-B9DB-4A83-8219-EAEF91B046B2}" type="slidenum">
              <a:rPr lang="en-GB" altLang="en-US"/>
              <a:pPr>
                <a:defRPr/>
              </a:pPr>
              <a:t>‹#›</a:t>
            </a:fld>
            <a:endParaRPr lang="en-GB" altLang="en-US" dirty="0"/>
          </a:p>
        </p:txBody>
      </p:sp>
    </p:spTree>
    <p:extLst>
      <p:ext uri="{BB962C8B-B14F-4D97-AF65-F5344CB8AC3E}">
        <p14:creationId xmlns:p14="http://schemas.microsoft.com/office/powerpoint/2010/main" val="12152075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1898F0F4-D75C-478C-B913-CC6410883690}" type="slidenum">
              <a:rPr lang="en-GB" altLang="en-US"/>
              <a:pPr>
                <a:defRPr/>
              </a:pPr>
              <a:t>‹#›</a:t>
            </a:fld>
            <a:endParaRPr lang="en-GB" altLang="en-US" dirty="0"/>
          </a:p>
        </p:txBody>
      </p:sp>
    </p:spTree>
    <p:extLst>
      <p:ext uri="{BB962C8B-B14F-4D97-AF65-F5344CB8AC3E}">
        <p14:creationId xmlns:p14="http://schemas.microsoft.com/office/powerpoint/2010/main" val="3398611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C69DEAEC-B748-4BCE-ABC6-BCFF8FB7BF71}" type="slidenum">
              <a:rPr lang="en-GB" altLang="en-US"/>
              <a:pPr>
                <a:defRPr/>
              </a:pPr>
              <a:t>‹#›</a:t>
            </a:fld>
            <a:endParaRPr lang="en-GB" altLang="en-US" dirty="0"/>
          </a:p>
        </p:txBody>
      </p:sp>
    </p:spTree>
    <p:extLst>
      <p:ext uri="{BB962C8B-B14F-4D97-AF65-F5344CB8AC3E}">
        <p14:creationId xmlns:p14="http://schemas.microsoft.com/office/powerpoint/2010/main" val="24460175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E3C3760A-27D0-4799-9791-E76055F2F5BA}" type="slidenum">
              <a:rPr lang="en-GB" altLang="en-US"/>
              <a:pPr>
                <a:defRPr/>
              </a:pPr>
              <a:t>‹#›</a:t>
            </a:fld>
            <a:endParaRPr lang="en-GB" altLang="en-US" dirty="0"/>
          </a:p>
        </p:txBody>
      </p:sp>
    </p:spTree>
    <p:extLst>
      <p:ext uri="{BB962C8B-B14F-4D97-AF65-F5344CB8AC3E}">
        <p14:creationId xmlns:p14="http://schemas.microsoft.com/office/powerpoint/2010/main" val="17726879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88913"/>
            <a:ext cx="2743200" cy="5937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88913"/>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11AC4195-B912-40C4-8C77-0E78820983DA}" type="slidenum">
              <a:rPr lang="en-GB" altLang="en-US"/>
              <a:pPr>
                <a:defRPr/>
              </a:pPr>
              <a:t>‹#›</a:t>
            </a:fld>
            <a:endParaRPr lang="en-GB" altLang="en-US" dirty="0"/>
          </a:p>
        </p:txBody>
      </p:sp>
    </p:spTree>
    <p:extLst>
      <p:ext uri="{BB962C8B-B14F-4D97-AF65-F5344CB8AC3E}">
        <p14:creationId xmlns:p14="http://schemas.microsoft.com/office/powerpoint/2010/main" val="182983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88913"/>
            <a:ext cx="10972800" cy="649287"/>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9D4AA309-EB62-450F-9A83-0B9D56D114A1}" type="slidenum">
              <a:rPr lang="en-GB" altLang="en-US"/>
              <a:pPr>
                <a:defRPr/>
              </a:pPr>
              <a:t>‹#›</a:t>
            </a:fld>
            <a:endParaRPr lang="en-GB" altLang="en-US" dirty="0"/>
          </a:p>
        </p:txBody>
      </p:sp>
    </p:spTree>
    <p:extLst>
      <p:ext uri="{BB962C8B-B14F-4D97-AF65-F5344CB8AC3E}">
        <p14:creationId xmlns:p14="http://schemas.microsoft.com/office/powerpoint/2010/main" val="1686654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913"/>
            <a:ext cx="10972800" cy="6492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p>
          <a:p>
            <a:pPr>
              <a:defRPr/>
            </a:pPr>
            <a:fld id="{B1801AFA-9D0C-45AA-AE93-834B945C8377}" type="slidenum">
              <a:rPr lang="en-GB" altLang="en-US"/>
              <a:pPr>
                <a:defRPr/>
              </a:pPr>
              <a:t>‹#›</a:t>
            </a:fld>
            <a:endParaRPr lang="en-GB" altLang="en-US" dirty="0"/>
          </a:p>
        </p:txBody>
      </p:sp>
    </p:spTree>
    <p:extLst>
      <p:ext uri="{BB962C8B-B14F-4D97-AF65-F5344CB8AC3E}">
        <p14:creationId xmlns:p14="http://schemas.microsoft.com/office/powerpoint/2010/main" val="41728205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p:cNvSpPr>
            <a:spLocks noGrp="1" noChangeArrowheads="1"/>
          </p:cNvSpPr>
          <p:nvPr>
            <p:ph type="sldNum" sz="quarter" idx="10"/>
          </p:nvPr>
        </p:nvSpPr>
        <p:spPr/>
        <p:txBody>
          <a:bodyPr/>
          <a:lstStyle>
            <a:lvl1pPr>
              <a:defRPr/>
            </a:lvl1pPr>
          </a:lstStyle>
          <a:p>
            <a:pPr>
              <a:defRPr/>
            </a:pPr>
            <a:endParaRPr lang="en-GB" altLang="en-US" dirty="0"/>
          </a:p>
          <a:p>
            <a:pPr>
              <a:defRPr/>
            </a:pPr>
            <a:fld id="{9D25EAEE-1828-4BE4-91C1-77817027E503}" type="slidenum">
              <a:rPr lang="en-GB" altLang="en-US"/>
              <a:pPr>
                <a:defRPr/>
              </a:pPr>
              <a:t>‹#›</a:t>
            </a:fld>
            <a:endParaRPr lang="en-GB" altLang="en-US" dirty="0"/>
          </a:p>
        </p:txBody>
      </p:sp>
    </p:spTree>
    <p:extLst>
      <p:ext uri="{BB962C8B-B14F-4D97-AF65-F5344CB8AC3E}">
        <p14:creationId xmlns:p14="http://schemas.microsoft.com/office/powerpoint/2010/main" val="39219580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CCEF1970-9617-45D9-97E6-DC2B393269D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58510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8554BE-0DDE-47BA-8F99-A193074A008C}" type="datetimeFigureOut">
              <a:rPr lang="en-GB" smtClean="0"/>
              <a:t>17/11/2017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87567D-0E53-44E0-888B-8D64B97A9948}" type="slidenum">
              <a:rPr lang="en-GB" smtClean="0"/>
              <a:t>‹#›</a:t>
            </a:fld>
            <a:endParaRPr lang="en-GB"/>
          </a:p>
        </p:txBody>
      </p:sp>
    </p:spTree>
    <p:extLst>
      <p:ext uri="{BB962C8B-B14F-4D97-AF65-F5344CB8AC3E}">
        <p14:creationId xmlns:p14="http://schemas.microsoft.com/office/powerpoint/2010/main" val="34313156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484785"/>
            <a:ext cx="10972800" cy="4536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p:cNvSpPr>
            <a:spLocks noGrp="1" noChangeArrowheads="1"/>
          </p:cNvSpPr>
          <p:nvPr>
            <p:ph type="sldNum" sz="quarter" idx="10"/>
          </p:nvPr>
        </p:nvSpPr>
        <p:spPr/>
        <p:txBody>
          <a:bodyPr/>
          <a:lstStyle>
            <a:lvl1pPr>
              <a:defRPr/>
            </a:lvl1pPr>
          </a:lstStyle>
          <a:p>
            <a:pPr>
              <a:defRPr/>
            </a:pPr>
            <a:endParaRPr lang="en-GB" altLang="en-US" dirty="0">
              <a:solidFill>
                <a:srgbClr val="000000"/>
              </a:solidFill>
            </a:endParaRPr>
          </a:p>
          <a:p>
            <a:pPr>
              <a:defRPr/>
            </a:pPr>
            <a:fld id="{9D25EAEE-1828-4BE4-91C1-77817027E50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274452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B7537E68-83EB-4A44-B022-021CECA4969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2248180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510B41D6-EF3E-4959-83B0-E88783DDB63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8513527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644AA5B0-06F7-404E-B366-E516AB2A748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676047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12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1898F0F4-D75C-478C-B913-CC641088369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991952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C69DEAEC-B748-4BCE-ABC6-BCFF8FB7BF7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521404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E3C3760A-27D0-4799-9791-E76055F2F5B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14451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88913"/>
            <a:ext cx="2743200" cy="5937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88913"/>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11AC4195-B912-40C4-8C77-0E78820983D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53102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88913"/>
            <a:ext cx="10972800" cy="649287"/>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endParaRPr lang="en-GB" altLang="en-US" dirty="0">
              <a:solidFill>
                <a:srgbClr val="000000"/>
              </a:solidFill>
            </a:endParaRPr>
          </a:p>
          <a:p>
            <a:pPr>
              <a:defRPr/>
            </a:pPr>
            <a:fld id="{9D4AA309-EB62-450F-9A83-0B9D56D114A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35431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0.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3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38.emf"/><Relationship Id="rId2" Type="http://schemas.openxmlformats.org/officeDocument/2006/relationships/slideLayout" Target="../slideLayouts/slideLayout77.xml"/><Relationship Id="rId16" Type="http://schemas.openxmlformats.org/officeDocument/2006/relationships/image" Target="../media/image37.e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36.emf"/><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38.emf"/><Relationship Id="rId2" Type="http://schemas.openxmlformats.org/officeDocument/2006/relationships/slideLayout" Target="../slideLayouts/slideLayout90.xml"/><Relationship Id="rId16" Type="http://schemas.openxmlformats.org/officeDocument/2006/relationships/image" Target="../media/image37.e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6.emf"/><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39.png"/><Relationship Id="rId5" Type="http://schemas.openxmlformats.org/officeDocument/2006/relationships/slideLayout" Target="../slideLayouts/slideLayout106.xml"/><Relationship Id="rId10" Type="http://schemas.openxmlformats.org/officeDocument/2006/relationships/theme" Target="../theme/theme13.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4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4.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image" Target="../media/image42.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theme" Target="../theme/theme15.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theme" Target="../theme/theme16.xml"/><Relationship Id="rId1" Type="http://schemas.openxmlformats.org/officeDocument/2006/relationships/slideLayout" Target="../slideLayouts/slideLayout14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image" Target="../media/image39.png"/><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theme" Target="../theme/theme17.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5" Type="http://schemas.openxmlformats.org/officeDocument/2006/relationships/slideLayout" Target="../slideLayouts/slideLayout163.xml"/><Relationship Id="rId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20.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theme" Target="../theme/theme21.xml"/><Relationship Id="rId1" Type="http://schemas.openxmlformats.org/officeDocument/2006/relationships/slideLayout" Target="../slideLayouts/slideLayout177.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theme" Target="../theme/theme22.xml"/><Relationship Id="rId1" Type="http://schemas.openxmlformats.org/officeDocument/2006/relationships/slideLayout" Target="../slideLayouts/slideLayout178.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theme" Target="../theme/theme23.xml"/><Relationship Id="rId1" Type="http://schemas.openxmlformats.org/officeDocument/2006/relationships/slideLayout" Target="../slideLayouts/slideLayout179.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theme" Target="../theme/theme24.xml"/><Relationship Id="rId1" Type="http://schemas.openxmlformats.org/officeDocument/2006/relationships/slideLayout" Target="../slideLayouts/slideLayout180.xml"/><Relationship Id="rId4" Type="http://schemas.openxmlformats.org/officeDocument/2006/relationships/image" Target="../media/image5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54.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25.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26.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27.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5" Type="http://schemas.openxmlformats.org/officeDocument/2006/relationships/slideLayout" Target="../slideLayouts/slideLayout218.xml"/><Relationship Id="rId4" Type="http://schemas.openxmlformats.org/officeDocument/2006/relationships/slideLayout" Target="../slideLayouts/slideLayout21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image" Target="../media/image68.png"/><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theme" Target="../theme/theme29.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3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70.jpe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3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71.jpe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3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71.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33.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theme" Target="../theme/theme34.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99.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35.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4.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theme" Target="../theme/theme7.xml"/><Relationship Id="rId1"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23.emf"/><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24.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9.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8554BE-0DDE-47BA-8F99-A193074A008C}" type="datetimeFigureOut">
              <a:rPr lang="en-GB" smtClean="0"/>
              <a:t>17/11/2017</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687567D-0E53-44E0-888B-8D64B97A9948}"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87995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IFS logo"/>
          <p:cNvPicPr>
            <a:picLocks noChangeAspect="1" noChangeArrowheads="1"/>
          </p:cNvPicPr>
          <p:nvPr/>
        </p:nvPicPr>
        <p:blipFill>
          <a:blip r:embed="rId13" cstate="print"/>
          <a:srcRect/>
          <a:stretch>
            <a:fillRect/>
          </a:stretch>
        </p:blipFill>
        <p:spPr bwMode="auto">
          <a:xfrm>
            <a:off x="9745133" y="333376"/>
            <a:ext cx="2015067" cy="646113"/>
          </a:xfrm>
          <a:prstGeom prst="rect">
            <a:avLst/>
          </a:prstGeom>
          <a:noFill/>
          <a:ln w="9525">
            <a:noFill/>
            <a:miter lim="800000"/>
            <a:headEnd/>
            <a:tailEnd/>
          </a:ln>
        </p:spPr>
      </p:pic>
      <p:sp>
        <p:nvSpPr>
          <p:cNvPr id="3097" name="AutoShape 25"/>
          <p:cNvSpPr>
            <a:spLocks noChangeArrowheads="1"/>
          </p:cNvSpPr>
          <p:nvPr/>
        </p:nvSpPr>
        <p:spPr bwMode="auto">
          <a:xfrm flipH="1">
            <a:off x="6434667" y="5516564"/>
            <a:ext cx="5757333" cy="1341437"/>
          </a:xfrm>
          <a:prstGeom prst="rtTriangle">
            <a:avLst/>
          </a:prstGeom>
          <a:solidFill>
            <a:schemeClr val="bg2"/>
          </a:solidFill>
          <a:ln w="9525">
            <a:noFill/>
            <a:miter lim="800000"/>
            <a:headEnd/>
            <a:tailEnd/>
          </a:ln>
          <a:effectLst/>
        </p:spPr>
        <p:txBody>
          <a:bodyPr wrap="none" rIns="0" anchor="ctr"/>
          <a:lstStyle/>
          <a:p>
            <a:pPr algn="r">
              <a:defRPr/>
            </a:pPr>
            <a:r>
              <a:rPr lang="en-GB" sz="1400">
                <a:solidFill>
                  <a:schemeClr val="bg1"/>
                </a:solidFill>
                <a:cs typeface="+mn-cs"/>
              </a:rPr>
              <a:t>www.interfis.com</a:t>
            </a:r>
            <a:endParaRPr lang="en-US" sz="1400">
              <a:solidFill>
                <a:schemeClr val="bg1"/>
              </a:solidFill>
              <a:cs typeface="+mn-cs"/>
            </a:endParaRPr>
          </a:p>
        </p:txBody>
      </p:sp>
      <p:pic>
        <p:nvPicPr>
          <p:cNvPr id="1028" name="Picture 23" descr="IFS slide circles"/>
          <p:cNvPicPr>
            <a:picLocks noChangeAspect="1" noChangeArrowheads="1"/>
          </p:cNvPicPr>
          <p:nvPr/>
        </p:nvPicPr>
        <p:blipFill>
          <a:blip r:embed="rId14" cstate="print"/>
          <a:srcRect/>
          <a:stretch>
            <a:fillRect/>
          </a:stretch>
        </p:blipFill>
        <p:spPr bwMode="auto">
          <a:xfrm>
            <a:off x="1" y="0"/>
            <a:ext cx="2614084" cy="6858000"/>
          </a:xfrm>
          <a:prstGeom prst="rect">
            <a:avLst/>
          </a:prstGeom>
          <a:noFill/>
          <a:ln w="9525">
            <a:noFill/>
            <a:miter lim="800000"/>
            <a:headEnd/>
            <a:tailEnd/>
          </a:ln>
        </p:spPr>
      </p:pic>
      <p:sp>
        <p:nvSpPr>
          <p:cNvPr id="3074" name="Rectangle 2"/>
          <p:cNvSpPr>
            <a:spLocks noGrp="1" noChangeArrowheads="1"/>
          </p:cNvSpPr>
          <p:nvPr>
            <p:ph type="ftr" sz="quarter" idx="3"/>
          </p:nvPr>
        </p:nvSpPr>
        <p:spPr bwMode="auto">
          <a:xfrm>
            <a:off x="3357033" y="6224588"/>
            <a:ext cx="4318000" cy="3603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200">
                <a:cs typeface="+mn-cs"/>
              </a:defRPr>
            </a:lvl1pPr>
          </a:lstStyle>
          <a:p>
            <a:pPr>
              <a:defRPr/>
            </a:pPr>
            <a:endParaRPr lang="en-US"/>
          </a:p>
        </p:txBody>
      </p:sp>
      <p:sp>
        <p:nvSpPr>
          <p:cNvPr id="3075" name="Rectangle 3"/>
          <p:cNvSpPr>
            <a:spLocks noGrp="1" noChangeArrowheads="1"/>
          </p:cNvSpPr>
          <p:nvPr>
            <p:ph type="sldNum" sz="quarter" idx="4"/>
          </p:nvPr>
        </p:nvSpPr>
        <p:spPr bwMode="auto">
          <a:xfrm>
            <a:off x="719667" y="6224588"/>
            <a:ext cx="719667" cy="3603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Arial Black" pitchFamily="34" charset="0"/>
                <a:cs typeface="+mn-cs"/>
              </a:defRPr>
            </a:lvl1pPr>
          </a:lstStyle>
          <a:p>
            <a:pPr>
              <a:defRPr/>
            </a:pPr>
            <a:fld id="{80B79787-D242-4FDD-9B43-F20EF3142B7F}" type="slidenum">
              <a:rPr lang="en-US"/>
              <a:pPr>
                <a:defRPr/>
              </a:pPr>
              <a:t>‹#›</a:t>
            </a:fld>
            <a:endParaRPr lang="en-US"/>
          </a:p>
        </p:txBody>
      </p:sp>
      <p:sp>
        <p:nvSpPr>
          <p:cNvPr id="1031" name="Rectangle 14"/>
          <p:cNvSpPr>
            <a:spLocks noGrp="1" noChangeArrowheads="1"/>
          </p:cNvSpPr>
          <p:nvPr>
            <p:ph type="title"/>
          </p:nvPr>
        </p:nvSpPr>
        <p:spPr bwMode="auto">
          <a:xfrm>
            <a:off x="719667" y="539751"/>
            <a:ext cx="8832851" cy="14398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32" name="Rectangle 15"/>
          <p:cNvSpPr>
            <a:spLocks noGrp="1" noChangeArrowheads="1"/>
          </p:cNvSpPr>
          <p:nvPr>
            <p:ph type="body" idx="1"/>
          </p:nvPr>
        </p:nvSpPr>
        <p:spPr bwMode="auto">
          <a:xfrm>
            <a:off x="719668" y="2159000"/>
            <a:ext cx="10555817"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8" name="Rectangle 16"/>
          <p:cNvSpPr>
            <a:spLocks noGrp="1" noChangeArrowheads="1"/>
          </p:cNvSpPr>
          <p:nvPr>
            <p:ph type="dt" sz="half" idx="2"/>
          </p:nvPr>
        </p:nvSpPr>
        <p:spPr bwMode="auto">
          <a:xfrm>
            <a:off x="1678518" y="6224588"/>
            <a:ext cx="1439333" cy="3603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cs typeface="+mn-cs"/>
              </a:defRPr>
            </a:lvl1pPr>
          </a:lstStyle>
          <a:p>
            <a:pPr>
              <a:defRPr/>
            </a:pPr>
            <a:endParaRPr lang="en-US"/>
          </a:p>
        </p:txBody>
      </p:sp>
    </p:spTree>
    <p:extLst>
      <p:ext uri="{BB962C8B-B14F-4D97-AF65-F5344CB8AC3E}">
        <p14:creationId xmlns:p14="http://schemas.microsoft.com/office/powerpoint/2010/main" val="4133640485"/>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hf hdr="0" ftr="0" dt="0"/>
  <p:txStyles>
    <p:titleStyle>
      <a:lvl1pPr algn="l" rtl="0" fontAlgn="base">
        <a:spcBef>
          <a:spcPct val="0"/>
        </a:spcBef>
        <a:spcAft>
          <a:spcPct val="0"/>
        </a:spcAft>
        <a:defRPr sz="3200" b="1">
          <a:solidFill>
            <a:schemeClr val="bg2"/>
          </a:solidFill>
          <a:latin typeface="+mj-lt"/>
          <a:ea typeface="+mj-ea"/>
          <a:cs typeface="+mj-cs"/>
        </a:defRPr>
      </a:lvl1pPr>
      <a:lvl2pPr algn="l" rtl="0" fontAlgn="base">
        <a:spcBef>
          <a:spcPct val="0"/>
        </a:spcBef>
        <a:spcAft>
          <a:spcPct val="0"/>
        </a:spcAft>
        <a:defRPr sz="3200" b="1">
          <a:solidFill>
            <a:schemeClr val="bg2"/>
          </a:solidFill>
          <a:latin typeface="Arial" charset="0"/>
        </a:defRPr>
      </a:lvl2pPr>
      <a:lvl3pPr algn="l" rtl="0" fontAlgn="base">
        <a:spcBef>
          <a:spcPct val="0"/>
        </a:spcBef>
        <a:spcAft>
          <a:spcPct val="0"/>
        </a:spcAft>
        <a:defRPr sz="3200" b="1">
          <a:solidFill>
            <a:schemeClr val="bg2"/>
          </a:solidFill>
          <a:latin typeface="Arial" charset="0"/>
        </a:defRPr>
      </a:lvl3pPr>
      <a:lvl4pPr algn="l" rtl="0" fontAlgn="base">
        <a:spcBef>
          <a:spcPct val="0"/>
        </a:spcBef>
        <a:spcAft>
          <a:spcPct val="0"/>
        </a:spcAft>
        <a:defRPr sz="3200" b="1">
          <a:solidFill>
            <a:schemeClr val="bg2"/>
          </a:solidFill>
          <a:latin typeface="Arial" charset="0"/>
        </a:defRPr>
      </a:lvl4pPr>
      <a:lvl5pPr algn="l" rtl="0" fontAlgn="base">
        <a:spcBef>
          <a:spcPct val="0"/>
        </a:spcBef>
        <a:spcAft>
          <a:spcPct val="0"/>
        </a:spcAft>
        <a:defRPr sz="3200" b="1">
          <a:solidFill>
            <a:schemeClr val="bg2"/>
          </a:solidFill>
          <a:latin typeface="Arial" charset="0"/>
        </a:defRPr>
      </a:lvl5pPr>
      <a:lvl6pPr marL="457200" algn="l" rtl="0" eaLnBrk="1" fontAlgn="base" hangingPunct="1">
        <a:spcBef>
          <a:spcPct val="0"/>
        </a:spcBef>
        <a:spcAft>
          <a:spcPct val="0"/>
        </a:spcAft>
        <a:defRPr sz="3200" b="1">
          <a:solidFill>
            <a:schemeClr val="bg2"/>
          </a:solidFill>
          <a:latin typeface="Arial" charset="0"/>
        </a:defRPr>
      </a:lvl6pPr>
      <a:lvl7pPr marL="914400" algn="l" rtl="0" eaLnBrk="1" fontAlgn="base" hangingPunct="1">
        <a:spcBef>
          <a:spcPct val="0"/>
        </a:spcBef>
        <a:spcAft>
          <a:spcPct val="0"/>
        </a:spcAft>
        <a:defRPr sz="3200" b="1">
          <a:solidFill>
            <a:schemeClr val="bg2"/>
          </a:solidFill>
          <a:latin typeface="Arial" charset="0"/>
        </a:defRPr>
      </a:lvl7pPr>
      <a:lvl8pPr marL="1371600" algn="l" rtl="0" eaLnBrk="1" fontAlgn="base" hangingPunct="1">
        <a:spcBef>
          <a:spcPct val="0"/>
        </a:spcBef>
        <a:spcAft>
          <a:spcPct val="0"/>
        </a:spcAft>
        <a:defRPr sz="3200" b="1">
          <a:solidFill>
            <a:schemeClr val="bg2"/>
          </a:solidFill>
          <a:latin typeface="Arial" charset="0"/>
        </a:defRPr>
      </a:lvl8pPr>
      <a:lvl9pPr marL="1828800" algn="l" rtl="0" eaLnBrk="1" fontAlgn="base" hangingPunct="1">
        <a:spcBef>
          <a:spcPct val="0"/>
        </a:spcBef>
        <a:spcAft>
          <a:spcPct val="0"/>
        </a:spcAft>
        <a:defRPr sz="3200" b="1">
          <a:solidFill>
            <a:schemeClr val="bg2"/>
          </a:solidFill>
          <a:latin typeface="Arial" charset="0"/>
        </a:defRPr>
      </a:lvl9pPr>
    </p:titleStyle>
    <p:bodyStyle>
      <a:lvl1pPr marL="476250" indent="-476250" algn="l" rtl="0" fontAlgn="base">
        <a:spcBef>
          <a:spcPct val="20000"/>
        </a:spcBef>
        <a:spcAft>
          <a:spcPct val="0"/>
        </a:spcAft>
        <a:buClr>
          <a:srgbClr val="FF9900"/>
        </a:buClr>
        <a:buSzPct val="110000"/>
        <a:buFont typeface="Arial" charset="0"/>
        <a:buChar char="●"/>
        <a:defRPr sz="2400">
          <a:solidFill>
            <a:schemeClr val="tx1"/>
          </a:solidFill>
          <a:latin typeface="+mn-lt"/>
          <a:ea typeface="+mn-ea"/>
          <a:cs typeface="+mn-cs"/>
        </a:defRPr>
      </a:lvl1pPr>
      <a:lvl2pPr marL="1143000" indent="-476250" algn="l" rtl="0" fontAlgn="base">
        <a:spcBef>
          <a:spcPct val="20000"/>
        </a:spcBef>
        <a:spcAft>
          <a:spcPct val="0"/>
        </a:spcAft>
        <a:buClr>
          <a:srgbClr val="FF9900"/>
        </a:buClr>
        <a:buSzPct val="110000"/>
        <a:buFont typeface="Arial" charset="0"/>
        <a:buChar char="●"/>
        <a:defRPr sz="2000">
          <a:solidFill>
            <a:schemeClr val="tx1"/>
          </a:solidFill>
          <a:latin typeface="+mn-lt"/>
        </a:defRPr>
      </a:lvl2pPr>
      <a:lvl3pPr marL="1714500" indent="-381000" algn="l" rtl="0" fontAlgn="base">
        <a:spcBef>
          <a:spcPct val="20000"/>
        </a:spcBef>
        <a:spcAft>
          <a:spcPct val="0"/>
        </a:spcAft>
        <a:buClr>
          <a:srgbClr val="FF9900"/>
        </a:buClr>
        <a:buSzPct val="110000"/>
        <a:buFont typeface="Arial" charset="0"/>
        <a:buChar char="●"/>
        <a:defRPr sz="1600">
          <a:solidFill>
            <a:schemeClr val="tx1"/>
          </a:solidFill>
          <a:latin typeface="+mn-lt"/>
        </a:defRPr>
      </a:lvl3pPr>
      <a:lvl4pPr marL="2286000" indent="-381000" algn="l" rtl="0" fontAlgn="base">
        <a:spcBef>
          <a:spcPct val="20000"/>
        </a:spcBef>
        <a:spcAft>
          <a:spcPct val="0"/>
        </a:spcAft>
        <a:buClr>
          <a:srgbClr val="FF9900"/>
        </a:buClr>
        <a:buSzPct val="110000"/>
        <a:buFont typeface="Arial" charset="0"/>
        <a:buChar char="●"/>
        <a:defRPr sz="1200">
          <a:solidFill>
            <a:schemeClr val="tx1"/>
          </a:solidFill>
          <a:latin typeface="+mn-lt"/>
        </a:defRPr>
      </a:lvl4pPr>
      <a:lvl5pPr marL="2857500" indent="-381000" algn="l" rtl="0" fontAlgn="base">
        <a:spcBef>
          <a:spcPct val="20000"/>
        </a:spcBef>
        <a:spcAft>
          <a:spcPct val="0"/>
        </a:spcAft>
        <a:buClr>
          <a:srgbClr val="FF9900"/>
        </a:buClr>
        <a:buSzPct val="110000"/>
        <a:buFont typeface="Arial" charset="0"/>
        <a:buChar char="●"/>
        <a:defRPr sz="800">
          <a:solidFill>
            <a:schemeClr val="tx1"/>
          </a:solidFill>
          <a:latin typeface="+mn-lt"/>
        </a:defRPr>
      </a:lvl5pPr>
      <a:lvl6pPr marL="3314700" indent="-381000" algn="l" rtl="0" eaLnBrk="1" fontAlgn="base" hangingPunct="1">
        <a:spcBef>
          <a:spcPct val="20000"/>
        </a:spcBef>
        <a:spcAft>
          <a:spcPct val="0"/>
        </a:spcAft>
        <a:buClr>
          <a:srgbClr val="FF9900"/>
        </a:buClr>
        <a:buSzPct val="110000"/>
        <a:buFont typeface="Arial" charset="0"/>
        <a:buChar char="●"/>
        <a:defRPr sz="800">
          <a:solidFill>
            <a:schemeClr val="tx1"/>
          </a:solidFill>
          <a:latin typeface="+mn-lt"/>
        </a:defRPr>
      </a:lvl6pPr>
      <a:lvl7pPr marL="3771900" indent="-381000" algn="l" rtl="0" eaLnBrk="1" fontAlgn="base" hangingPunct="1">
        <a:spcBef>
          <a:spcPct val="20000"/>
        </a:spcBef>
        <a:spcAft>
          <a:spcPct val="0"/>
        </a:spcAft>
        <a:buClr>
          <a:srgbClr val="FF9900"/>
        </a:buClr>
        <a:buSzPct val="110000"/>
        <a:buFont typeface="Arial" charset="0"/>
        <a:buChar char="●"/>
        <a:defRPr sz="800">
          <a:solidFill>
            <a:schemeClr val="tx1"/>
          </a:solidFill>
          <a:latin typeface="+mn-lt"/>
        </a:defRPr>
      </a:lvl7pPr>
      <a:lvl8pPr marL="4229100" indent="-381000" algn="l" rtl="0" eaLnBrk="1" fontAlgn="base" hangingPunct="1">
        <a:spcBef>
          <a:spcPct val="20000"/>
        </a:spcBef>
        <a:spcAft>
          <a:spcPct val="0"/>
        </a:spcAft>
        <a:buClr>
          <a:srgbClr val="FF9900"/>
        </a:buClr>
        <a:buSzPct val="110000"/>
        <a:buFont typeface="Arial" charset="0"/>
        <a:buChar char="●"/>
        <a:defRPr sz="800">
          <a:solidFill>
            <a:schemeClr val="tx1"/>
          </a:solidFill>
          <a:latin typeface="+mn-lt"/>
        </a:defRPr>
      </a:lvl8pPr>
      <a:lvl9pPr marL="4686300" indent="-381000" algn="l" rtl="0" eaLnBrk="1" fontAlgn="base" hangingPunct="1">
        <a:spcBef>
          <a:spcPct val="20000"/>
        </a:spcBef>
        <a:spcAft>
          <a:spcPct val="0"/>
        </a:spcAft>
        <a:buClr>
          <a:srgbClr val="FF9900"/>
        </a:buClr>
        <a:buSzPct val="110000"/>
        <a:buFont typeface="Arial" charset="0"/>
        <a:buChar char="●"/>
        <a:defRPr sz="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188913"/>
            <a:ext cx="109728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8" name="Rectangle 3"/>
          <p:cNvSpPr>
            <a:spLocks noGrp="1" noChangeArrowheads="1"/>
          </p:cNvSpPr>
          <p:nvPr>
            <p:ph type="body" idx="1"/>
          </p:nvPr>
        </p:nvSpPr>
        <p:spPr bwMode="auto">
          <a:xfrm>
            <a:off x="609600" y="1600201"/>
            <a:ext cx="10972800" cy="44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p:txBody>
      </p:sp>
      <p:sp>
        <p:nvSpPr>
          <p:cNvPr id="1030" name="Rectangle 6"/>
          <p:cNvSpPr>
            <a:spLocks noGrp="1" noChangeArrowheads="1"/>
          </p:cNvSpPr>
          <p:nvPr>
            <p:ph type="sldNum" sz="quarter" idx="4"/>
          </p:nvPr>
        </p:nvSpPr>
        <p:spPr bwMode="auto">
          <a:xfrm>
            <a:off x="3407833"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endParaRPr lang="en-GB" altLang="en-US" dirty="0"/>
          </a:p>
          <a:p>
            <a:pPr>
              <a:defRPr/>
            </a:pPr>
            <a:fld id="{70F9EDA4-9E98-4472-9A1D-CFF96A2519CF}" type="slidenum">
              <a:rPr lang="en-GB" altLang="en-US"/>
              <a:pPr>
                <a:defRPr/>
              </a:pPr>
              <a:t>‹#›</a:t>
            </a:fld>
            <a:endParaRPr lang="en-GB" altLang="en-US" dirty="0"/>
          </a:p>
        </p:txBody>
      </p:sp>
      <p:grpSp>
        <p:nvGrpSpPr>
          <p:cNvPr id="16" name="Group 15"/>
          <p:cNvGrpSpPr/>
          <p:nvPr/>
        </p:nvGrpSpPr>
        <p:grpSpPr>
          <a:xfrm>
            <a:off x="9062475" y="6203528"/>
            <a:ext cx="2506133" cy="609848"/>
            <a:chOff x="6804248" y="6093296"/>
            <a:chExt cx="1879600" cy="609848"/>
          </a:xfrm>
        </p:grpSpPr>
        <p:pic>
          <p:nvPicPr>
            <p:cNvPr id="11" name="Picture 10" descr="EClogo_CMYK.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804248" y="6093296"/>
              <a:ext cx="1879600" cy="266700"/>
            </a:xfrm>
            <a:prstGeom prst="rect">
              <a:avLst/>
            </a:prstGeom>
          </p:spPr>
        </p:pic>
        <p:pic>
          <p:nvPicPr>
            <p:cNvPr id="13" name="Picture 12"/>
            <p:cNvPicPr>
              <a:picLocks noChangeAspect="1"/>
            </p:cNvPicPr>
            <p:nvPr userDrawn="1"/>
          </p:nvPicPr>
          <p:blipFill>
            <a:blip r:embed="rId16"/>
            <a:stretch>
              <a:fillRect/>
            </a:stretch>
          </p:blipFill>
          <p:spPr>
            <a:xfrm>
              <a:off x="7178898" y="6525344"/>
              <a:ext cx="1130300" cy="177800"/>
            </a:xfrm>
            <a:prstGeom prst="rect">
              <a:avLst/>
            </a:prstGeom>
          </p:spPr>
        </p:pic>
      </p:grpSp>
      <p:pic>
        <p:nvPicPr>
          <p:cNvPr id="9" name="Picture 8"/>
          <p:cNvPicPr>
            <a:picLocks noChangeAspect="1"/>
          </p:cNvPicPr>
          <p:nvPr/>
        </p:nvPicPr>
        <p:blipFill>
          <a:blip r:embed="rId17"/>
          <a:stretch>
            <a:fillRect/>
          </a:stretch>
        </p:blipFill>
        <p:spPr>
          <a:xfrm>
            <a:off x="623392" y="692696"/>
            <a:ext cx="10989733" cy="177800"/>
          </a:xfrm>
          <a:prstGeom prst="rect">
            <a:avLst/>
          </a:prstGeom>
        </p:spPr>
      </p:pic>
    </p:spTree>
    <p:extLst>
      <p:ext uri="{BB962C8B-B14F-4D97-AF65-F5344CB8AC3E}">
        <p14:creationId xmlns:p14="http://schemas.microsoft.com/office/powerpoint/2010/main" val="393008491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Lst>
  <p:hf hdr="0" ftr="0" dt="0"/>
  <p:txStyles>
    <p:title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188913"/>
            <a:ext cx="109728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8" name="Rectangle 3"/>
          <p:cNvSpPr>
            <a:spLocks noGrp="1" noChangeArrowheads="1"/>
          </p:cNvSpPr>
          <p:nvPr>
            <p:ph type="body" idx="1"/>
          </p:nvPr>
        </p:nvSpPr>
        <p:spPr bwMode="auto">
          <a:xfrm>
            <a:off x="609600" y="1600201"/>
            <a:ext cx="10972800" cy="44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p:txBody>
      </p:sp>
      <p:sp>
        <p:nvSpPr>
          <p:cNvPr id="1030" name="Rectangle 6"/>
          <p:cNvSpPr>
            <a:spLocks noGrp="1" noChangeArrowheads="1"/>
          </p:cNvSpPr>
          <p:nvPr>
            <p:ph type="sldNum" sz="quarter" idx="4"/>
          </p:nvPr>
        </p:nvSpPr>
        <p:spPr bwMode="auto">
          <a:xfrm>
            <a:off x="3407833"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endParaRPr lang="en-GB" altLang="en-US" dirty="0">
              <a:solidFill>
                <a:srgbClr val="000000"/>
              </a:solidFill>
            </a:endParaRPr>
          </a:p>
          <a:p>
            <a:pPr>
              <a:defRPr/>
            </a:pPr>
            <a:fld id="{70F9EDA4-9E98-4472-9A1D-CFF96A2519CF}" type="slidenum">
              <a:rPr lang="en-GB" altLang="en-US">
                <a:solidFill>
                  <a:srgbClr val="000000"/>
                </a:solidFill>
              </a:rPr>
              <a:pPr>
                <a:defRPr/>
              </a:pPr>
              <a:t>‹#›</a:t>
            </a:fld>
            <a:endParaRPr lang="en-GB" altLang="en-US" dirty="0">
              <a:solidFill>
                <a:srgbClr val="000000"/>
              </a:solidFill>
            </a:endParaRPr>
          </a:p>
        </p:txBody>
      </p:sp>
      <p:grpSp>
        <p:nvGrpSpPr>
          <p:cNvPr id="16" name="Group 15"/>
          <p:cNvGrpSpPr/>
          <p:nvPr/>
        </p:nvGrpSpPr>
        <p:grpSpPr>
          <a:xfrm>
            <a:off x="9062475" y="6059512"/>
            <a:ext cx="2506133" cy="609848"/>
            <a:chOff x="6804248" y="6093296"/>
            <a:chExt cx="1879600" cy="609848"/>
          </a:xfrm>
        </p:grpSpPr>
        <p:pic>
          <p:nvPicPr>
            <p:cNvPr id="11" name="Picture 10" descr="EClogo_CMYK.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804248" y="6093296"/>
              <a:ext cx="1879600" cy="266700"/>
            </a:xfrm>
            <a:prstGeom prst="rect">
              <a:avLst/>
            </a:prstGeom>
          </p:spPr>
        </p:pic>
        <p:pic>
          <p:nvPicPr>
            <p:cNvPr id="13" name="Picture 12"/>
            <p:cNvPicPr>
              <a:picLocks noChangeAspect="1"/>
            </p:cNvPicPr>
            <p:nvPr userDrawn="1"/>
          </p:nvPicPr>
          <p:blipFill>
            <a:blip r:embed="rId16"/>
            <a:stretch>
              <a:fillRect/>
            </a:stretch>
          </p:blipFill>
          <p:spPr>
            <a:xfrm>
              <a:off x="7178898" y="6525344"/>
              <a:ext cx="1130300" cy="177800"/>
            </a:xfrm>
            <a:prstGeom prst="rect">
              <a:avLst/>
            </a:prstGeom>
          </p:spPr>
        </p:pic>
      </p:grpSp>
      <p:pic>
        <p:nvPicPr>
          <p:cNvPr id="14" name="Picture 13"/>
          <p:cNvPicPr>
            <a:picLocks noChangeAspect="1"/>
          </p:cNvPicPr>
          <p:nvPr/>
        </p:nvPicPr>
        <p:blipFill>
          <a:blip r:embed="rId17"/>
          <a:stretch>
            <a:fillRect/>
          </a:stretch>
        </p:blipFill>
        <p:spPr>
          <a:xfrm>
            <a:off x="623392" y="1090960"/>
            <a:ext cx="10989733" cy="177800"/>
          </a:xfrm>
          <a:prstGeom prst="rect">
            <a:avLst/>
          </a:prstGeom>
        </p:spPr>
      </p:pic>
    </p:spTree>
    <p:extLst>
      <p:ext uri="{BB962C8B-B14F-4D97-AF65-F5344CB8AC3E}">
        <p14:creationId xmlns:p14="http://schemas.microsoft.com/office/powerpoint/2010/main" val="371485117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Lst>
  <p:hf hdr="0" ftr="0" dt="0"/>
  <p:txStyles>
    <p:title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33267"/>
            <a:ext cx="109728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7" name="Title Placeholder 1"/>
          <p:cNvSpPr>
            <a:spLocks noGrp="1"/>
          </p:cNvSpPr>
          <p:nvPr>
            <p:ph type="title"/>
          </p:nvPr>
        </p:nvSpPr>
        <p:spPr bwMode="auto">
          <a:xfrm>
            <a:off x="621555" y="269069"/>
            <a:ext cx="10977306"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dirty="0"/>
              <a:t>Click to edit master title</a:t>
            </a:r>
          </a:p>
        </p:txBody>
      </p:sp>
      <p:sp>
        <p:nvSpPr>
          <p:cNvPr id="11" name="Rectangle 13"/>
          <p:cNvSpPr>
            <a:spLocks noChangeArrowheads="1"/>
          </p:cNvSpPr>
          <p:nvPr/>
        </p:nvSpPr>
        <p:spPr bwMode="auto">
          <a:xfrm>
            <a:off x="609600" y="1072118"/>
            <a:ext cx="10972800" cy="31750"/>
          </a:xfrm>
          <a:prstGeom prst="rect">
            <a:avLst/>
          </a:prstGeom>
          <a:solidFill>
            <a:schemeClr val="bg2"/>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latin typeface="+mn-lt"/>
              <a:ea typeface="+mn-ea"/>
              <a:cs typeface="+mn-cs"/>
            </a:endParaRPr>
          </a:p>
        </p:txBody>
      </p:sp>
      <p:sp>
        <p:nvSpPr>
          <p:cNvPr id="13" name="TextBox 12"/>
          <p:cNvSpPr txBox="1"/>
          <p:nvPr/>
        </p:nvSpPr>
        <p:spPr>
          <a:xfrm>
            <a:off x="5513366" y="6535019"/>
            <a:ext cx="91691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a:r>
              <a:rPr lang="en-GB" sz="800" dirty="0">
                <a:solidFill>
                  <a:schemeClr val="bg2"/>
                </a:solidFill>
              </a:rPr>
              <a:t>Strictly confidential  </a:t>
            </a:r>
            <a:endParaRPr lang="en-GB" sz="1000" i="1" dirty="0">
              <a:solidFill>
                <a:schemeClr val="bg2"/>
              </a:solidFill>
            </a:endParaRPr>
          </a:p>
        </p:txBody>
      </p:sp>
      <p:sp>
        <p:nvSpPr>
          <p:cNvPr id="17" name="TextBox 16"/>
          <p:cNvSpPr txBox="1"/>
          <p:nvPr/>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Highlight</a:t>
            </a:r>
            <a:r>
              <a:rPr lang="en-GB" sz="1600" i="0" baseline="0" dirty="0"/>
              <a:t> colours</a:t>
            </a:r>
            <a:endParaRPr lang="en-GB" sz="2000" i="1" dirty="0"/>
          </a:p>
        </p:txBody>
      </p:sp>
      <p:sp>
        <p:nvSpPr>
          <p:cNvPr id="18" name="TextBox 17"/>
          <p:cNvSpPr txBox="1"/>
          <p:nvPr/>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i="0" dirty="0"/>
              <a:t>Primary </a:t>
            </a:r>
            <a:r>
              <a:rPr lang="en-GB" sz="1600" i="0" baseline="0" dirty="0"/>
              <a:t>colours</a:t>
            </a:r>
            <a:endParaRPr lang="en-GB" sz="2000" i="1" dirty="0"/>
          </a:p>
        </p:txBody>
      </p:sp>
      <p:sp>
        <p:nvSpPr>
          <p:cNvPr id="19" name="Rectangle 18"/>
          <p:cNvSpPr/>
          <p:nvPr/>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027</a:t>
            </a:r>
            <a:br>
              <a:rPr lang="en-GB" sz="900" b="1" dirty="0">
                <a:latin typeface="+mn-lt"/>
              </a:rPr>
            </a:br>
            <a:r>
              <a:rPr lang="en-GB" sz="900" b="1" dirty="0">
                <a:latin typeface="+mn-lt"/>
              </a:rPr>
              <a:t>150</a:t>
            </a:r>
          </a:p>
        </p:txBody>
      </p:sp>
      <p:sp>
        <p:nvSpPr>
          <p:cNvPr id="20" name="Rectangle 19"/>
          <p:cNvSpPr/>
          <p:nvPr/>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116</a:t>
            </a:r>
            <a:br>
              <a:rPr lang="en-GB" sz="900" b="1" dirty="0">
                <a:latin typeface="+mn-lt"/>
              </a:rPr>
            </a:br>
            <a:r>
              <a:rPr lang="en-GB" sz="900" b="1" dirty="0">
                <a:latin typeface="+mn-lt"/>
              </a:rPr>
              <a:t>118</a:t>
            </a:r>
            <a:br>
              <a:rPr lang="en-GB" sz="900" b="1" dirty="0">
                <a:latin typeface="+mn-lt"/>
              </a:rPr>
            </a:br>
            <a:r>
              <a:rPr lang="en-GB" sz="900" b="1" dirty="0">
                <a:latin typeface="+mn-lt"/>
              </a:rPr>
              <a:t>120</a:t>
            </a:r>
          </a:p>
        </p:txBody>
      </p:sp>
      <p:sp>
        <p:nvSpPr>
          <p:cNvPr id="21" name="Rectangle 20"/>
          <p:cNvSpPr/>
          <p:nvPr/>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22" name="Rectangle 21"/>
          <p:cNvSpPr/>
          <p:nvPr/>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latin typeface="+mn-lt"/>
              </a:rPr>
              <a:t>RGB</a:t>
            </a:r>
            <a:br>
              <a:rPr lang="en-GB" sz="900" b="1" dirty="0">
                <a:latin typeface="+mn-lt"/>
              </a:rPr>
            </a:b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23" name="TextBox 22"/>
          <p:cNvSpPr txBox="1"/>
          <p:nvPr/>
        </p:nvSpPr>
        <p:spPr>
          <a:xfrm>
            <a:off x="11443428" y="6558752"/>
            <a:ext cx="15388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a:fld id="{FB3C7773-107C-1D41-80CB-2412F00E1155}" type="slidenum">
              <a:rPr lang="en-GB" sz="800" smtClean="0"/>
              <a:pPr algn="l"/>
              <a:t>‹#›</a:t>
            </a:fld>
            <a:r>
              <a:rPr lang="en-GB" sz="800" dirty="0"/>
              <a:t> </a:t>
            </a:r>
            <a:endParaRPr lang="en-GB" sz="1000" i="1" dirty="0"/>
          </a:p>
        </p:txBody>
      </p:sp>
      <p:sp>
        <p:nvSpPr>
          <p:cNvPr id="24" name="Rectangle 13"/>
          <p:cNvSpPr>
            <a:spLocks noChangeArrowheads="1"/>
          </p:cNvSpPr>
          <p:nvPr/>
        </p:nvSpPr>
        <p:spPr bwMode="auto">
          <a:xfrm>
            <a:off x="609600" y="6244918"/>
            <a:ext cx="10972800" cy="31750"/>
          </a:xfrm>
          <a:prstGeom prst="rect">
            <a:avLst/>
          </a:prstGeom>
          <a:solidFill>
            <a:schemeClr val="bg2"/>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latin typeface="+mn-lt"/>
              <a:ea typeface="+mn-ea"/>
              <a:cs typeface="+mn-cs"/>
            </a:endParaRPr>
          </a:p>
        </p:txBody>
      </p:sp>
      <p:sp>
        <p:nvSpPr>
          <p:cNvPr id="25" name="Rectangle 24"/>
          <p:cNvSpPr/>
          <p:nvPr/>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103</a:t>
            </a:r>
          </a:p>
          <a:p>
            <a:pPr algn="ctr" fontAlgn="auto">
              <a:spcBef>
                <a:spcPts val="0"/>
              </a:spcBef>
              <a:spcAft>
                <a:spcPts val="0"/>
              </a:spcAft>
              <a:defRPr/>
            </a:pPr>
            <a:r>
              <a:rPr lang="en-GB" sz="900" b="1" dirty="0">
                <a:latin typeface="+mn-lt"/>
              </a:rPr>
              <a:t>030</a:t>
            </a:r>
          </a:p>
          <a:p>
            <a:pPr algn="ctr" fontAlgn="auto">
              <a:spcBef>
                <a:spcPts val="0"/>
              </a:spcBef>
              <a:spcAft>
                <a:spcPts val="0"/>
              </a:spcAft>
              <a:defRPr/>
            </a:pPr>
            <a:r>
              <a:rPr lang="en-GB" sz="900" b="1" dirty="0">
                <a:latin typeface="+mn-lt"/>
              </a:rPr>
              <a:t>117</a:t>
            </a:r>
          </a:p>
        </p:txBody>
      </p:sp>
      <p:sp>
        <p:nvSpPr>
          <p:cNvPr id="26" name="Rectangle 25"/>
          <p:cNvSpPr/>
          <p:nvPr/>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188</a:t>
            </a:r>
          </a:p>
          <a:p>
            <a:pPr algn="ctr" fontAlgn="auto">
              <a:spcBef>
                <a:spcPts val="0"/>
              </a:spcBef>
              <a:spcAft>
                <a:spcPts val="0"/>
              </a:spcAft>
              <a:defRPr/>
            </a:pPr>
            <a:r>
              <a:rPr lang="en-GB" sz="900" b="1" dirty="0">
                <a:latin typeface="+mn-lt"/>
              </a:rPr>
              <a:t>041</a:t>
            </a:r>
          </a:p>
        </p:txBody>
      </p:sp>
      <p:sp>
        <p:nvSpPr>
          <p:cNvPr id="27" name="Rectangle 26"/>
          <p:cNvSpPr/>
          <p:nvPr/>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255</a:t>
            </a:r>
          </a:p>
          <a:p>
            <a:pPr algn="ctr" fontAlgn="auto">
              <a:spcBef>
                <a:spcPts val="0"/>
              </a:spcBef>
              <a:spcAft>
                <a:spcPts val="0"/>
              </a:spcAft>
              <a:defRPr/>
            </a:pPr>
            <a:r>
              <a:rPr lang="en-GB" sz="900" b="1" dirty="0">
                <a:solidFill>
                  <a:schemeClr val="bg1"/>
                </a:solidFill>
                <a:latin typeface="+mn-lt"/>
              </a:rPr>
              <a:t>000</a:t>
            </a:r>
          </a:p>
          <a:p>
            <a:pPr algn="ctr" fontAlgn="auto">
              <a:spcBef>
                <a:spcPts val="0"/>
              </a:spcBef>
              <a:spcAft>
                <a:spcPts val="0"/>
              </a:spcAft>
              <a:defRPr/>
            </a:pPr>
            <a:r>
              <a:rPr lang="en-GB" sz="900" b="1" dirty="0">
                <a:solidFill>
                  <a:schemeClr val="bg1"/>
                </a:solidFill>
                <a:latin typeface="+mn-lt"/>
              </a:rPr>
              <a:t>000</a:t>
            </a:r>
          </a:p>
        </p:txBody>
      </p:sp>
      <p:sp>
        <p:nvSpPr>
          <p:cNvPr id="28" name="Rectangle 27"/>
          <p:cNvSpPr/>
          <p:nvPr/>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2">
                    <a:lumMod val="75000"/>
                    <a:lumOff val="25000"/>
                  </a:schemeClr>
                </a:solidFill>
                <a:latin typeface="+mn-lt"/>
              </a:rPr>
              <a:t>255</a:t>
            </a:r>
          </a:p>
          <a:p>
            <a:pPr algn="ctr" fontAlgn="auto">
              <a:spcBef>
                <a:spcPts val="0"/>
              </a:spcBef>
              <a:spcAft>
                <a:spcPts val="0"/>
              </a:spcAft>
              <a:defRPr/>
            </a:pPr>
            <a:r>
              <a:rPr lang="en-GB" sz="900" b="1" dirty="0">
                <a:solidFill>
                  <a:schemeClr val="bg2">
                    <a:lumMod val="75000"/>
                    <a:lumOff val="25000"/>
                  </a:schemeClr>
                </a:solidFill>
                <a:latin typeface="+mn-lt"/>
              </a:rPr>
              <a:t>210</a:t>
            </a:r>
          </a:p>
          <a:p>
            <a:pPr algn="ctr" fontAlgn="auto">
              <a:spcBef>
                <a:spcPts val="0"/>
              </a:spcBef>
              <a:spcAft>
                <a:spcPts val="0"/>
              </a:spcAft>
              <a:defRPr/>
            </a:pPr>
            <a:r>
              <a:rPr lang="en-GB" sz="900" b="1" dirty="0">
                <a:solidFill>
                  <a:schemeClr val="bg2">
                    <a:lumMod val="75000"/>
                    <a:lumOff val="25000"/>
                  </a:schemeClr>
                </a:solidFill>
                <a:latin typeface="+mn-lt"/>
              </a:rPr>
              <a:t>000</a:t>
            </a:r>
          </a:p>
        </p:txBody>
      </p:sp>
      <p:sp>
        <p:nvSpPr>
          <p:cNvPr id="29" name="Rectangle 28"/>
          <p:cNvSpPr/>
          <p:nvPr/>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083</a:t>
            </a:r>
            <a:br>
              <a:rPr lang="en-GB" sz="900" b="1" dirty="0">
                <a:latin typeface="+mn-lt"/>
              </a:rPr>
            </a:br>
            <a:r>
              <a:rPr lang="en-GB" sz="900" b="1" dirty="0">
                <a:latin typeface="+mn-lt"/>
              </a:rPr>
              <a:t>086</a:t>
            </a:r>
            <a:br>
              <a:rPr lang="en-GB" sz="900" b="1" dirty="0">
                <a:latin typeface="+mn-lt"/>
              </a:rPr>
            </a:br>
            <a:r>
              <a:rPr lang="en-GB" sz="900" b="1" dirty="0">
                <a:latin typeface="+mn-lt"/>
              </a:rPr>
              <a:t>090</a:t>
            </a:r>
          </a:p>
        </p:txBody>
      </p:sp>
      <p:sp>
        <p:nvSpPr>
          <p:cNvPr id="30" name="Rectangle 29"/>
          <p:cNvSpPr/>
          <p:nvPr/>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000</a:t>
            </a:r>
            <a:br>
              <a:rPr lang="en-GB" sz="900" b="1" dirty="0">
                <a:latin typeface="+mn-lt"/>
              </a:rPr>
            </a:br>
            <a:r>
              <a:rPr lang="en-GB" sz="900" b="1" dirty="0">
                <a:latin typeface="+mn-lt"/>
              </a:rPr>
              <a:t>159</a:t>
            </a:r>
            <a:br>
              <a:rPr lang="en-GB" sz="900" b="1" dirty="0">
                <a:latin typeface="+mn-lt"/>
              </a:rPr>
            </a:br>
            <a:r>
              <a:rPr lang="en-GB" sz="900" b="1" dirty="0">
                <a:latin typeface="+mn-lt"/>
              </a:rPr>
              <a:t>223</a:t>
            </a:r>
          </a:p>
        </p:txBody>
      </p:sp>
      <p:sp>
        <p:nvSpPr>
          <p:cNvPr id="31" name="Rectangle 30"/>
          <p:cNvSpPr/>
          <p:nvPr/>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206</a:t>
            </a:r>
          </a:p>
          <a:p>
            <a:pPr algn="ctr" fontAlgn="auto">
              <a:spcBef>
                <a:spcPts val="0"/>
              </a:spcBef>
              <a:spcAft>
                <a:spcPts val="0"/>
              </a:spcAft>
              <a:defRPr/>
            </a:pPr>
            <a:r>
              <a:rPr lang="en-GB" sz="900" b="1" dirty="0">
                <a:latin typeface="+mn-lt"/>
              </a:rPr>
              <a:t>015</a:t>
            </a:r>
          </a:p>
          <a:p>
            <a:pPr algn="ctr" fontAlgn="auto">
              <a:spcBef>
                <a:spcPts val="0"/>
              </a:spcBef>
              <a:spcAft>
                <a:spcPts val="0"/>
              </a:spcAft>
              <a:defRPr/>
            </a:pPr>
            <a:r>
              <a:rPr lang="en-GB" sz="900" b="1" dirty="0">
                <a:latin typeface="+mn-lt"/>
              </a:rPr>
              <a:t>105</a:t>
            </a:r>
          </a:p>
        </p:txBody>
      </p:sp>
      <p:sp>
        <p:nvSpPr>
          <p:cNvPr id="32" name="Rectangle 31"/>
          <p:cNvSpPr/>
          <p:nvPr/>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latin typeface="+mn-lt"/>
              </a:rPr>
              <a:t>255</a:t>
            </a:r>
          </a:p>
          <a:p>
            <a:pPr algn="ctr" fontAlgn="auto">
              <a:spcBef>
                <a:spcPts val="0"/>
              </a:spcBef>
              <a:spcAft>
                <a:spcPts val="0"/>
              </a:spcAft>
              <a:defRPr/>
            </a:pPr>
            <a:r>
              <a:rPr lang="en-GB" sz="900" b="1" dirty="0">
                <a:latin typeface="+mn-lt"/>
              </a:rPr>
              <a:t>102</a:t>
            </a:r>
          </a:p>
          <a:p>
            <a:pPr algn="ctr" fontAlgn="auto">
              <a:spcBef>
                <a:spcPts val="0"/>
              </a:spcBef>
              <a:spcAft>
                <a:spcPts val="0"/>
              </a:spcAft>
              <a:defRPr/>
            </a:pPr>
            <a:r>
              <a:rPr lang="en-GB" sz="900" b="1" dirty="0">
                <a:latin typeface="+mn-lt"/>
              </a:rPr>
              <a:t>000</a:t>
            </a:r>
          </a:p>
        </p:txBody>
      </p:sp>
      <p:sp>
        <p:nvSpPr>
          <p:cNvPr id="33" name="Rectangle 32"/>
          <p:cNvSpPr/>
          <p:nvPr/>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187</a:t>
            </a:r>
          </a:p>
          <a:p>
            <a:pPr algn="ctr" fontAlgn="auto">
              <a:spcBef>
                <a:spcPts val="0"/>
              </a:spcBef>
              <a:spcAft>
                <a:spcPts val="0"/>
              </a:spcAft>
              <a:defRPr/>
            </a:pPr>
            <a:r>
              <a:rPr lang="en-GB" sz="900" b="1" dirty="0">
                <a:solidFill>
                  <a:schemeClr val="bg1"/>
                </a:solidFill>
                <a:latin typeface="+mn-lt"/>
              </a:rPr>
              <a:t>166</a:t>
            </a:r>
          </a:p>
          <a:p>
            <a:pPr algn="ctr" fontAlgn="auto">
              <a:spcBef>
                <a:spcPts val="0"/>
              </a:spcBef>
              <a:spcAft>
                <a:spcPts val="0"/>
              </a:spcAft>
              <a:defRPr/>
            </a:pPr>
            <a:r>
              <a:rPr lang="en-GB" sz="900" b="1" dirty="0">
                <a:solidFill>
                  <a:schemeClr val="bg1"/>
                </a:solidFill>
                <a:latin typeface="+mn-lt"/>
              </a:rPr>
              <a:t>000</a:t>
            </a:r>
          </a:p>
        </p:txBody>
      </p:sp>
      <p:sp>
        <p:nvSpPr>
          <p:cNvPr id="34" name="Rectangle 33"/>
          <p:cNvSpPr/>
          <p:nvPr/>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chemeClr val="bg1"/>
                </a:solidFill>
                <a:latin typeface="+mn-lt"/>
              </a:rPr>
              <a:t>120</a:t>
            </a:r>
          </a:p>
          <a:p>
            <a:pPr algn="ctr" fontAlgn="auto">
              <a:spcBef>
                <a:spcPts val="0"/>
              </a:spcBef>
              <a:spcAft>
                <a:spcPts val="0"/>
              </a:spcAft>
              <a:defRPr/>
            </a:pPr>
            <a:r>
              <a:rPr lang="en-GB" sz="900" b="1" dirty="0">
                <a:solidFill>
                  <a:schemeClr val="bg1"/>
                </a:solidFill>
                <a:latin typeface="+mn-lt"/>
              </a:rPr>
              <a:t>157</a:t>
            </a:r>
          </a:p>
          <a:p>
            <a:pPr algn="ctr" fontAlgn="auto">
              <a:spcBef>
                <a:spcPts val="0"/>
              </a:spcBef>
              <a:spcAft>
                <a:spcPts val="0"/>
              </a:spcAft>
              <a:defRPr/>
            </a:pPr>
            <a:r>
              <a:rPr lang="en-GB" sz="900" b="1" dirty="0">
                <a:solidFill>
                  <a:schemeClr val="bg1"/>
                </a:solidFill>
                <a:latin typeface="+mn-lt"/>
              </a:rPr>
              <a:t>074</a:t>
            </a:r>
          </a:p>
        </p:txBody>
      </p:sp>
      <p:pic>
        <p:nvPicPr>
          <p:cNvPr id="3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86093" y="6390664"/>
            <a:ext cx="1812185" cy="316726"/>
          </a:xfrm>
          <a:prstGeom prst="rect">
            <a:avLst/>
          </a:prstGeom>
          <a:noFill/>
        </p:spPr>
      </p:pic>
    </p:spTree>
    <p:extLst>
      <p:ext uri="{BB962C8B-B14F-4D97-AF65-F5344CB8AC3E}">
        <p14:creationId xmlns:p14="http://schemas.microsoft.com/office/powerpoint/2010/main" val="225764718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Lst>
  <p:hf hdr="0" ftr="0" dt="0"/>
  <p:txStyles>
    <p:titleStyle>
      <a:lvl1pPr algn="l" rtl="0" eaLnBrk="1" fontAlgn="base" hangingPunct="1">
        <a:spcBef>
          <a:spcPct val="0"/>
        </a:spcBef>
        <a:spcAft>
          <a:spcPct val="0"/>
        </a:spcAft>
        <a:defRPr sz="2400" b="1" kern="1200">
          <a:solidFill>
            <a:schemeClr val="bg2"/>
          </a:solidFill>
          <a:latin typeface="+mj-lt"/>
          <a:ea typeface="ＭＳ Ｐゴシック" charset="0"/>
          <a:cs typeface="+mj-cs"/>
        </a:defRPr>
      </a:lvl1pPr>
      <a:lvl2pPr algn="l" rtl="0" eaLnBrk="1" fontAlgn="base" hangingPunct="1">
        <a:spcBef>
          <a:spcPct val="0"/>
        </a:spcBef>
        <a:spcAft>
          <a:spcPct val="0"/>
        </a:spcAft>
        <a:defRPr sz="2800">
          <a:solidFill>
            <a:schemeClr val="tx1"/>
          </a:solidFill>
          <a:latin typeface="Arial" charset="0"/>
          <a:ea typeface="ＭＳ Ｐゴシック" charset="0"/>
        </a:defRPr>
      </a:lvl2pPr>
      <a:lvl3pPr algn="l" rtl="0" eaLnBrk="1" fontAlgn="base" hangingPunct="1">
        <a:spcBef>
          <a:spcPct val="0"/>
        </a:spcBef>
        <a:spcAft>
          <a:spcPct val="0"/>
        </a:spcAft>
        <a:defRPr sz="2800">
          <a:solidFill>
            <a:schemeClr val="tx1"/>
          </a:solidFill>
          <a:latin typeface="Arial" charset="0"/>
          <a:ea typeface="ＭＳ Ｐゴシック" charset="0"/>
        </a:defRPr>
      </a:lvl3pPr>
      <a:lvl4pPr algn="l" rtl="0" eaLnBrk="1" fontAlgn="base" hangingPunct="1">
        <a:spcBef>
          <a:spcPct val="0"/>
        </a:spcBef>
        <a:spcAft>
          <a:spcPct val="0"/>
        </a:spcAft>
        <a:defRPr sz="2800">
          <a:solidFill>
            <a:schemeClr val="tx1"/>
          </a:solidFill>
          <a:latin typeface="Arial" charset="0"/>
          <a:ea typeface="ＭＳ Ｐゴシック" charset="0"/>
        </a:defRPr>
      </a:lvl4pPr>
      <a:lvl5pPr algn="l" rtl="0" eaLnBrk="1" fontAlgn="base" hangingPunct="1">
        <a:spcBef>
          <a:spcPct val="0"/>
        </a:spcBef>
        <a:spcAft>
          <a:spcPct val="0"/>
        </a:spcAft>
        <a:defRPr sz="2800">
          <a:solidFill>
            <a:schemeClr val="tx1"/>
          </a:solidFill>
          <a:latin typeface="Arial" charset="0"/>
          <a:ea typeface="ＭＳ Ｐゴシック" charset="0"/>
        </a:defRPr>
      </a:lvl5pPr>
      <a:lvl6pPr marL="457200" algn="l" rtl="0" eaLnBrk="1" fontAlgn="base" hangingPunct="1">
        <a:spcBef>
          <a:spcPct val="0"/>
        </a:spcBef>
        <a:spcAft>
          <a:spcPct val="0"/>
        </a:spcAft>
        <a:defRPr sz="2800">
          <a:solidFill>
            <a:schemeClr val="tx1"/>
          </a:solidFill>
          <a:latin typeface="Arial" charset="0"/>
          <a:ea typeface="ＭＳ Ｐゴシック" charset="0"/>
        </a:defRPr>
      </a:lvl6pPr>
      <a:lvl7pPr marL="914400" algn="l" rtl="0" eaLnBrk="1" fontAlgn="base" hangingPunct="1">
        <a:spcBef>
          <a:spcPct val="0"/>
        </a:spcBef>
        <a:spcAft>
          <a:spcPct val="0"/>
        </a:spcAft>
        <a:defRPr sz="2800">
          <a:solidFill>
            <a:schemeClr val="tx1"/>
          </a:solidFill>
          <a:latin typeface="Arial" charset="0"/>
          <a:ea typeface="ＭＳ Ｐゴシック" charset="0"/>
        </a:defRPr>
      </a:lvl7pPr>
      <a:lvl8pPr marL="1371600" algn="l" rtl="0" eaLnBrk="1" fontAlgn="base" hangingPunct="1">
        <a:spcBef>
          <a:spcPct val="0"/>
        </a:spcBef>
        <a:spcAft>
          <a:spcPct val="0"/>
        </a:spcAft>
        <a:defRPr sz="2800">
          <a:solidFill>
            <a:schemeClr val="tx1"/>
          </a:solidFill>
          <a:latin typeface="Arial" charset="0"/>
          <a:ea typeface="ＭＳ Ｐゴシック" charset="0"/>
        </a:defRPr>
      </a:lvl8pPr>
      <a:lvl9pPr marL="1828800" algn="l" rtl="0" eaLnBrk="1" fontAlgn="base" hangingPunct="1">
        <a:spcBef>
          <a:spcPct val="0"/>
        </a:spcBef>
        <a:spcAft>
          <a:spcPct val="0"/>
        </a:spcAft>
        <a:defRPr sz="2800">
          <a:solidFill>
            <a:schemeClr val="tx1"/>
          </a:solidFill>
          <a:latin typeface="Arial" charset="0"/>
          <a:ea typeface="ＭＳ Ｐゴシック" charset="0"/>
        </a:defRPr>
      </a:lvl9pPr>
    </p:titleStyle>
    <p:bodyStyle>
      <a:lvl1pPr algn="l" rtl="0" eaLnBrk="1" fontAlgn="base" hangingPunct="1">
        <a:spcBef>
          <a:spcPts val="600"/>
        </a:spcBef>
        <a:spcAft>
          <a:spcPct val="0"/>
        </a:spcAft>
        <a:defRPr sz="1200" b="0" kern="1200">
          <a:solidFill>
            <a:srgbClr val="404040"/>
          </a:solidFill>
          <a:latin typeface="Arial" pitchFamily="34" charset="0"/>
          <a:ea typeface="ＭＳ Ｐゴシック" charset="0"/>
          <a:cs typeface="Arial" pitchFamily="34" charset="0"/>
        </a:defRPr>
      </a:lvl1pPr>
      <a:lvl2pPr algn="l" rtl="0" eaLnBrk="1" fontAlgn="base" hangingPunct="1">
        <a:spcBef>
          <a:spcPts val="600"/>
        </a:spcBef>
        <a:spcAft>
          <a:spcPct val="0"/>
        </a:spcAft>
        <a:defRPr sz="1200" kern="1200">
          <a:solidFill>
            <a:srgbClr val="404040"/>
          </a:solidFill>
          <a:latin typeface="Arial" pitchFamily="34" charset="0"/>
          <a:ea typeface="Arial" charset="0"/>
          <a:cs typeface="Arial" pitchFamily="34" charset="0"/>
        </a:defRPr>
      </a:lvl2pPr>
      <a:lvl3pPr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3pPr>
      <a:lvl4pPr marL="358775"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4pPr>
      <a:lvl5pPr marL="539750"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5pPr>
      <a:lvl6pPr marL="0" indent="0" algn="l" defTabSz="914400" rtl="0" eaLnBrk="1" latinLnBrk="0" hangingPunct="1">
        <a:spcBef>
          <a:spcPct val="20000"/>
        </a:spcBef>
        <a:buFontTx/>
        <a:buNone/>
        <a:defRPr sz="1100" b="1" kern="1200">
          <a:solidFill>
            <a:schemeClr val="bg2"/>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52">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86430"/>
            <a:ext cx="109728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7" name="Title Placeholder 1"/>
          <p:cNvSpPr>
            <a:spLocks noGrp="1"/>
          </p:cNvSpPr>
          <p:nvPr>
            <p:ph type="title"/>
          </p:nvPr>
        </p:nvSpPr>
        <p:spPr bwMode="auto">
          <a:xfrm>
            <a:off x="621555" y="215903"/>
            <a:ext cx="10977306"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dirty="0"/>
              <a:t>Click to edit master title</a:t>
            </a:r>
          </a:p>
        </p:txBody>
      </p:sp>
      <p:sp>
        <p:nvSpPr>
          <p:cNvPr id="11" name="Rectangle 13"/>
          <p:cNvSpPr>
            <a:spLocks noChangeArrowheads="1"/>
          </p:cNvSpPr>
          <p:nvPr/>
        </p:nvSpPr>
        <p:spPr bwMode="auto">
          <a:xfrm>
            <a:off x="609600" y="1072118"/>
            <a:ext cx="10972800" cy="31750"/>
          </a:xfrm>
          <a:prstGeom prst="rect">
            <a:avLst/>
          </a:prstGeom>
          <a:solidFill>
            <a:schemeClr val="tx1"/>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001B96"/>
              </a:solidFill>
              <a:latin typeface="Arial"/>
            </a:endParaRPr>
          </a:p>
        </p:txBody>
      </p:sp>
      <p:sp>
        <p:nvSpPr>
          <p:cNvPr id="13" name="TextBox 12"/>
          <p:cNvSpPr txBox="1"/>
          <p:nvPr/>
        </p:nvSpPr>
        <p:spPr>
          <a:xfrm>
            <a:off x="5513366" y="6535027"/>
            <a:ext cx="91691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GB" sz="800" dirty="0">
                <a:solidFill>
                  <a:srgbClr val="001B96"/>
                </a:solidFill>
              </a:rPr>
              <a:t>Strictly confidential  </a:t>
            </a:r>
            <a:endParaRPr lang="en-GB" sz="1000" i="1" dirty="0">
              <a:solidFill>
                <a:srgbClr val="001B96"/>
              </a:solidFill>
            </a:endParaRPr>
          </a:p>
        </p:txBody>
      </p:sp>
      <p:sp>
        <p:nvSpPr>
          <p:cNvPr id="17" name="TextBox 16"/>
          <p:cNvSpPr txBox="1"/>
          <p:nvPr/>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18" name="TextBox 17"/>
          <p:cNvSpPr txBox="1"/>
          <p:nvPr/>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19" name="Rectangle 18"/>
          <p:cNvSpPr/>
          <p:nvPr/>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20" name="Rectangle 19"/>
          <p:cNvSpPr/>
          <p:nvPr/>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21" name="Rectangle 20"/>
          <p:cNvSpPr/>
          <p:nvPr/>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22" name="Rectangle 21"/>
          <p:cNvSpPr/>
          <p:nvPr/>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23" name="TextBox 22"/>
          <p:cNvSpPr txBox="1"/>
          <p:nvPr/>
        </p:nvSpPr>
        <p:spPr>
          <a:xfrm>
            <a:off x="11443428" y="6558760"/>
            <a:ext cx="15388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FB3C7773-107C-1D41-80CB-2412F00E1155}" type="slidenum">
              <a:rPr lang="en-GB" sz="800" smtClean="0">
                <a:solidFill>
                  <a:srgbClr val="001B96"/>
                </a:solidFill>
              </a:rPr>
              <a:pPr/>
              <a:t>‹#›</a:t>
            </a:fld>
            <a:r>
              <a:rPr lang="en-GB" sz="800" dirty="0">
                <a:solidFill>
                  <a:srgbClr val="001B96"/>
                </a:solidFill>
              </a:rPr>
              <a:t> </a:t>
            </a:r>
            <a:endParaRPr lang="en-GB" sz="1000" i="1" dirty="0">
              <a:solidFill>
                <a:srgbClr val="001B96"/>
              </a:solidFill>
            </a:endParaRPr>
          </a:p>
        </p:txBody>
      </p:sp>
      <p:sp>
        <p:nvSpPr>
          <p:cNvPr id="24" name="Rectangle 13"/>
          <p:cNvSpPr>
            <a:spLocks noChangeArrowheads="1"/>
          </p:cNvSpPr>
          <p:nvPr/>
        </p:nvSpPr>
        <p:spPr bwMode="auto">
          <a:xfrm>
            <a:off x="609600" y="6244918"/>
            <a:ext cx="10972800" cy="31750"/>
          </a:xfrm>
          <a:prstGeom prst="rect">
            <a:avLst/>
          </a:prstGeom>
          <a:solidFill>
            <a:schemeClr val="tx1"/>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001B96"/>
              </a:solidFill>
              <a:latin typeface="Arial"/>
            </a:endParaRPr>
          </a:p>
        </p:txBody>
      </p:sp>
      <p:sp>
        <p:nvSpPr>
          <p:cNvPr id="25" name="Rectangle 24"/>
          <p:cNvSpPr/>
          <p:nvPr/>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26" name="Rectangle 25"/>
          <p:cNvSpPr/>
          <p:nvPr/>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27" name="Rectangle 26"/>
          <p:cNvSpPr/>
          <p:nvPr/>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28" name="Rectangle 27"/>
          <p:cNvSpPr/>
          <p:nvPr/>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29" name="Rectangle 28"/>
          <p:cNvSpPr/>
          <p:nvPr/>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30" name="Rectangle 29"/>
          <p:cNvSpPr/>
          <p:nvPr/>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31" name="Rectangle 30"/>
          <p:cNvSpPr/>
          <p:nvPr/>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32" name="Rectangle 31"/>
          <p:cNvSpPr/>
          <p:nvPr/>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33" name="Rectangle 32"/>
          <p:cNvSpPr/>
          <p:nvPr/>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34" name="Rectangle 33"/>
          <p:cNvSpPr/>
          <p:nvPr/>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36" name="Picture 2" descr="Close Brothers Invoice Finance"/>
          <p:cNvPicPr>
            <a:picLocks noChangeAspect="1" noChangeArrowheads="1"/>
          </p:cNvPicPr>
          <p:nvPr/>
        </p:nvPicPr>
        <p:blipFill>
          <a:blip r:embed="rId16" cstate="print"/>
          <a:srcRect l="-3099" t="-16039" r="-3099" b="-16039"/>
          <a:stretch>
            <a:fillRect/>
          </a:stretch>
        </p:blipFill>
        <p:spPr bwMode="auto">
          <a:xfrm>
            <a:off x="486093" y="6372018"/>
            <a:ext cx="1812185" cy="354018"/>
          </a:xfrm>
          <a:prstGeom prst="rect">
            <a:avLst/>
          </a:prstGeom>
          <a:noFill/>
        </p:spPr>
      </p:pic>
    </p:spTree>
    <p:extLst>
      <p:ext uri="{BB962C8B-B14F-4D97-AF65-F5344CB8AC3E}">
        <p14:creationId xmlns:p14="http://schemas.microsoft.com/office/powerpoint/2010/main" val="3612306338"/>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48" r:id="rId14"/>
  </p:sldLayoutIdLst>
  <p:hf hdr="0" ftr="0" dt="0"/>
  <p:txStyles>
    <p:titleStyle>
      <a:lvl1pPr algn="l" rtl="0" eaLnBrk="1" fontAlgn="base" hangingPunct="1">
        <a:spcBef>
          <a:spcPct val="0"/>
        </a:spcBef>
        <a:spcAft>
          <a:spcPct val="0"/>
        </a:spcAft>
        <a:defRPr sz="2400" b="1" kern="1200">
          <a:solidFill>
            <a:schemeClr val="tx1"/>
          </a:solidFill>
          <a:latin typeface="+mj-lt"/>
          <a:ea typeface="ＭＳ Ｐゴシック" charset="0"/>
          <a:cs typeface="+mj-cs"/>
        </a:defRPr>
      </a:lvl1pPr>
      <a:lvl2pPr algn="l" rtl="0" eaLnBrk="1" fontAlgn="base" hangingPunct="1">
        <a:spcBef>
          <a:spcPct val="0"/>
        </a:spcBef>
        <a:spcAft>
          <a:spcPct val="0"/>
        </a:spcAft>
        <a:defRPr sz="2800">
          <a:solidFill>
            <a:schemeClr val="tx1"/>
          </a:solidFill>
          <a:latin typeface="Arial" charset="0"/>
          <a:ea typeface="ＭＳ Ｐゴシック" charset="0"/>
        </a:defRPr>
      </a:lvl2pPr>
      <a:lvl3pPr algn="l" rtl="0" eaLnBrk="1" fontAlgn="base" hangingPunct="1">
        <a:spcBef>
          <a:spcPct val="0"/>
        </a:spcBef>
        <a:spcAft>
          <a:spcPct val="0"/>
        </a:spcAft>
        <a:defRPr sz="2800">
          <a:solidFill>
            <a:schemeClr val="tx1"/>
          </a:solidFill>
          <a:latin typeface="Arial" charset="0"/>
          <a:ea typeface="ＭＳ Ｐゴシック" charset="0"/>
        </a:defRPr>
      </a:lvl3pPr>
      <a:lvl4pPr algn="l" rtl="0" eaLnBrk="1" fontAlgn="base" hangingPunct="1">
        <a:spcBef>
          <a:spcPct val="0"/>
        </a:spcBef>
        <a:spcAft>
          <a:spcPct val="0"/>
        </a:spcAft>
        <a:defRPr sz="2800">
          <a:solidFill>
            <a:schemeClr val="tx1"/>
          </a:solidFill>
          <a:latin typeface="Arial" charset="0"/>
          <a:ea typeface="ＭＳ Ｐゴシック" charset="0"/>
        </a:defRPr>
      </a:lvl4pPr>
      <a:lvl5pPr algn="l" rtl="0" eaLnBrk="1" fontAlgn="base" hangingPunct="1">
        <a:spcBef>
          <a:spcPct val="0"/>
        </a:spcBef>
        <a:spcAft>
          <a:spcPct val="0"/>
        </a:spcAft>
        <a:defRPr sz="2800">
          <a:solidFill>
            <a:schemeClr val="tx1"/>
          </a:solidFill>
          <a:latin typeface="Arial" charset="0"/>
          <a:ea typeface="ＭＳ Ｐゴシック" charset="0"/>
        </a:defRPr>
      </a:lvl5pPr>
      <a:lvl6pPr marL="457200" algn="l" rtl="0" eaLnBrk="1" fontAlgn="base" hangingPunct="1">
        <a:spcBef>
          <a:spcPct val="0"/>
        </a:spcBef>
        <a:spcAft>
          <a:spcPct val="0"/>
        </a:spcAft>
        <a:defRPr sz="2800">
          <a:solidFill>
            <a:schemeClr val="tx1"/>
          </a:solidFill>
          <a:latin typeface="Arial" charset="0"/>
          <a:ea typeface="ＭＳ Ｐゴシック" charset="0"/>
        </a:defRPr>
      </a:lvl6pPr>
      <a:lvl7pPr marL="914400" algn="l" rtl="0" eaLnBrk="1" fontAlgn="base" hangingPunct="1">
        <a:spcBef>
          <a:spcPct val="0"/>
        </a:spcBef>
        <a:spcAft>
          <a:spcPct val="0"/>
        </a:spcAft>
        <a:defRPr sz="2800">
          <a:solidFill>
            <a:schemeClr val="tx1"/>
          </a:solidFill>
          <a:latin typeface="Arial" charset="0"/>
          <a:ea typeface="ＭＳ Ｐゴシック" charset="0"/>
        </a:defRPr>
      </a:lvl7pPr>
      <a:lvl8pPr marL="1371600" algn="l" rtl="0" eaLnBrk="1" fontAlgn="base" hangingPunct="1">
        <a:spcBef>
          <a:spcPct val="0"/>
        </a:spcBef>
        <a:spcAft>
          <a:spcPct val="0"/>
        </a:spcAft>
        <a:defRPr sz="2800">
          <a:solidFill>
            <a:schemeClr val="tx1"/>
          </a:solidFill>
          <a:latin typeface="Arial" charset="0"/>
          <a:ea typeface="ＭＳ Ｐゴシック" charset="0"/>
        </a:defRPr>
      </a:lvl8pPr>
      <a:lvl9pPr marL="1828800" algn="l" rtl="0" eaLnBrk="1" fontAlgn="base" hangingPunct="1">
        <a:spcBef>
          <a:spcPct val="0"/>
        </a:spcBef>
        <a:spcAft>
          <a:spcPct val="0"/>
        </a:spcAft>
        <a:defRPr sz="2800">
          <a:solidFill>
            <a:schemeClr val="tx1"/>
          </a:solidFill>
          <a:latin typeface="Arial" charset="0"/>
          <a:ea typeface="ＭＳ Ｐゴシック" charset="0"/>
        </a:defRPr>
      </a:lvl9pPr>
    </p:titleStyle>
    <p:bodyStyle>
      <a:lvl1pPr algn="l" rtl="0" eaLnBrk="1" fontAlgn="base" hangingPunct="1">
        <a:spcBef>
          <a:spcPts val="600"/>
        </a:spcBef>
        <a:spcAft>
          <a:spcPct val="0"/>
        </a:spcAft>
        <a:defRPr sz="1200" b="1" kern="1200">
          <a:solidFill>
            <a:schemeClr val="tx1"/>
          </a:solidFill>
          <a:latin typeface="Arial" pitchFamily="34" charset="0"/>
          <a:ea typeface="ＭＳ Ｐゴシック" charset="0"/>
          <a:cs typeface="Arial" pitchFamily="34" charset="0"/>
        </a:defRPr>
      </a:lvl1pPr>
      <a:lvl2pPr algn="l" rtl="0" eaLnBrk="1" fontAlgn="base" hangingPunct="1">
        <a:spcBef>
          <a:spcPts val="600"/>
        </a:spcBef>
        <a:spcAft>
          <a:spcPct val="0"/>
        </a:spcAft>
        <a:defRPr sz="1200" kern="1200">
          <a:solidFill>
            <a:srgbClr val="404040"/>
          </a:solidFill>
          <a:latin typeface="Arial" pitchFamily="34" charset="0"/>
          <a:ea typeface="Arial" charset="0"/>
          <a:cs typeface="Arial" pitchFamily="34" charset="0"/>
        </a:defRPr>
      </a:lvl2pPr>
      <a:lvl3pPr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3pPr>
      <a:lvl4pPr marL="358775"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4pPr>
      <a:lvl5pPr marL="539750"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5pPr>
      <a:lvl6pPr marL="0" indent="0" algn="l" defTabSz="914400" rtl="0" eaLnBrk="1" latinLnBrk="0" hangingPunct="1">
        <a:spcBef>
          <a:spcPct val="20000"/>
        </a:spcBef>
        <a:buFontTx/>
        <a:buNone/>
        <a:defRPr sz="1100" b="1" kern="1200">
          <a:solidFill>
            <a:schemeClr val="bg2"/>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86430"/>
            <a:ext cx="109728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7" name="Title Placeholder 1"/>
          <p:cNvSpPr>
            <a:spLocks noGrp="1"/>
          </p:cNvSpPr>
          <p:nvPr>
            <p:ph type="title"/>
          </p:nvPr>
        </p:nvSpPr>
        <p:spPr bwMode="auto">
          <a:xfrm>
            <a:off x="621555" y="215903"/>
            <a:ext cx="10977306"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GB" dirty="0"/>
              <a:t>Click to edit master title</a:t>
            </a:r>
          </a:p>
        </p:txBody>
      </p:sp>
      <p:sp>
        <p:nvSpPr>
          <p:cNvPr id="11" name="Rectangle 13"/>
          <p:cNvSpPr>
            <a:spLocks noChangeArrowheads="1"/>
          </p:cNvSpPr>
          <p:nvPr/>
        </p:nvSpPr>
        <p:spPr bwMode="auto">
          <a:xfrm>
            <a:off x="609600" y="1072118"/>
            <a:ext cx="10972800" cy="31750"/>
          </a:xfrm>
          <a:prstGeom prst="rect">
            <a:avLst/>
          </a:prstGeom>
          <a:solidFill>
            <a:schemeClr val="tx1"/>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001B96"/>
              </a:solidFill>
              <a:latin typeface="Arial"/>
            </a:endParaRPr>
          </a:p>
        </p:txBody>
      </p:sp>
      <p:sp>
        <p:nvSpPr>
          <p:cNvPr id="13" name="TextBox 12"/>
          <p:cNvSpPr txBox="1"/>
          <p:nvPr/>
        </p:nvSpPr>
        <p:spPr>
          <a:xfrm>
            <a:off x="5513366" y="6535027"/>
            <a:ext cx="91691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GB" sz="800" dirty="0">
                <a:solidFill>
                  <a:srgbClr val="001B96"/>
                </a:solidFill>
              </a:rPr>
              <a:t>Strictly confidential  </a:t>
            </a:r>
            <a:endParaRPr lang="en-GB" sz="1000" i="1" dirty="0">
              <a:solidFill>
                <a:srgbClr val="001B96"/>
              </a:solidFill>
            </a:endParaRPr>
          </a:p>
        </p:txBody>
      </p:sp>
      <p:sp>
        <p:nvSpPr>
          <p:cNvPr id="17" name="TextBox 16"/>
          <p:cNvSpPr txBox="1"/>
          <p:nvPr/>
        </p:nvSpPr>
        <p:spPr>
          <a:xfrm>
            <a:off x="-1627573" y="1437073"/>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18" name="TextBox 17"/>
          <p:cNvSpPr txBox="1"/>
          <p:nvPr/>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19" name="Rectangle 18"/>
          <p:cNvSpPr/>
          <p:nvPr/>
        </p:nvSpPr>
        <p:spPr>
          <a:xfrm>
            <a:off x="-2284361" y="307778"/>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20" name="Rectangle 19"/>
          <p:cNvSpPr/>
          <p:nvPr/>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21" name="Rectangle 20"/>
          <p:cNvSpPr/>
          <p:nvPr/>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22" name="Rectangle 21"/>
          <p:cNvSpPr/>
          <p:nvPr/>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23" name="TextBox 22"/>
          <p:cNvSpPr txBox="1"/>
          <p:nvPr/>
        </p:nvSpPr>
        <p:spPr>
          <a:xfrm>
            <a:off x="11443428" y="6558760"/>
            <a:ext cx="15388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FB3C7773-107C-1D41-80CB-2412F00E1155}" type="slidenum">
              <a:rPr lang="en-GB" sz="800" smtClean="0">
                <a:solidFill>
                  <a:srgbClr val="001B96"/>
                </a:solidFill>
              </a:rPr>
              <a:pPr/>
              <a:t>‹#›</a:t>
            </a:fld>
            <a:r>
              <a:rPr lang="en-GB" sz="800" dirty="0">
                <a:solidFill>
                  <a:srgbClr val="001B96"/>
                </a:solidFill>
              </a:rPr>
              <a:t> </a:t>
            </a:r>
            <a:endParaRPr lang="en-GB" sz="1000" i="1" dirty="0">
              <a:solidFill>
                <a:srgbClr val="001B96"/>
              </a:solidFill>
            </a:endParaRPr>
          </a:p>
        </p:txBody>
      </p:sp>
      <p:sp>
        <p:nvSpPr>
          <p:cNvPr id="24" name="Rectangle 13"/>
          <p:cNvSpPr>
            <a:spLocks noChangeArrowheads="1"/>
          </p:cNvSpPr>
          <p:nvPr/>
        </p:nvSpPr>
        <p:spPr bwMode="auto">
          <a:xfrm>
            <a:off x="609600" y="6244918"/>
            <a:ext cx="10972800" cy="31750"/>
          </a:xfrm>
          <a:prstGeom prst="rect">
            <a:avLst/>
          </a:prstGeom>
          <a:solidFill>
            <a:schemeClr val="tx1"/>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001B96"/>
              </a:solidFill>
              <a:latin typeface="Arial"/>
            </a:endParaRPr>
          </a:p>
        </p:txBody>
      </p:sp>
      <p:sp>
        <p:nvSpPr>
          <p:cNvPr id="25" name="Rectangle 24"/>
          <p:cNvSpPr/>
          <p:nvPr/>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26" name="Rectangle 25"/>
          <p:cNvSpPr/>
          <p:nvPr/>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27" name="Rectangle 26"/>
          <p:cNvSpPr/>
          <p:nvPr/>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28" name="Rectangle 27"/>
          <p:cNvSpPr/>
          <p:nvPr/>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29" name="Rectangle 28"/>
          <p:cNvSpPr/>
          <p:nvPr/>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30" name="Rectangle 29"/>
          <p:cNvSpPr/>
          <p:nvPr/>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31" name="Rectangle 30"/>
          <p:cNvSpPr/>
          <p:nvPr/>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32" name="Rectangle 31"/>
          <p:cNvSpPr/>
          <p:nvPr/>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33" name="Rectangle 32"/>
          <p:cNvSpPr/>
          <p:nvPr/>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34" name="Rectangle 33"/>
          <p:cNvSpPr/>
          <p:nvPr/>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36" name="Picture 2" descr="Close Brothers Invoice Finance"/>
          <p:cNvPicPr>
            <a:picLocks noChangeAspect="1" noChangeArrowheads="1"/>
          </p:cNvPicPr>
          <p:nvPr/>
        </p:nvPicPr>
        <p:blipFill>
          <a:blip r:embed="rId18" cstate="print"/>
          <a:srcRect l="-3099" t="-16039" r="-3099" b="-16039"/>
          <a:stretch>
            <a:fillRect/>
          </a:stretch>
        </p:blipFill>
        <p:spPr bwMode="auto">
          <a:xfrm>
            <a:off x="486093" y="6372018"/>
            <a:ext cx="1812185" cy="354018"/>
          </a:xfrm>
          <a:prstGeom prst="rect">
            <a:avLst/>
          </a:prstGeom>
          <a:noFill/>
        </p:spPr>
      </p:pic>
    </p:spTree>
    <p:extLst>
      <p:ext uri="{BB962C8B-B14F-4D97-AF65-F5344CB8AC3E}">
        <p14:creationId xmlns:p14="http://schemas.microsoft.com/office/powerpoint/2010/main" val="267673888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Lst>
  <p:hf hdr="0" ftr="0" dt="0"/>
  <p:txStyles>
    <p:titleStyle>
      <a:lvl1pPr algn="l" rtl="0" eaLnBrk="1" fontAlgn="base" hangingPunct="1">
        <a:spcBef>
          <a:spcPct val="0"/>
        </a:spcBef>
        <a:spcAft>
          <a:spcPct val="0"/>
        </a:spcAft>
        <a:defRPr sz="2400" b="1" kern="1200">
          <a:solidFill>
            <a:schemeClr val="tx1"/>
          </a:solidFill>
          <a:latin typeface="+mj-lt"/>
          <a:ea typeface="ＭＳ Ｐゴシック" charset="0"/>
          <a:cs typeface="+mj-cs"/>
        </a:defRPr>
      </a:lvl1pPr>
      <a:lvl2pPr algn="l" rtl="0" eaLnBrk="1" fontAlgn="base" hangingPunct="1">
        <a:spcBef>
          <a:spcPct val="0"/>
        </a:spcBef>
        <a:spcAft>
          <a:spcPct val="0"/>
        </a:spcAft>
        <a:defRPr sz="2800">
          <a:solidFill>
            <a:schemeClr val="tx1"/>
          </a:solidFill>
          <a:latin typeface="Arial" charset="0"/>
          <a:ea typeface="ＭＳ Ｐゴシック" charset="0"/>
        </a:defRPr>
      </a:lvl2pPr>
      <a:lvl3pPr algn="l" rtl="0" eaLnBrk="1" fontAlgn="base" hangingPunct="1">
        <a:spcBef>
          <a:spcPct val="0"/>
        </a:spcBef>
        <a:spcAft>
          <a:spcPct val="0"/>
        </a:spcAft>
        <a:defRPr sz="2800">
          <a:solidFill>
            <a:schemeClr val="tx1"/>
          </a:solidFill>
          <a:latin typeface="Arial" charset="0"/>
          <a:ea typeface="ＭＳ Ｐゴシック" charset="0"/>
        </a:defRPr>
      </a:lvl3pPr>
      <a:lvl4pPr algn="l" rtl="0" eaLnBrk="1" fontAlgn="base" hangingPunct="1">
        <a:spcBef>
          <a:spcPct val="0"/>
        </a:spcBef>
        <a:spcAft>
          <a:spcPct val="0"/>
        </a:spcAft>
        <a:defRPr sz="2800">
          <a:solidFill>
            <a:schemeClr val="tx1"/>
          </a:solidFill>
          <a:latin typeface="Arial" charset="0"/>
          <a:ea typeface="ＭＳ Ｐゴシック" charset="0"/>
        </a:defRPr>
      </a:lvl4pPr>
      <a:lvl5pPr algn="l" rtl="0" eaLnBrk="1" fontAlgn="base" hangingPunct="1">
        <a:spcBef>
          <a:spcPct val="0"/>
        </a:spcBef>
        <a:spcAft>
          <a:spcPct val="0"/>
        </a:spcAft>
        <a:defRPr sz="2800">
          <a:solidFill>
            <a:schemeClr val="tx1"/>
          </a:solidFill>
          <a:latin typeface="Arial" charset="0"/>
          <a:ea typeface="ＭＳ Ｐゴシック" charset="0"/>
        </a:defRPr>
      </a:lvl5pPr>
      <a:lvl6pPr marL="457200" algn="l" rtl="0" eaLnBrk="1" fontAlgn="base" hangingPunct="1">
        <a:spcBef>
          <a:spcPct val="0"/>
        </a:spcBef>
        <a:spcAft>
          <a:spcPct val="0"/>
        </a:spcAft>
        <a:defRPr sz="2800">
          <a:solidFill>
            <a:schemeClr val="tx1"/>
          </a:solidFill>
          <a:latin typeface="Arial" charset="0"/>
          <a:ea typeface="ＭＳ Ｐゴシック" charset="0"/>
        </a:defRPr>
      </a:lvl6pPr>
      <a:lvl7pPr marL="914400" algn="l" rtl="0" eaLnBrk="1" fontAlgn="base" hangingPunct="1">
        <a:spcBef>
          <a:spcPct val="0"/>
        </a:spcBef>
        <a:spcAft>
          <a:spcPct val="0"/>
        </a:spcAft>
        <a:defRPr sz="2800">
          <a:solidFill>
            <a:schemeClr val="tx1"/>
          </a:solidFill>
          <a:latin typeface="Arial" charset="0"/>
          <a:ea typeface="ＭＳ Ｐゴシック" charset="0"/>
        </a:defRPr>
      </a:lvl7pPr>
      <a:lvl8pPr marL="1371600" algn="l" rtl="0" eaLnBrk="1" fontAlgn="base" hangingPunct="1">
        <a:spcBef>
          <a:spcPct val="0"/>
        </a:spcBef>
        <a:spcAft>
          <a:spcPct val="0"/>
        </a:spcAft>
        <a:defRPr sz="2800">
          <a:solidFill>
            <a:schemeClr val="tx1"/>
          </a:solidFill>
          <a:latin typeface="Arial" charset="0"/>
          <a:ea typeface="ＭＳ Ｐゴシック" charset="0"/>
        </a:defRPr>
      </a:lvl8pPr>
      <a:lvl9pPr marL="1828800" algn="l" rtl="0" eaLnBrk="1" fontAlgn="base" hangingPunct="1">
        <a:spcBef>
          <a:spcPct val="0"/>
        </a:spcBef>
        <a:spcAft>
          <a:spcPct val="0"/>
        </a:spcAft>
        <a:defRPr sz="2800">
          <a:solidFill>
            <a:schemeClr val="tx1"/>
          </a:solidFill>
          <a:latin typeface="Arial" charset="0"/>
          <a:ea typeface="ＭＳ Ｐゴシック" charset="0"/>
        </a:defRPr>
      </a:lvl9pPr>
    </p:titleStyle>
    <p:bodyStyle>
      <a:lvl1pPr algn="l" rtl="0" eaLnBrk="1" fontAlgn="base" hangingPunct="1">
        <a:spcBef>
          <a:spcPts val="600"/>
        </a:spcBef>
        <a:spcAft>
          <a:spcPct val="0"/>
        </a:spcAft>
        <a:defRPr sz="1200" b="1" kern="1200">
          <a:solidFill>
            <a:schemeClr val="tx1"/>
          </a:solidFill>
          <a:latin typeface="Arial" pitchFamily="34" charset="0"/>
          <a:ea typeface="ＭＳ Ｐゴシック" charset="0"/>
          <a:cs typeface="Arial" pitchFamily="34" charset="0"/>
        </a:defRPr>
      </a:lvl1pPr>
      <a:lvl2pPr algn="l" rtl="0" eaLnBrk="1" fontAlgn="base" hangingPunct="1">
        <a:spcBef>
          <a:spcPts val="600"/>
        </a:spcBef>
        <a:spcAft>
          <a:spcPct val="0"/>
        </a:spcAft>
        <a:defRPr sz="1200" kern="1200">
          <a:solidFill>
            <a:srgbClr val="404040"/>
          </a:solidFill>
          <a:latin typeface="Arial" pitchFamily="34" charset="0"/>
          <a:ea typeface="Arial" charset="0"/>
          <a:cs typeface="Arial" pitchFamily="34" charset="0"/>
        </a:defRPr>
      </a:lvl2pPr>
      <a:lvl3pPr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3pPr>
      <a:lvl4pPr marL="358775"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4pPr>
      <a:lvl5pPr marL="539750"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5pPr>
      <a:lvl6pPr marL="0" indent="0" algn="l" defTabSz="914400" rtl="0" eaLnBrk="1" latinLnBrk="0" hangingPunct="1">
        <a:spcBef>
          <a:spcPct val="20000"/>
        </a:spcBef>
        <a:buFontTx/>
        <a:buNone/>
        <a:defRPr sz="1100" b="1" kern="1200">
          <a:solidFill>
            <a:schemeClr val="bg2"/>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86430"/>
            <a:ext cx="109728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7" name="Title Placeholder 1"/>
          <p:cNvSpPr>
            <a:spLocks noGrp="1"/>
          </p:cNvSpPr>
          <p:nvPr>
            <p:ph type="title"/>
          </p:nvPr>
        </p:nvSpPr>
        <p:spPr bwMode="auto">
          <a:xfrm>
            <a:off x="621699" y="216047"/>
            <a:ext cx="10977306"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GB" dirty="0"/>
              <a:t>Click to edit master title</a:t>
            </a:r>
          </a:p>
        </p:txBody>
      </p:sp>
      <p:sp>
        <p:nvSpPr>
          <p:cNvPr id="11" name="Rectangle 13"/>
          <p:cNvSpPr>
            <a:spLocks noChangeArrowheads="1"/>
          </p:cNvSpPr>
          <p:nvPr/>
        </p:nvSpPr>
        <p:spPr bwMode="auto">
          <a:xfrm>
            <a:off x="609600" y="1072118"/>
            <a:ext cx="10972800" cy="31750"/>
          </a:xfrm>
          <a:prstGeom prst="rect">
            <a:avLst/>
          </a:prstGeom>
          <a:solidFill>
            <a:schemeClr val="tx1"/>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001B96"/>
              </a:solidFill>
              <a:latin typeface="Arial"/>
            </a:endParaRPr>
          </a:p>
        </p:txBody>
      </p:sp>
      <p:sp>
        <p:nvSpPr>
          <p:cNvPr id="13" name="TextBox 12"/>
          <p:cNvSpPr txBox="1"/>
          <p:nvPr/>
        </p:nvSpPr>
        <p:spPr>
          <a:xfrm>
            <a:off x="5513366" y="6535339"/>
            <a:ext cx="91691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GB" sz="800" dirty="0">
                <a:solidFill>
                  <a:srgbClr val="001B96"/>
                </a:solidFill>
              </a:rPr>
              <a:t>Strictly confidential  </a:t>
            </a:r>
            <a:endParaRPr lang="en-GB" sz="1000" i="1" dirty="0">
              <a:solidFill>
                <a:srgbClr val="001B96"/>
              </a:solidFill>
            </a:endParaRPr>
          </a:p>
        </p:txBody>
      </p:sp>
      <p:sp>
        <p:nvSpPr>
          <p:cNvPr id="17" name="TextBox 16"/>
          <p:cNvSpPr txBox="1"/>
          <p:nvPr/>
        </p:nvSpPr>
        <p:spPr>
          <a:xfrm>
            <a:off x="-1627573" y="143738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Highlight colours</a:t>
            </a:r>
            <a:endParaRPr lang="en-GB" sz="2000" i="1" dirty="0">
              <a:solidFill>
                <a:srgbClr val="001B96"/>
              </a:solidFill>
            </a:endParaRPr>
          </a:p>
        </p:txBody>
      </p:sp>
      <p:sp>
        <p:nvSpPr>
          <p:cNvPr id="18" name="TextBox 17"/>
          <p:cNvSpPr txBox="1"/>
          <p:nvPr/>
        </p:nvSpPr>
        <p:spPr>
          <a:xfrm>
            <a:off x="-1539279"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001B96"/>
                </a:solidFill>
              </a:rPr>
              <a:t>Primary colours</a:t>
            </a:r>
            <a:endParaRPr lang="en-GB" sz="2000" i="1" dirty="0">
              <a:solidFill>
                <a:srgbClr val="001B96"/>
              </a:solidFill>
            </a:endParaRPr>
          </a:p>
        </p:txBody>
      </p:sp>
      <p:sp>
        <p:nvSpPr>
          <p:cNvPr id="19" name="Rectangle 18"/>
          <p:cNvSpPr/>
          <p:nvPr/>
        </p:nvSpPr>
        <p:spPr>
          <a:xfrm>
            <a:off x="-2284361" y="307923"/>
            <a:ext cx="939697" cy="454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20" name="Rectangle 19"/>
          <p:cNvSpPr/>
          <p:nvPr/>
        </p:nvSpPr>
        <p:spPr>
          <a:xfrm>
            <a:off x="-1066040" y="307923"/>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21" name="Rectangle 20"/>
          <p:cNvSpPr/>
          <p:nvPr/>
        </p:nvSpPr>
        <p:spPr>
          <a:xfrm>
            <a:off x="-2284361" y="845252"/>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22" name="Rectangle 21"/>
          <p:cNvSpPr/>
          <p:nvPr/>
        </p:nvSpPr>
        <p:spPr>
          <a:xfrm>
            <a:off x="-1066039" y="845247"/>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23" name="TextBox 22"/>
          <p:cNvSpPr txBox="1"/>
          <p:nvPr/>
        </p:nvSpPr>
        <p:spPr>
          <a:xfrm>
            <a:off x="11443428" y="6559072"/>
            <a:ext cx="15388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FB3C7773-107C-1D41-80CB-2412F00E1155}" type="slidenum">
              <a:rPr lang="en-GB" sz="800" smtClean="0">
                <a:solidFill>
                  <a:srgbClr val="001B96"/>
                </a:solidFill>
              </a:rPr>
              <a:pPr/>
              <a:t>‹#›</a:t>
            </a:fld>
            <a:r>
              <a:rPr lang="en-GB" sz="800" dirty="0">
                <a:solidFill>
                  <a:srgbClr val="001B96"/>
                </a:solidFill>
              </a:rPr>
              <a:t> </a:t>
            </a:r>
            <a:endParaRPr lang="en-GB" sz="1000" i="1" dirty="0">
              <a:solidFill>
                <a:srgbClr val="001B96"/>
              </a:solidFill>
            </a:endParaRPr>
          </a:p>
        </p:txBody>
      </p:sp>
      <p:sp>
        <p:nvSpPr>
          <p:cNvPr id="24" name="Rectangle 13"/>
          <p:cNvSpPr>
            <a:spLocks noChangeArrowheads="1"/>
          </p:cNvSpPr>
          <p:nvPr/>
        </p:nvSpPr>
        <p:spPr bwMode="auto">
          <a:xfrm>
            <a:off x="609600" y="6244918"/>
            <a:ext cx="10972800" cy="31750"/>
          </a:xfrm>
          <a:prstGeom prst="rect">
            <a:avLst/>
          </a:prstGeom>
          <a:solidFill>
            <a:schemeClr val="tx1"/>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001B96"/>
              </a:solidFill>
              <a:latin typeface="Arial"/>
            </a:endParaRPr>
          </a:p>
        </p:txBody>
      </p:sp>
      <p:sp>
        <p:nvSpPr>
          <p:cNvPr id="25" name="Rectangle 24"/>
          <p:cNvSpPr/>
          <p:nvPr/>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26" name="Rectangle 25"/>
          <p:cNvSpPr/>
          <p:nvPr/>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27" name="Rectangle 26"/>
          <p:cNvSpPr/>
          <p:nvPr/>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28" name="Rectangle 27"/>
          <p:cNvSpPr/>
          <p:nvPr/>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0000">
                    <a:lumMod val="75000"/>
                    <a:lumOff val="25000"/>
                  </a:srgbClr>
                </a:solidFill>
              </a:rPr>
              <a:t>255</a:t>
            </a:r>
          </a:p>
          <a:p>
            <a:pPr algn="ctr" fontAlgn="auto">
              <a:spcBef>
                <a:spcPts val="0"/>
              </a:spcBef>
              <a:spcAft>
                <a:spcPts val="0"/>
              </a:spcAft>
              <a:defRPr/>
            </a:pPr>
            <a:r>
              <a:rPr lang="en-GB" sz="900" b="1" dirty="0">
                <a:solidFill>
                  <a:srgbClr val="000000">
                    <a:lumMod val="75000"/>
                    <a:lumOff val="25000"/>
                  </a:srgbClr>
                </a:solidFill>
              </a:rPr>
              <a:t>210</a:t>
            </a:r>
          </a:p>
          <a:p>
            <a:pPr algn="ctr" fontAlgn="auto">
              <a:spcBef>
                <a:spcPts val="0"/>
              </a:spcBef>
              <a:spcAft>
                <a:spcPts val="0"/>
              </a:spcAft>
              <a:defRPr/>
            </a:pPr>
            <a:r>
              <a:rPr lang="en-GB" sz="900" b="1" dirty="0">
                <a:solidFill>
                  <a:srgbClr val="000000">
                    <a:lumMod val="75000"/>
                    <a:lumOff val="25000"/>
                  </a:srgbClr>
                </a:solidFill>
              </a:rPr>
              <a:t>000</a:t>
            </a:r>
          </a:p>
        </p:txBody>
      </p:sp>
      <p:sp>
        <p:nvSpPr>
          <p:cNvPr id="29" name="Rectangle 28"/>
          <p:cNvSpPr/>
          <p:nvPr/>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30" name="Rectangle 29"/>
          <p:cNvSpPr/>
          <p:nvPr/>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31" name="Rectangle 30"/>
          <p:cNvSpPr/>
          <p:nvPr/>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32" name="Rectangle 31"/>
          <p:cNvSpPr/>
          <p:nvPr/>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33" name="Rectangle 32"/>
          <p:cNvSpPr/>
          <p:nvPr/>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34" name="Rectangle 33"/>
          <p:cNvSpPr/>
          <p:nvPr/>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36" name="Picture 2" descr="Close Brothers Invoice Finance"/>
          <p:cNvPicPr>
            <a:picLocks noChangeArrowheads="1"/>
          </p:cNvPicPr>
          <p:nvPr/>
        </p:nvPicPr>
        <p:blipFill>
          <a:blip r:embed="rId3" cstate="print"/>
          <a:srcRect l="-3099" t="-16039" r="-3099" b="-16039"/>
          <a:stretch>
            <a:fillRect/>
          </a:stretch>
        </p:blipFill>
        <p:spPr bwMode="auto">
          <a:xfrm>
            <a:off x="547052" y="6372018"/>
            <a:ext cx="1974026" cy="354018"/>
          </a:xfrm>
          <a:prstGeom prst="rect">
            <a:avLst/>
          </a:prstGeom>
          <a:noFill/>
        </p:spPr>
      </p:pic>
    </p:spTree>
    <p:extLst>
      <p:ext uri="{BB962C8B-B14F-4D97-AF65-F5344CB8AC3E}">
        <p14:creationId xmlns:p14="http://schemas.microsoft.com/office/powerpoint/2010/main" val="4013155110"/>
      </p:ext>
    </p:extLst>
  </p:cSld>
  <p:clrMap bg1="lt1" tx1="dk1" bg2="lt2" tx2="dk2" accent1="accent1" accent2="accent2" accent3="accent3" accent4="accent4" accent5="accent5" accent6="accent6" hlink="hlink" folHlink="folHlink"/>
  <p:sldLayoutIdLst>
    <p:sldLayoutId id="2147484147" r:id="rId1"/>
  </p:sldLayoutIdLst>
  <p:hf hdr="0" ftr="0" dt="0"/>
  <p:txStyles>
    <p:titleStyle>
      <a:lvl1pPr algn="l" rtl="0" eaLnBrk="1" fontAlgn="base" hangingPunct="1">
        <a:spcBef>
          <a:spcPct val="0"/>
        </a:spcBef>
        <a:spcAft>
          <a:spcPct val="0"/>
        </a:spcAft>
        <a:defRPr sz="2400" b="0" kern="1200">
          <a:solidFill>
            <a:schemeClr val="tx1"/>
          </a:solidFill>
          <a:latin typeface="+mj-lt"/>
          <a:ea typeface="ＭＳ Ｐゴシック" charset="0"/>
          <a:cs typeface="+mj-cs"/>
        </a:defRPr>
      </a:lvl1pPr>
      <a:lvl2pPr algn="l" rtl="0" eaLnBrk="1" fontAlgn="base" hangingPunct="1">
        <a:spcBef>
          <a:spcPct val="0"/>
        </a:spcBef>
        <a:spcAft>
          <a:spcPct val="0"/>
        </a:spcAft>
        <a:defRPr sz="2800">
          <a:solidFill>
            <a:schemeClr val="tx1"/>
          </a:solidFill>
          <a:latin typeface="Arial" charset="0"/>
          <a:ea typeface="ＭＳ Ｐゴシック" charset="0"/>
        </a:defRPr>
      </a:lvl2pPr>
      <a:lvl3pPr algn="l" rtl="0" eaLnBrk="1" fontAlgn="base" hangingPunct="1">
        <a:spcBef>
          <a:spcPct val="0"/>
        </a:spcBef>
        <a:spcAft>
          <a:spcPct val="0"/>
        </a:spcAft>
        <a:defRPr sz="2800">
          <a:solidFill>
            <a:schemeClr val="tx1"/>
          </a:solidFill>
          <a:latin typeface="Arial" charset="0"/>
          <a:ea typeface="ＭＳ Ｐゴシック" charset="0"/>
        </a:defRPr>
      </a:lvl3pPr>
      <a:lvl4pPr algn="l" rtl="0" eaLnBrk="1" fontAlgn="base" hangingPunct="1">
        <a:spcBef>
          <a:spcPct val="0"/>
        </a:spcBef>
        <a:spcAft>
          <a:spcPct val="0"/>
        </a:spcAft>
        <a:defRPr sz="2800">
          <a:solidFill>
            <a:schemeClr val="tx1"/>
          </a:solidFill>
          <a:latin typeface="Arial" charset="0"/>
          <a:ea typeface="ＭＳ Ｐゴシック" charset="0"/>
        </a:defRPr>
      </a:lvl4pPr>
      <a:lvl5pPr algn="l" rtl="0" eaLnBrk="1" fontAlgn="base" hangingPunct="1">
        <a:spcBef>
          <a:spcPct val="0"/>
        </a:spcBef>
        <a:spcAft>
          <a:spcPct val="0"/>
        </a:spcAft>
        <a:defRPr sz="2800">
          <a:solidFill>
            <a:schemeClr val="tx1"/>
          </a:solidFill>
          <a:latin typeface="Arial" charset="0"/>
          <a:ea typeface="ＭＳ Ｐゴシック" charset="0"/>
        </a:defRPr>
      </a:lvl5pPr>
      <a:lvl6pPr marL="457200" algn="l" rtl="0" eaLnBrk="1" fontAlgn="base" hangingPunct="1">
        <a:spcBef>
          <a:spcPct val="0"/>
        </a:spcBef>
        <a:spcAft>
          <a:spcPct val="0"/>
        </a:spcAft>
        <a:defRPr sz="2800">
          <a:solidFill>
            <a:schemeClr val="tx1"/>
          </a:solidFill>
          <a:latin typeface="Arial" charset="0"/>
          <a:ea typeface="ＭＳ Ｐゴシック" charset="0"/>
        </a:defRPr>
      </a:lvl6pPr>
      <a:lvl7pPr marL="914400" algn="l" rtl="0" eaLnBrk="1" fontAlgn="base" hangingPunct="1">
        <a:spcBef>
          <a:spcPct val="0"/>
        </a:spcBef>
        <a:spcAft>
          <a:spcPct val="0"/>
        </a:spcAft>
        <a:defRPr sz="2800">
          <a:solidFill>
            <a:schemeClr val="tx1"/>
          </a:solidFill>
          <a:latin typeface="Arial" charset="0"/>
          <a:ea typeface="ＭＳ Ｐゴシック" charset="0"/>
        </a:defRPr>
      </a:lvl7pPr>
      <a:lvl8pPr marL="1371600" algn="l" rtl="0" eaLnBrk="1" fontAlgn="base" hangingPunct="1">
        <a:spcBef>
          <a:spcPct val="0"/>
        </a:spcBef>
        <a:spcAft>
          <a:spcPct val="0"/>
        </a:spcAft>
        <a:defRPr sz="2800">
          <a:solidFill>
            <a:schemeClr val="tx1"/>
          </a:solidFill>
          <a:latin typeface="Arial" charset="0"/>
          <a:ea typeface="ＭＳ Ｐゴシック" charset="0"/>
        </a:defRPr>
      </a:lvl8pPr>
      <a:lvl9pPr marL="1828800" algn="l" rtl="0" eaLnBrk="1" fontAlgn="base" hangingPunct="1">
        <a:spcBef>
          <a:spcPct val="0"/>
        </a:spcBef>
        <a:spcAft>
          <a:spcPct val="0"/>
        </a:spcAft>
        <a:defRPr sz="2800">
          <a:solidFill>
            <a:schemeClr val="tx1"/>
          </a:solidFill>
          <a:latin typeface="Arial" charset="0"/>
          <a:ea typeface="ＭＳ Ｐゴシック" charset="0"/>
        </a:defRPr>
      </a:lvl9pPr>
    </p:titleStyle>
    <p:bodyStyle>
      <a:lvl1pPr algn="l" rtl="0" eaLnBrk="1" fontAlgn="base" hangingPunct="1">
        <a:spcBef>
          <a:spcPts val="600"/>
        </a:spcBef>
        <a:spcAft>
          <a:spcPct val="0"/>
        </a:spcAft>
        <a:defRPr sz="1200" b="1" kern="1200">
          <a:solidFill>
            <a:schemeClr val="tx1"/>
          </a:solidFill>
          <a:latin typeface="Arial" pitchFamily="34" charset="0"/>
          <a:ea typeface="ＭＳ Ｐゴシック" charset="0"/>
          <a:cs typeface="Arial" pitchFamily="34" charset="0"/>
        </a:defRPr>
      </a:lvl1pPr>
      <a:lvl2pPr algn="l" rtl="0" eaLnBrk="1" fontAlgn="base" hangingPunct="1">
        <a:spcBef>
          <a:spcPts val="600"/>
        </a:spcBef>
        <a:spcAft>
          <a:spcPct val="0"/>
        </a:spcAft>
        <a:defRPr sz="1200" kern="1200">
          <a:solidFill>
            <a:srgbClr val="404040"/>
          </a:solidFill>
          <a:latin typeface="Arial" pitchFamily="34" charset="0"/>
          <a:ea typeface="Arial" charset="0"/>
          <a:cs typeface="Arial" pitchFamily="34" charset="0"/>
        </a:defRPr>
      </a:lvl2pPr>
      <a:lvl3pPr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3pPr>
      <a:lvl4pPr marL="358775"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4pPr>
      <a:lvl5pPr marL="539750"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5pPr>
      <a:lvl6pPr marL="0" indent="0" algn="l" defTabSz="914400" rtl="0" eaLnBrk="1" latinLnBrk="0" hangingPunct="1">
        <a:spcBef>
          <a:spcPct val="20000"/>
        </a:spcBef>
        <a:buFontTx/>
        <a:buNone/>
        <a:defRPr sz="1100" b="1" kern="1200">
          <a:solidFill>
            <a:schemeClr val="bg2"/>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33267"/>
            <a:ext cx="109728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7" name="Title Placeholder 1"/>
          <p:cNvSpPr>
            <a:spLocks noGrp="1"/>
          </p:cNvSpPr>
          <p:nvPr>
            <p:ph type="title"/>
          </p:nvPr>
        </p:nvSpPr>
        <p:spPr bwMode="auto">
          <a:xfrm>
            <a:off x="621555" y="269069"/>
            <a:ext cx="10977306"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dirty="0"/>
              <a:t>Click to edit master title</a:t>
            </a:r>
          </a:p>
        </p:txBody>
      </p:sp>
      <p:sp>
        <p:nvSpPr>
          <p:cNvPr id="11" name="Rectangle 13"/>
          <p:cNvSpPr>
            <a:spLocks noChangeArrowheads="1"/>
          </p:cNvSpPr>
          <p:nvPr/>
        </p:nvSpPr>
        <p:spPr bwMode="auto">
          <a:xfrm>
            <a:off x="609600" y="1072118"/>
            <a:ext cx="10972800" cy="31750"/>
          </a:xfrm>
          <a:prstGeom prst="rect">
            <a:avLst/>
          </a:prstGeom>
          <a:solidFill>
            <a:schemeClr val="bg2"/>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404040"/>
              </a:solidFill>
              <a:latin typeface="Arial"/>
            </a:endParaRPr>
          </a:p>
        </p:txBody>
      </p:sp>
      <p:sp>
        <p:nvSpPr>
          <p:cNvPr id="13" name="TextBox 12"/>
          <p:cNvSpPr txBox="1"/>
          <p:nvPr/>
        </p:nvSpPr>
        <p:spPr>
          <a:xfrm>
            <a:off x="5513366" y="6535019"/>
            <a:ext cx="91691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GB" sz="800" dirty="0">
                <a:solidFill>
                  <a:srgbClr val="001B96"/>
                </a:solidFill>
              </a:rPr>
              <a:t>Strictly confidential  </a:t>
            </a:r>
            <a:endParaRPr lang="en-GB" sz="1000" i="1" dirty="0">
              <a:solidFill>
                <a:srgbClr val="001B96"/>
              </a:solidFill>
            </a:endParaRPr>
          </a:p>
        </p:txBody>
      </p:sp>
      <p:sp>
        <p:nvSpPr>
          <p:cNvPr id="17" name="TextBox 16"/>
          <p:cNvSpPr txBox="1"/>
          <p:nvPr/>
        </p:nvSpPr>
        <p:spPr>
          <a:xfrm>
            <a:off x="-1627573" y="1437065"/>
            <a:ext cx="1513235"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Highlight colours</a:t>
            </a:r>
            <a:endParaRPr lang="en-GB" sz="2000" i="1" dirty="0">
              <a:solidFill>
                <a:srgbClr val="404040"/>
              </a:solidFill>
            </a:endParaRPr>
          </a:p>
        </p:txBody>
      </p:sp>
      <p:sp>
        <p:nvSpPr>
          <p:cNvPr id="18" name="TextBox 17"/>
          <p:cNvSpPr txBox="1"/>
          <p:nvPr/>
        </p:nvSpPr>
        <p:spPr>
          <a:xfrm>
            <a:off x="-1539286" y="0"/>
            <a:ext cx="1425069" cy="24622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1600" dirty="0">
                <a:solidFill>
                  <a:srgbClr val="404040"/>
                </a:solidFill>
              </a:rPr>
              <a:t>Primary colours</a:t>
            </a:r>
            <a:endParaRPr lang="en-GB" sz="2000" i="1" dirty="0">
              <a:solidFill>
                <a:srgbClr val="404040"/>
              </a:solidFill>
            </a:endParaRPr>
          </a:p>
        </p:txBody>
      </p:sp>
      <p:sp>
        <p:nvSpPr>
          <p:cNvPr id="19" name="Rectangle 18"/>
          <p:cNvSpPr/>
          <p:nvPr/>
        </p:nvSpPr>
        <p:spPr>
          <a:xfrm>
            <a:off x="-2284361" y="307778"/>
            <a:ext cx="939697" cy="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027</a:t>
            </a:r>
            <a:br>
              <a:rPr lang="en-GB" sz="900" b="1" dirty="0">
                <a:solidFill>
                  <a:srgbClr val="FFFFFF"/>
                </a:solidFill>
              </a:rPr>
            </a:br>
            <a:r>
              <a:rPr lang="en-GB" sz="900" b="1" dirty="0">
                <a:solidFill>
                  <a:srgbClr val="FFFFFF"/>
                </a:solidFill>
              </a:rPr>
              <a:t>150</a:t>
            </a:r>
          </a:p>
        </p:txBody>
      </p:sp>
      <p:sp>
        <p:nvSpPr>
          <p:cNvPr id="20" name="Rectangle 19"/>
          <p:cNvSpPr/>
          <p:nvPr/>
        </p:nvSpPr>
        <p:spPr>
          <a:xfrm>
            <a:off x="-1066040" y="307778"/>
            <a:ext cx="937940" cy="454031"/>
          </a:xfrm>
          <a:prstGeom prst="rect">
            <a:avLst/>
          </a:prstGeom>
          <a:solidFill>
            <a:srgbClr val="74767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116</a:t>
            </a:r>
            <a:br>
              <a:rPr lang="en-GB" sz="900" b="1" dirty="0">
                <a:solidFill>
                  <a:srgbClr val="FFFFFF"/>
                </a:solidFill>
              </a:rPr>
            </a:br>
            <a:r>
              <a:rPr lang="en-GB" sz="900" b="1" dirty="0">
                <a:solidFill>
                  <a:srgbClr val="FFFFFF"/>
                </a:solidFill>
              </a:rPr>
              <a:t>118</a:t>
            </a:r>
            <a:br>
              <a:rPr lang="en-GB" sz="900" b="1" dirty="0">
                <a:solidFill>
                  <a:srgbClr val="FFFFFF"/>
                </a:solidFill>
              </a:rPr>
            </a:br>
            <a:r>
              <a:rPr lang="en-GB" sz="900" b="1" dirty="0">
                <a:solidFill>
                  <a:srgbClr val="FFFFFF"/>
                </a:solidFill>
              </a:rPr>
              <a:t>120</a:t>
            </a:r>
          </a:p>
        </p:txBody>
      </p:sp>
      <p:sp>
        <p:nvSpPr>
          <p:cNvPr id="21" name="Rectangle 20"/>
          <p:cNvSpPr/>
          <p:nvPr/>
        </p:nvSpPr>
        <p:spPr>
          <a:xfrm>
            <a:off x="-2284361" y="845107"/>
            <a:ext cx="939697" cy="454031"/>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22" name="Rectangle 21"/>
          <p:cNvSpPr/>
          <p:nvPr/>
        </p:nvSpPr>
        <p:spPr>
          <a:xfrm>
            <a:off x="-1066039" y="845102"/>
            <a:ext cx="939697" cy="454031"/>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lnSpc>
                <a:spcPct val="80000"/>
              </a:lnSpc>
              <a:spcBef>
                <a:spcPts val="0"/>
              </a:spcBef>
              <a:spcAft>
                <a:spcPts val="0"/>
              </a:spcAft>
              <a:defRPr/>
            </a:pPr>
            <a:r>
              <a:rPr lang="en-GB" sz="900" b="1" dirty="0">
                <a:solidFill>
                  <a:srgbClr val="FFFFFF"/>
                </a:solidFill>
              </a:rPr>
              <a:t>RGB</a:t>
            </a:r>
            <a:br>
              <a:rPr lang="en-GB" sz="900" b="1" dirty="0">
                <a:solidFill>
                  <a:srgbClr val="FFFFFF"/>
                </a:solidFill>
              </a:rPr>
            </a:b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23" name="TextBox 22"/>
          <p:cNvSpPr txBox="1"/>
          <p:nvPr/>
        </p:nvSpPr>
        <p:spPr>
          <a:xfrm>
            <a:off x="11443428" y="6558752"/>
            <a:ext cx="153888"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FB3C7773-107C-1D41-80CB-2412F00E1155}" type="slidenum">
              <a:rPr lang="en-GB" sz="800" smtClean="0">
                <a:solidFill>
                  <a:srgbClr val="404040"/>
                </a:solidFill>
              </a:rPr>
              <a:pPr/>
              <a:t>‹#›</a:t>
            </a:fld>
            <a:r>
              <a:rPr lang="en-GB" sz="800" dirty="0">
                <a:solidFill>
                  <a:srgbClr val="404040"/>
                </a:solidFill>
              </a:rPr>
              <a:t> </a:t>
            </a:r>
            <a:endParaRPr lang="en-GB" sz="1000" i="1" dirty="0">
              <a:solidFill>
                <a:srgbClr val="404040"/>
              </a:solidFill>
            </a:endParaRPr>
          </a:p>
        </p:txBody>
      </p:sp>
      <p:sp>
        <p:nvSpPr>
          <p:cNvPr id="24" name="Rectangle 13"/>
          <p:cNvSpPr>
            <a:spLocks noChangeArrowheads="1"/>
          </p:cNvSpPr>
          <p:nvPr/>
        </p:nvSpPr>
        <p:spPr bwMode="auto">
          <a:xfrm>
            <a:off x="609600" y="6244918"/>
            <a:ext cx="10972800" cy="31750"/>
          </a:xfrm>
          <a:prstGeom prst="rect">
            <a:avLst/>
          </a:prstGeom>
          <a:solidFill>
            <a:schemeClr val="bg2"/>
          </a:solidFill>
          <a:ln w="9525">
            <a:noFill/>
            <a:miter lim="800000"/>
            <a:headEnd/>
            <a:tailEnd/>
          </a:ln>
          <a:effectLst/>
        </p:spPr>
        <p:txBody>
          <a:bodyPr wrap="none" lIns="0" tIns="0" rIns="0" bIns="0" anchor="ctr"/>
          <a:lstStyle/>
          <a:p>
            <a:pPr eaLnBrk="0" fontAlgn="auto" hangingPunct="0">
              <a:spcBef>
                <a:spcPct val="40000"/>
              </a:spcBef>
              <a:spcAft>
                <a:spcPts val="0"/>
              </a:spcAft>
              <a:defRPr/>
            </a:pPr>
            <a:endParaRPr lang="en-GB" sz="1000" dirty="0">
              <a:solidFill>
                <a:srgbClr val="404040"/>
              </a:solidFill>
              <a:latin typeface="Arial"/>
            </a:endParaRPr>
          </a:p>
        </p:txBody>
      </p:sp>
      <p:sp>
        <p:nvSpPr>
          <p:cNvPr id="25" name="Rectangle 24"/>
          <p:cNvSpPr/>
          <p:nvPr/>
        </p:nvSpPr>
        <p:spPr>
          <a:xfrm>
            <a:off x="-1066039" y="2365138"/>
            <a:ext cx="939697" cy="457200"/>
          </a:xfrm>
          <a:prstGeom prst="rect">
            <a:avLst/>
          </a:prstGeom>
          <a:solidFill>
            <a:srgbClr val="671E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103</a:t>
            </a:r>
          </a:p>
          <a:p>
            <a:pPr algn="ctr" fontAlgn="auto">
              <a:spcBef>
                <a:spcPts val="0"/>
              </a:spcBef>
              <a:spcAft>
                <a:spcPts val="0"/>
              </a:spcAft>
              <a:defRPr/>
            </a:pPr>
            <a:r>
              <a:rPr lang="en-GB" sz="900" b="1" dirty="0">
                <a:solidFill>
                  <a:srgbClr val="FFFFFF"/>
                </a:solidFill>
              </a:rPr>
              <a:t>030</a:t>
            </a:r>
          </a:p>
          <a:p>
            <a:pPr algn="ctr" fontAlgn="auto">
              <a:spcBef>
                <a:spcPts val="0"/>
              </a:spcBef>
              <a:spcAft>
                <a:spcPts val="0"/>
              </a:spcAft>
              <a:defRPr/>
            </a:pPr>
            <a:r>
              <a:rPr lang="en-GB" sz="900" b="1" dirty="0">
                <a:solidFill>
                  <a:srgbClr val="FFFFFF"/>
                </a:solidFill>
              </a:rPr>
              <a:t>117</a:t>
            </a:r>
          </a:p>
        </p:txBody>
      </p:sp>
      <p:sp>
        <p:nvSpPr>
          <p:cNvPr id="26" name="Rectangle 25"/>
          <p:cNvSpPr/>
          <p:nvPr/>
        </p:nvSpPr>
        <p:spPr>
          <a:xfrm>
            <a:off x="-2284361" y="2366068"/>
            <a:ext cx="939697" cy="457200"/>
          </a:xfrm>
          <a:prstGeom prst="rect">
            <a:avLst/>
          </a:prstGeom>
          <a:solidFill>
            <a:srgbClr val="66BC2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188</a:t>
            </a:r>
          </a:p>
          <a:p>
            <a:pPr algn="ctr" fontAlgn="auto">
              <a:spcBef>
                <a:spcPts val="0"/>
              </a:spcBef>
              <a:spcAft>
                <a:spcPts val="0"/>
              </a:spcAft>
              <a:defRPr/>
            </a:pPr>
            <a:r>
              <a:rPr lang="en-GB" sz="900" b="1" dirty="0">
                <a:solidFill>
                  <a:srgbClr val="FFFFFF"/>
                </a:solidFill>
              </a:rPr>
              <a:t>041</a:t>
            </a:r>
          </a:p>
        </p:txBody>
      </p:sp>
      <p:sp>
        <p:nvSpPr>
          <p:cNvPr id="27" name="Rectangle 26"/>
          <p:cNvSpPr/>
          <p:nvPr/>
        </p:nvSpPr>
        <p:spPr>
          <a:xfrm>
            <a:off x="-1066039" y="4017986"/>
            <a:ext cx="93969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000</a:t>
            </a:r>
          </a:p>
          <a:p>
            <a:pPr algn="ctr" fontAlgn="auto">
              <a:spcBef>
                <a:spcPts val="0"/>
              </a:spcBef>
              <a:spcAft>
                <a:spcPts val="0"/>
              </a:spcAft>
              <a:defRPr/>
            </a:pPr>
            <a:r>
              <a:rPr lang="en-GB" sz="900" b="1" dirty="0">
                <a:solidFill>
                  <a:srgbClr val="FFFFFF"/>
                </a:solidFill>
              </a:rPr>
              <a:t>000</a:t>
            </a:r>
          </a:p>
        </p:txBody>
      </p:sp>
      <p:sp>
        <p:nvSpPr>
          <p:cNvPr id="28" name="Rectangle 27"/>
          <p:cNvSpPr/>
          <p:nvPr/>
        </p:nvSpPr>
        <p:spPr>
          <a:xfrm>
            <a:off x="-2284361" y="4021701"/>
            <a:ext cx="939697" cy="4572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001B96">
                    <a:lumMod val="75000"/>
                    <a:lumOff val="25000"/>
                  </a:srgbClr>
                </a:solidFill>
              </a:rPr>
              <a:t>255</a:t>
            </a:r>
          </a:p>
          <a:p>
            <a:pPr algn="ctr" fontAlgn="auto">
              <a:spcBef>
                <a:spcPts val="0"/>
              </a:spcBef>
              <a:spcAft>
                <a:spcPts val="0"/>
              </a:spcAft>
              <a:defRPr/>
            </a:pPr>
            <a:r>
              <a:rPr lang="en-GB" sz="900" b="1" dirty="0">
                <a:solidFill>
                  <a:srgbClr val="001B96">
                    <a:lumMod val="75000"/>
                    <a:lumOff val="25000"/>
                  </a:srgbClr>
                </a:solidFill>
              </a:rPr>
              <a:t>210</a:t>
            </a:r>
          </a:p>
          <a:p>
            <a:pPr algn="ctr" fontAlgn="auto">
              <a:spcBef>
                <a:spcPts val="0"/>
              </a:spcBef>
              <a:spcAft>
                <a:spcPts val="0"/>
              </a:spcAft>
              <a:defRPr/>
            </a:pPr>
            <a:r>
              <a:rPr lang="en-GB" sz="900" b="1" dirty="0">
                <a:solidFill>
                  <a:srgbClr val="001B96">
                    <a:lumMod val="75000"/>
                    <a:lumOff val="25000"/>
                  </a:srgbClr>
                </a:solidFill>
              </a:rPr>
              <a:t>000</a:t>
            </a:r>
          </a:p>
        </p:txBody>
      </p:sp>
      <p:sp>
        <p:nvSpPr>
          <p:cNvPr id="29" name="Rectangle 28"/>
          <p:cNvSpPr/>
          <p:nvPr/>
        </p:nvSpPr>
        <p:spPr>
          <a:xfrm>
            <a:off x="-2284361" y="1814190"/>
            <a:ext cx="939697" cy="4572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083</a:t>
            </a:r>
            <a:br>
              <a:rPr lang="en-GB" sz="900" b="1" dirty="0">
                <a:solidFill>
                  <a:srgbClr val="FFFFFF"/>
                </a:solidFill>
              </a:rPr>
            </a:br>
            <a:r>
              <a:rPr lang="en-GB" sz="900" b="1" dirty="0">
                <a:solidFill>
                  <a:srgbClr val="FFFFFF"/>
                </a:solidFill>
              </a:rPr>
              <a:t>086</a:t>
            </a:r>
            <a:br>
              <a:rPr lang="en-GB" sz="900" b="1" dirty="0">
                <a:solidFill>
                  <a:srgbClr val="FFFFFF"/>
                </a:solidFill>
              </a:rPr>
            </a:br>
            <a:r>
              <a:rPr lang="en-GB" sz="900" b="1" dirty="0">
                <a:solidFill>
                  <a:srgbClr val="FFFFFF"/>
                </a:solidFill>
              </a:rPr>
              <a:t>090</a:t>
            </a:r>
          </a:p>
        </p:txBody>
      </p:sp>
      <p:sp>
        <p:nvSpPr>
          <p:cNvPr id="30" name="Rectangle 29"/>
          <p:cNvSpPr/>
          <p:nvPr/>
        </p:nvSpPr>
        <p:spPr>
          <a:xfrm>
            <a:off x="-1066039" y="1814189"/>
            <a:ext cx="939697" cy="457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000</a:t>
            </a:r>
            <a:br>
              <a:rPr lang="en-GB" sz="900" b="1" dirty="0">
                <a:solidFill>
                  <a:srgbClr val="FFFFFF"/>
                </a:solidFill>
              </a:rPr>
            </a:br>
            <a:r>
              <a:rPr lang="en-GB" sz="900" b="1" dirty="0">
                <a:solidFill>
                  <a:srgbClr val="FFFFFF"/>
                </a:solidFill>
              </a:rPr>
              <a:t>159</a:t>
            </a:r>
            <a:br>
              <a:rPr lang="en-GB" sz="900" b="1" dirty="0">
                <a:solidFill>
                  <a:srgbClr val="FFFFFF"/>
                </a:solidFill>
              </a:rPr>
            </a:br>
            <a:r>
              <a:rPr lang="en-GB" sz="900" b="1" dirty="0">
                <a:solidFill>
                  <a:srgbClr val="FFFFFF"/>
                </a:solidFill>
              </a:rPr>
              <a:t>223</a:t>
            </a:r>
          </a:p>
        </p:txBody>
      </p:sp>
      <p:sp>
        <p:nvSpPr>
          <p:cNvPr id="31" name="Rectangle 30"/>
          <p:cNvSpPr/>
          <p:nvPr/>
        </p:nvSpPr>
        <p:spPr>
          <a:xfrm>
            <a:off x="-1066039" y="2916087"/>
            <a:ext cx="939697" cy="457200"/>
          </a:xfrm>
          <a:prstGeom prst="rect">
            <a:avLst/>
          </a:prstGeom>
          <a:solidFill>
            <a:srgbClr val="CE0F6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206</a:t>
            </a:r>
          </a:p>
          <a:p>
            <a:pPr algn="ctr" fontAlgn="auto">
              <a:spcBef>
                <a:spcPts val="0"/>
              </a:spcBef>
              <a:spcAft>
                <a:spcPts val="0"/>
              </a:spcAft>
              <a:defRPr/>
            </a:pPr>
            <a:r>
              <a:rPr lang="en-GB" sz="900" b="1" dirty="0">
                <a:solidFill>
                  <a:srgbClr val="FFFFFF"/>
                </a:solidFill>
              </a:rPr>
              <a:t>015</a:t>
            </a:r>
          </a:p>
          <a:p>
            <a:pPr algn="ctr" fontAlgn="auto">
              <a:spcBef>
                <a:spcPts val="0"/>
              </a:spcBef>
              <a:spcAft>
                <a:spcPts val="0"/>
              </a:spcAft>
              <a:defRPr/>
            </a:pPr>
            <a:r>
              <a:rPr lang="en-GB" sz="900" b="1" dirty="0">
                <a:solidFill>
                  <a:srgbClr val="FFFFFF"/>
                </a:solidFill>
              </a:rPr>
              <a:t>105</a:t>
            </a:r>
          </a:p>
        </p:txBody>
      </p:sp>
      <p:sp>
        <p:nvSpPr>
          <p:cNvPr id="32" name="Rectangle 31"/>
          <p:cNvSpPr/>
          <p:nvPr/>
        </p:nvSpPr>
        <p:spPr>
          <a:xfrm>
            <a:off x="-2284361" y="2917946"/>
            <a:ext cx="939697"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255</a:t>
            </a:r>
          </a:p>
          <a:p>
            <a:pPr algn="ctr" fontAlgn="auto">
              <a:spcBef>
                <a:spcPts val="0"/>
              </a:spcBef>
              <a:spcAft>
                <a:spcPts val="0"/>
              </a:spcAft>
              <a:defRPr/>
            </a:pPr>
            <a:r>
              <a:rPr lang="en-GB" sz="900" b="1" dirty="0">
                <a:solidFill>
                  <a:srgbClr val="FFFFFF"/>
                </a:solidFill>
              </a:rPr>
              <a:t>102</a:t>
            </a:r>
          </a:p>
          <a:p>
            <a:pPr algn="ctr" fontAlgn="auto">
              <a:spcBef>
                <a:spcPts val="0"/>
              </a:spcBef>
              <a:spcAft>
                <a:spcPts val="0"/>
              </a:spcAft>
              <a:defRPr/>
            </a:pPr>
            <a:r>
              <a:rPr lang="en-GB" sz="900" b="1" dirty="0">
                <a:solidFill>
                  <a:srgbClr val="FFFFFF"/>
                </a:solidFill>
              </a:rPr>
              <a:t>000</a:t>
            </a:r>
          </a:p>
        </p:txBody>
      </p:sp>
      <p:sp>
        <p:nvSpPr>
          <p:cNvPr id="33" name="Rectangle 32"/>
          <p:cNvSpPr/>
          <p:nvPr/>
        </p:nvSpPr>
        <p:spPr>
          <a:xfrm>
            <a:off x="-2284361" y="3469824"/>
            <a:ext cx="939697" cy="457200"/>
          </a:xfrm>
          <a:prstGeom prst="rect">
            <a:avLst/>
          </a:prstGeom>
          <a:solidFill>
            <a:srgbClr val="BBA6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187</a:t>
            </a:r>
          </a:p>
          <a:p>
            <a:pPr algn="ctr" fontAlgn="auto">
              <a:spcBef>
                <a:spcPts val="0"/>
              </a:spcBef>
              <a:spcAft>
                <a:spcPts val="0"/>
              </a:spcAft>
              <a:defRPr/>
            </a:pPr>
            <a:r>
              <a:rPr lang="en-GB" sz="900" b="1" dirty="0">
                <a:solidFill>
                  <a:srgbClr val="FFFFFF"/>
                </a:solidFill>
              </a:rPr>
              <a:t>166</a:t>
            </a:r>
          </a:p>
          <a:p>
            <a:pPr algn="ctr" fontAlgn="auto">
              <a:spcBef>
                <a:spcPts val="0"/>
              </a:spcBef>
              <a:spcAft>
                <a:spcPts val="0"/>
              </a:spcAft>
              <a:defRPr/>
            </a:pPr>
            <a:r>
              <a:rPr lang="en-GB" sz="900" b="1" dirty="0">
                <a:solidFill>
                  <a:srgbClr val="FFFFFF"/>
                </a:solidFill>
              </a:rPr>
              <a:t>000</a:t>
            </a:r>
          </a:p>
        </p:txBody>
      </p:sp>
      <p:sp>
        <p:nvSpPr>
          <p:cNvPr id="34" name="Rectangle 33"/>
          <p:cNvSpPr/>
          <p:nvPr/>
        </p:nvSpPr>
        <p:spPr>
          <a:xfrm>
            <a:off x="-1066039" y="3467036"/>
            <a:ext cx="939697" cy="4572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900" b="1" dirty="0">
                <a:solidFill>
                  <a:srgbClr val="FFFFFF"/>
                </a:solidFill>
              </a:rPr>
              <a:t>120</a:t>
            </a:r>
          </a:p>
          <a:p>
            <a:pPr algn="ctr" fontAlgn="auto">
              <a:spcBef>
                <a:spcPts val="0"/>
              </a:spcBef>
              <a:spcAft>
                <a:spcPts val="0"/>
              </a:spcAft>
              <a:defRPr/>
            </a:pPr>
            <a:r>
              <a:rPr lang="en-GB" sz="900" b="1" dirty="0">
                <a:solidFill>
                  <a:srgbClr val="FFFFFF"/>
                </a:solidFill>
              </a:rPr>
              <a:t>157</a:t>
            </a:r>
          </a:p>
          <a:p>
            <a:pPr algn="ctr" fontAlgn="auto">
              <a:spcBef>
                <a:spcPts val="0"/>
              </a:spcBef>
              <a:spcAft>
                <a:spcPts val="0"/>
              </a:spcAft>
              <a:defRPr/>
            </a:pPr>
            <a:r>
              <a:rPr lang="en-GB" sz="900" b="1" dirty="0">
                <a:solidFill>
                  <a:srgbClr val="FFFFFF"/>
                </a:solidFill>
              </a:rPr>
              <a:t>074</a:t>
            </a:r>
          </a:p>
        </p:txBody>
      </p:sp>
      <p:pic>
        <p:nvPicPr>
          <p:cNvPr id="3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86093" y="6390664"/>
            <a:ext cx="1812185" cy="316726"/>
          </a:xfrm>
          <a:prstGeom prst="rect">
            <a:avLst/>
          </a:prstGeom>
          <a:noFill/>
        </p:spPr>
      </p:pic>
    </p:spTree>
    <p:extLst>
      <p:ext uri="{BB962C8B-B14F-4D97-AF65-F5344CB8AC3E}">
        <p14:creationId xmlns:p14="http://schemas.microsoft.com/office/powerpoint/2010/main" val="20055489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Lst>
  <p:hf hdr="0" ftr="0" dt="0"/>
  <p:txStyles>
    <p:titleStyle>
      <a:lvl1pPr algn="l" rtl="0" eaLnBrk="1" fontAlgn="base" hangingPunct="1">
        <a:spcBef>
          <a:spcPct val="0"/>
        </a:spcBef>
        <a:spcAft>
          <a:spcPct val="0"/>
        </a:spcAft>
        <a:defRPr sz="2400" b="1" kern="1200">
          <a:solidFill>
            <a:schemeClr val="bg2"/>
          </a:solidFill>
          <a:latin typeface="+mj-lt"/>
          <a:ea typeface="ＭＳ Ｐゴシック" charset="0"/>
          <a:cs typeface="+mj-cs"/>
        </a:defRPr>
      </a:lvl1pPr>
      <a:lvl2pPr algn="l" rtl="0" eaLnBrk="1" fontAlgn="base" hangingPunct="1">
        <a:spcBef>
          <a:spcPct val="0"/>
        </a:spcBef>
        <a:spcAft>
          <a:spcPct val="0"/>
        </a:spcAft>
        <a:defRPr sz="2800">
          <a:solidFill>
            <a:schemeClr val="tx1"/>
          </a:solidFill>
          <a:latin typeface="Arial" charset="0"/>
          <a:ea typeface="ＭＳ Ｐゴシック" charset="0"/>
        </a:defRPr>
      </a:lvl2pPr>
      <a:lvl3pPr algn="l" rtl="0" eaLnBrk="1" fontAlgn="base" hangingPunct="1">
        <a:spcBef>
          <a:spcPct val="0"/>
        </a:spcBef>
        <a:spcAft>
          <a:spcPct val="0"/>
        </a:spcAft>
        <a:defRPr sz="2800">
          <a:solidFill>
            <a:schemeClr val="tx1"/>
          </a:solidFill>
          <a:latin typeface="Arial" charset="0"/>
          <a:ea typeface="ＭＳ Ｐゴシック" charset="0"/>
        </a:defRPr>
      </a:lvl3pPr>
      <a:lvl4pPr algn="l" rtl="0" eaLnBrk="1" fontAlgn="base" hangingPunct="1">
        <a:spcBef>
          <a:spcPct val="0"/>
        </a:spcBef>
        <a:spcAft>
          <a:spcPct val="0"/>
        </a:spcAft>
        <a:defRPr sz="2800">
          <a:solidFill>
            <a:schemeClr val="tx1"/>
          </a:solidFill>
          <a:latin typeface="Arial" charset="0"/>
          <a:ea typeface="ＭＳ Ｐゴシック" charset="0"/>
        </a:defRPr>
      </a:lvl4pPr>
      <a:lvl5pPr algn="l" rtl="0" eaLnBrk="1" fontAlgn="base" hangingPunct="1">
        <a:spcBef>
          <a:spcPct val="0"/>
        </a:spcBef>
        <a:spcAft>
          <a:spcPct val="0"/>
        </a:spcAft>
        <a:defRPr sz="2800">
          <a:solidFill>
            <a:schemeClr val="tx1"/>
          </a:solidFill>
          <a:latin typeface="Arial" charset="0"/>
          <a:ea typeface="ＭＳ Ｐゴシック" charset="0"/>
        </a:defRPr>
      </a:lvl5pPr>
      <a:lvl6pPr marL="457200" algn="l" rtl="0" eaLnBrk="1" fontAlgn="base" hangingPunct="1">
        <a:spcBef>
          <a:spcPct val="0"/>
        </a:spcBef>
        <a:spcAft>
          <a:spcPct val="0"/>
        </a:spcAft>
        <a:defRPr sz="2800">
          <a:solidFill>
            <a:schemeClr val="tx1"/>
          </a:solidFill>
          <a:latin typeface="Arial" charset="0"/>
          <a:ea typeface="ＭＳ Ｐゴシック" charset="0"/>
        </a:defRPr>
      </a:lvl6pPr>
      <a:lvl7pPr marL="914400" algn="l" rtl="0" eaLnBrk="1" fontAlgn="base" hangingPunct="1">
        <a:spcBef>
          <a:spcPct val="0"/>
        </a:spcBef>
        <a:spcAft>
          <a:spcPct val="0"/>
        </a:spcAft>
        <a:defRPr sz="2800">
          <a:solidFill>
            <a:schemeClr val="tx1"/>
          </a:solidFill>
          <a:latin typeface="Arial" charset="0"/>
          <a:ea typeface="ＭＳ Ｐゴシック" charset="0"/>
        </a:defRPr>
      </a:lvl7pPr>
      <a:lvl8pPr marL="1371600" algn="l" rtl="0" eaLnBrk="1" fontAlgn="base" hangingPunct="1">
        <a:spcBef>
          <a:spcPct val="0"/>
        </a:spcBef>
        <a:spcAft>
          <a:spcPct val="0"/>
        </a:spcAft>
        <a:defRPr sz="2800">
          <a:solidFill>
            <a:schemeClr val="tx1"/>
          </a:solidFill>
          <a:latin typeface="Arial" charset="0"/>
          <a:ea typeface="ＭＳ Ｐゴシック" charset="0"/>
        </a:defRPr>
      </a:lvl8pPr>
      <a:lvl9pPr marL="1828800" algn="l" rtl="0" eaLnBrk="1" fontAlgn="base" hangingPunct="1">
        <a:spcBef>
          <a:spcPct val="0"/>
        </a:spcBef>
        <a:spcAft>
          <a:spcPct val="0"/>
        </a:spcAft>
        <a:defRPr sz="2800">
          <a:solidFill>
            <a:schemeClr val="tx1"/>
          </a:solidFill>
          <a:latin typeface="Arial" charset="0"/>
          <a:ea typeface="ＭＳ Ｐゴシック" charset="0"/>
        </a:defRPr>
      </a:lvl9pPr>
    </p:titleStyle>
    <p:bodyStyle>
      <a:lvl1pPr algn="l" rtl="0" eaLnBrk="1" fontAlgn="base" hangingPunct="1">
        <a:spcBef>
          <a:spcPts val="600"/>
        </a:spcBef>
        <a:spcAft>
          <a:spcPct val="0"/>
        </a:spcAft>
        <a:defRPr sz="1200" b="0" kern="1200">
          <a:solidFill>
            <a:srgbClr val="404040"/>
          </a:solidFill>
          <a:latin typeface="Arial" pitchFamily="34" charset="0"/>
          <a:ea typeface="ＭＳ Ｐゴシック" charset="0"/>
          <a:cs typeface="Arial" pitchFamily="34" charset="0"/>
        </a:defRPr>
      </a:lvl1pPr>
      <a:lvl2pPr algn="l" rtl="0" eaLnBrk="1" fontAlgn="base" hangingPunct="1">
        <a:spcBef>
          <a:spcPts val="600"/>
        </a:spcBef>
        <a:spcAft>
          <a:spcPct val="0"/>
        </a:spcAft>
        <a:defRPr sz="1200" kern="1200">
          <a:solidFill>
            <a:srgbClr val="404040"/>
          </a:solidFill>
          <a:latin typeface="Arial" pitchFamily="34" charset="0"/>
          <a:ea typeface="Arial" charset="0"/>
          <a:cs typeface="Arial" pitchFamily="34" charset="0"/>
        </a:defRPr>
      </a:lvl2pPr>
      <a:lvl3pPr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3pPr>
      <a:lvl4pPr marL="358775"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4pPr>
      <a:lvl5pPr marL="539750"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5pPr>
      <a:lvl6pPr marL="0" indent="0" algn="l" defTabSz="914400" rtl="0" eaLnBrk="1" latinLnBrk="0" hangingPunct="1">
        <a:spcBef>
          <a:spcPct val="20000"/>
        </a:spcBef>
        <a:buFontTx/>
        <a:buNone/>
        <a:defRPr sz="1100" b="1" kern="1200">
          <a:solidFill>
            <a:schemeClr val="bg2"/>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52">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mn-lt"/>
                <a:ea typeface="+mn-ea"/>
                <a:cs typeface="+mn-cs"/>
              </a:defRPr>
            </a:lvl1pPr>
          </a:lstStyle>
          <a:p>
            <a:pPr>
              <a:defRPr/>
            </a:pPr>
            <a:r>
              <a:rPr lang="it-IT"/>
              <a:t>28/10/2016</a:t>
            </a: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smtClean="0">
                <a:solidFill>
                  <a:srgbClr val="898989"/>
                </a:solidFill>
                <a:cs typeface="Geneva" charset="0"/>
              </a:defRPr>
            </a:lvl1pPr>
          </a:lstStyle>
          <a:p>
            <a:pPr>
              <a:defRPr/>
            </a:pPr>
            <a:fld id="{92CF84BB-C298-9C4F-8E76-6F97DC8AA34E}" type="slidenum">
              <a:rPr lang="it-IT"/>
              <a:pPr>
                <a:defRPr/>
              </a:pPr>
              <a:t>‹#›</a:t>
            </a:fld>
            <a:endParaRPr lang="it-IT"/>
          </a:p>
        </p:txBody>
      </p:sp>
    </p:spTree>
    <p:extLst>
      <p:ext uri="{BB962C8B-B14F-4D97-AF65-F5344CB8AC3E}">
        <p14:creationId xmlns:p14="http://schemas.microsoft.com/office/powerpoint/2010/main" val="146337634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tint val="75000"/>
                  </a:schemeClr>
                </a:solidFill>
                <a:latin typeface="+mn-lt"/>
                <a:ea typeface="+mn-ea"/>
                <a:cs typeface="+mn-cs"/>
              </a:defRPr>
            </a:lvl1pPr>
          </a:lstStyle>
          <a:p>
            <a:pPr>
              <a:defRPr/>
            </a:pPr>
            <a:r>
              <a:rPr lang="it-IT"/>
              <a:t>28/10/2016</a:t>
            </a: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898989"/>
                </a:solidFill>
              </a:defRPr>
            </a:lvl1pPr>
          </a:lstStyle>
          <a:p>
            <a:pPr>
              <a:defRPr/>
            </a:pPr>
            <a:fld id="{A6D5CB00-B8A3-4C99-ACF7-0AAF4569C4D6}" type="slidenum">
              <a:rPr lang="it-IT" altLang="it-IT"/>
              <a:pPr>
                <a:defRPr/>
              </a:pPr>
              <a:t>‹#›</a:t>
            </a:fld>
            <a:endParaRPr lang="it-IT" altLang="it-IT"/>
          </a:p>
        </p:txBody>
      </p:sp>
    </p:spTree>
    <p:extLst>
      <p:ext uri="{BB962C8B-B14F-4D97-AF65-F5344CB8AC3E}">
        <p14:creationId xmlns:p14="http://schemas.microsoft.com/office/powerpoint/2010/main" val="1497982076"/>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Geneva"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0" y="1080000"/>
            <a:ext cx="10272000" cy="88472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60000" y="2160000"/>
            <a:ext cx="10272000" cy="414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A332A-4B04-4027-B483-0DD81D1F7F04}" type="datetime4">
              <a:rPr lang="en-GB" smtClean="0"/>
              <a:t>17 November 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52087"/>
            <a:ext cx="2621400" cy="365125"/>
          </a:xfrm>
          <a:prstGeom prst="rect">
            <a:avLst/>
          </a:prstGeom>
        </p:spPr>
        <p:txBody>
          <a:bodyPr vert="horz" lIns="0" tIns="0" rIns="0" bIns="0" rtlCol="0" anchor="t" anchorCtr="0"/>
          <a:lstStyle>
            <a:lvl1pPr algn="r">
              <a:defRPr sz="1200">
                <a:solidFill>
                  <a:schemeClr val="tx2"/>
                </a:solidFill>
              </a:defRPr>
            </a:lvl1pPr>
          </a:lstStyle>
          <a:p>
            <a:fld id="{B808F68E-311E-4272-B016-78602E173C76}" type="slidenum">
              <a:rPr lang="en-GB" smtClean="0"/>
              <a:pPr/>
              <a:t>‹#›</a:t>
            </a:fld>
            <a:endParaRPr lang="en-GB"/>
          </a:p>
        </p:txBody>
      </p:sp>
    </p:spTree>
    <p:extLst>
      <p:ext uri="{BB962C8B-B14F-4D97-AF65-F5344CB8AC3E}">
        <p14:creationId xmlns:p14="http://schemas.microsoft.com/office/powerpoint/2010/main" val="212685335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Lst>
  <p:hf sldNum="0" hdr="0" ftr="0" dt="0"/>
  <p:txStyles>
    <p:titleStyle>
      <a:lvl1pPr algn="l" defTabSz="914400" rtl="0" eaLnBrk="1" latinLnBrk="0" hangingPunct="1">
        <a:lnSpc>
          <a:spcPct val="10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2"/>
          </a:solidFill>
          <a:latin typeface="+mn-lt"/>
          <a:ea typeface="+mn-ea"/>
          <a:cs typeface="+mn-cs"/>
        </a:defRPr>
      </a:lvl3pPr>
      <a:lvl4pPr marL="252000" indent="-252000" algn="l" defTabSz="914400" rtl="0" eaLnBrk="1" latinLnBrk="0" hangingPunct="1">
        <a:lnSpc>
          <a:spcPct val="100000"/>
        </a:lnSpc>
        <a:spcBef>
          <a:spcPts val="0"/>
        </a:spcBef>
        <a:spcAft>
          <a:spcPts val="1200"/>
        </a:spcAft>
        <a:buFont typeface="Arial" panose="020B0604020202020204" pitchFamily="34" charset="0"/>
        <a:buChar char="•"/>
        <a:defRPr sz="2200" kern="1200">
          <a:solidFill>
            <a:schemeClr val="tx2"/>
          </a:solidFill>
          <a:latin typeface="+mn-lt"/>
          <a:ea typeface="+mn-ea"/>
          <a:cs typeface="+mn-cs"/>
        </a:defRPr>
      </a:lvl4pPr>
      <a:lvl5pPr marL="288000" indent="-288000" algn="l" defTabSz="914400" rtl="0" eaLnBrk="1" latinLnBrk="0" hangingPunct="1">
        <a:lnSpc>
          <a:spcPct val="100000"/>
        </a:lnSpc>
        <a:spcBef>
          <a:spcPts val="0"/>
        </a:spcBef>
        <a:spcAft>
          <a:spcPts val="1200"/>
        </a:spcAft>
        <a:buClr>
          <a:schemeClr val="tx2"/>
        </a:buClr>
        <a:buFont typeface="+mj-lt"/>
        <a:buAutoNum type="arabicPeriod"/>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6">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hu-HU"/>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hu-HU"/>
              <a:t>Click to edit Master text styles</a:t>
            </a:r>
          </a:p>
          <a:p>
            <a:pPr lvl="1" eaLnBrk="1" latinLnBrk="0" hangingPunct="1"/>
            <a:r>
              <a:rPr kumimoji="0" lang="hu-HU"/>
              <a:t>Second level</a:t>
            </a:r>
          </a:p>
          <a:p>
            <a:pPr lvl="2" eaLnBrk="1" latinLnBrk="0" hangingPunct="1"/>
            <a:r>
              <a:rPr kumimoji="0" lang="hu-HU"/>
              <a:t>Third level</a:t>
            </a:r>
          </a:p>
          <a:p>
            <a:pPr lvl="3" eaLnBrk="1" latinLnBrk="0" hangingPunct="1"/>
            <a:r>
              <a:rPr kumimoji="0" lang="hu-HU"/>
              <a:t>Fourth level</a:t>
            </a:r>
          </a:p>
          <a:p>
            <a:pPr lvl="4" eaLnBrk="1" latinLnBrk="0" hangingPunct="1"/>
            <a:r>
              <a:rPr kumimoji="0" lang="hu-HU"/>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073D8C-A201-EE4D-8A43-2DC53ACD655D}" type="datetimeFigureOut">
              <a:rPr lang="en-US" smtClean="0"/>
              <a:pPr/>
              <a:t>11/17/2017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D79ABD-0B6B-BD4B-B564-4D1BD55B939A}"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199584891"/>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1" y="990408"/>
            <a:ext cx="12190188" cy="48771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5267" tIns="47633" rIns="95267" bIns="47633" anchor="ctr"/>
          <a:lstStyle/>
          <a:p>
            <a:endParaRPr lang="en-US" sz="1702" b="1"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0279" y="220408"/>
            <a:ext cx="2627133" cy="749931"/>
          </a:xfrm>
          <a:prstGeom prst="rect">
            <a:avLst/>
          </a:prstGeom>
        </p:spPr>
      </p:pic>
      <p:sp>
        <p:nvSpPr>
          <p:cNvPr id="5" name="Rectangle 4"/>
          <p:cNvSpPr/>
          <p:nvPr userDrawn="1"/>
        </p:nvSpPr>
        <p:spPr>
          <a:xfrm>
            <a:off x="1724890" y="1"/>
            <a:ext cx="291047" cy="2538363"/>
          </a:xfrm>
          <a:prstGeom prst="rect">
            <a:avLst/>
          </a:prstGeom>
          <a:solidFill>
            <a:srgbClr val="ED1C24"/>
          </a:solidFill>
          <a:ln w="25400" cap="flat" cmpd="sng" algn="ctr">
            <a:noFill/>
            <a:prstDash val="solid"/>
          </a:ln>
          <a:effectLst/>
        </p:spPr>
        <p:txBody>
          <a:bodyPr lIns="92071" tIns="46036" rIns="92071" bIns="46036" rtlCol="0" anchor="ctr"/>
          <a:lstStyle/>
          <a:p>
            <a:pPr algn="ctr">
              <a:defRPr/>
            </a:pPr>
            <a:endParaRPr lang="pt-PT" sz="1702" kern="0">
              <a:solidFill>
                <a:srgbClr val="ED1C24"/>
              </a:solidFill>
              <a:latin typeface="Calibri"/>
            </a:endParaRPr>
          </a:p>
        </p:txBody>
      </p:sp>
    </p:spTree>
    <p:extLst>
      <p:ext uri="{BB962C8B-B14F-4D97-AF65-F5344CB8AC3E}">
        <p14:creationId xmlns:p14="http://schemas.microsoft.com/office/powerpoint/2010/main" val="1818137875"/>
      </p:ext>
    </p:extLst>
  </p:cSld>
  <p:clrMap bg1="lt1" tx1="dk1" bg2="lt2" tx2="dk2" accent1="accent1" accent2="accent2" accent3="accent3" accent4="accent4" accent5="accent5" accent6="accent6" hlink="hlink" folHlink="folHlink"/>
  <p:sldLayoutIdLst>
    <p:sldLayoutId id="2147484207" r:id="rId1"/>
  </p:sldLayoutIdLst>
  <p:transition spd="slow" advClick="0" advTm="10000">
    <p:fade/>
  </p:transition>
  <p:hf hdr="0" ftr="0" dt="0"/>
  <p:txStyles>
    <p:titleStyle>
      <a:lvl1pPr algn="ctr" rtl="0" eaLnBrk="0" fontAlgn="base" hangingPunct="0">
        <a:spcBef>
          <a:spcPct val="0"/>
        </a:spcBef>
        <a:spcAft>
          <a:spcPct val="0"/>
        </a:spcAft>
        <a:defRPr sz="4537">
          <a:solidFill>
            <a:schemeClr val="tx2"/>
          </a:solidFill>
          <a:latin typeface="+mj-lt"/>
          <a:ea typeface="+mj-ea"/>
          <a:cs typeface="+mj-cs"/>
        </a:defRPr>
      </a:lvl1pPr>
      <a:lvl2pPr algn="ctr" rtl="0" eaLnBrk="0" fontAlgn="base" hangingPunct="0">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5pPr>
      <a:lvl6pPr marL="476339" algn="ctr" rtl="0" fontAlgn="base">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6pPr>
      <a:lvl7pPr marL="952676" algn="ctr" rtl="0" fontAlgn="base">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7pPr>
      <a:lvl8pPr marL="1429016" algn="ctr" rtl="0" fontAlgn="base">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8pPr>
      <a:lvl9pPr marL="1905353" algn="ctr" rtl="0" fontAlgn="base">
        <a:spcBef>
          <a:spcPct val="0"/>
        </a:spcBef>
        <a:spcAft>
          <a:spcPct val="0"/>
        </a:spcAft>
        <a:defRPr sz="4537">
          <a:solidFill>
            <a:schemeClr val="tx2"/>
          </a:solidFill>
          <a:latin typeface="Arial" pitchFamily="-111" charset="0"/>
          <a:ea typeface="ヒラギノ角ゴ Pro W3" pitchFamily="-111" charset="-128"/>
          <a:cs typeface="ヒラギノ角ゴ Pro W3" pitchFamily="-111" charset="-128"/>
        </a:defRPr>
      </a:lvl9pPr>
    </p:titleStyle>
    <p:bodyStyle>
      <a:lvl1pPr marL="353859" indent="-353859" algn="l" rtl="0" eaLnBrk="0" fontAlgn="base" hangingPunct="0">
        <a:spcBef>
          <a:spcPct val="20000"/>
        </a:spcBef>
        <a:spcAft>
          <a:spcPct val="0"/>
        </a:spcAft>
        <a:buChar char="•"/>
        <a:defRPr sz="3309">
          <a:solidFill>
            <a:schemeClr val="tx1"/>
          </a:solidFill>
          <a:latin typeface="+mn-lt"/>
          <a:ea typeface="+mn-ea"/>
          <a:cs typeface="+mn-cs"/>
        </a:defRPr>
      </a:lvl1pPr>
      <a:lvl2pPr marL="771528" indent="-295850" algn="l" rtl="0" eaLnBrk="0" fontAlgn="base" hangingPunct="0">
        <a:spcBef>
          <a:spcPct val="20000"/>
        </a:spcBef>
        <a:spcAft>
          <a:spcPct val="0"/>
        </a:spcAft>
        <a:buChar char="–"/>
        <a:defRPr sz="2930">
          <a:solidFill>
            <a:schemeClr val="tx1"/>
          </a:solidFill>
          <a:latin typeface="+mn-lt"/>
          <a:ea typeface="+mn-ea"/>
          <a:cs typeface="+mn-cs"/>
        </a:defRPr>
      </a:lvl2pPr>
      <a:lvl3pPr marL="1189198" indent="-236390" algn="l" rtl="0" eaLnBrk="0" fontAlgn="base" hangingPunct="0">
        <a:spcBef>
          <a:spcPct val="20000"/>
        </a:spcBef>
        <a:spcAft>
          <a:spcPct val="0"/>
        </a:spcAft>
        <a:buChar char="•"/>
        <a:defRPr sz="2458">
          <a:solidFill>
            <a:schemeClr val="tx1"/>
          </a:solidFill>
          <a:latin typeface="+mn-lt"/>
          <a:ea typeface="+mn-ea"/>
          <a:cs typeface="+mn-cs"/>
        </a:defRPr>
      </a:lvl3pPr>
      <a:lvl4pPr marL="1664877" indent="-236390" algn="l" rtl="0" eaLnBrk="0" fontAlgn="base" hangingPunct="0">
        <a:spcBef>
          <a:spcPct val="20000"/>
        </a:spcBef>
        <a:spcAft>
          <a:spcPct val="0"/>
        </a:spcAft>
        <a:buChar char="–"/>
        <a:defRPr sz="2080">
          <a:solidFill>
            <a:schemeClr val="tx1"/>
          </a:solidFill>
          <a:latin typeface="+mn-lt"/>
          <a:ea typeface="+mn-ea"/>
          <a:cs typeface="+mn-cs"/>
        </a:defRPr>
      </a:lvl4pPr>
      <a:lvl5pPr marL="2142007" indent="-236390" algn="l" rtl="0" eaLnBrk="0" fontAlgn="base" hangingPunct="0">
        <a:spcBef>
          <a:spcPct val="20000"/>
        </a:spcBef>
        <a:spcAft>
          <a:spcPct val="0"/>
        </a:spcAft>
        <a:buChar char="»"/>
        <a:defRPr sz="2080">
          <a:solidFill>
            <a:schemeClr val="tx1"/>
          </a:solidFill>
          <a:latin typeface="+mn-lt"/>
          <a:ea typeface="+mn-ea"/>
          <a:cs typeface="+mn-cs"/>
        </a:defRPr>
      </a:lvl5pPr>
      <a:lvl6pPr marL="2619860" indent="-238168" algn="l" rtl="0" fontAlgn="base">
        <a:spcBef>
          <a:spcPct val="20000"/>
        </a:spcBef>
        <a:spcAft>
          <a:spcPct val="0"/>
        </a:spcAft>
        <a:buChar char="»"/>
        <a:defRPr sz="2080">
          <a:solidFill>
            <a:schemeClr val="tx1"/>
          </a:solidFill>
          <a:latin typeface="+mn-lt"/>
          <a:ea typeface="+mn-ea"/>
          <a:cs typeface="+mn-cs"/>
        </a:defRPr>
      </a:lvl6pPr>
      <a:lvl7pPr marL="3096200" indent="-238168" algn="l" rtl="0" fontAlgn="base">
        <a:spcBef>
          <a:spcPct val="20000"/>
        </a:spcBef>
        <a:spcAft>
          <a:spcPct val="0"/>
        </a:spcAft>
        <a:buChar char="»"/>
        <a:defRPr sz="2080">
          <a:solidFill>
            <a:schemeClr val="tx1"/>
          </a:solidFill>
          <a:latin typeface="+mn-lt"/>
          <a:ea typeface="+mn-ea"/>
          <a:cs typeface="+mn-cs"/>
        </a:defRPr>
      </a:lvl7pPr>
      <a:lvl8pPr marL="3572538" indent="-238168" algn="l" rtl="0" fontAlgn="base">
        <a:spcBef>
          <a:spcPct val="20000"/>
        </a:spcBef>
        <a:spcAft>
          <a:spcPct val="0"/>
        </a:spcAft>
        <a:buChar char="»"/>
        <a:defRPr sz="2080">
          <a:solidFill>
            <a:schemeClr val="tx1"/>
          </a:solidFill>
          <a:latin typeface="+mn-lt"/>
          <a:ea typeface="+mn-ea"/>
          <a:cs typeface="+mn-cs"/>
        </a:defRPr>
      </a:lvl8pPr>
      <a:lvl9pPr marL="4048875" indent="-238168" algn="l" rtl="0" fontAlgn="base">
        <a:spcBef>
          <a:spcPct val="20000"/>
        </a:spcBef>
        <a:spcAft>
          <a:spcPct val="0"/>
        </a:spcAft>
        <a:buChar char="»"/>
        <a:defRPr sz="2080">
          <a:solidFill>
            <a:schemeClr val="tx1"/>
          </a:solidFill>
          <a:latin typeface="+mn-lt"/>
          <a:ea typeface="+mn-ea"/>
          <a:cs typeface="+mn-cs"/>
        </a:defRPr>
      </a:lvl9pPr>
    </p:bodyStyle>
    <p:otherStyle>
      <a:defPPr>
        <a:defRPr lang="en-US"/>
      </a:defPPr>
      <a:lvl1pPr marL="0" algn="l" defTabSz="476339" rtl="0" eaLnBrk="1" latinLnBrk="0" hangingPunct="1">
        <a:defRPr sz="1891" kern="1200">
          <a:solidFill>
            <a:schemeClr val="tx1"/>
          </a:solidFill>
          <a:latin typeface="+mn-lt"/>
          <a:ea typeface="+mn-ea"/>
          <a:cs typeface="+mn-cs"/>
        </a:defRPr>
      </a:lvl1pPr>
      <a:lvl2pPr marL="476339" algn="l" defTabSz="476339" rtl="0" eaLnBrk="1" latinLnBrk="0" hangingPunct="1">
        <a:defRPr sz="1891" kern="1200">
          <a:solidFill>
            <a:schemeClr val="tx1"/>
          </a:solidFill>
          <a:latin typeface="+mn-lt"/>
          <a:ea typeface="+mn-ea"/>
          <a:cs typeface="+mn-cs"/>
        </a:defRPr>
      </a:lvl2pPr>
      <a:lvl3pPr marL="952676" algn="l" defTabSz="476339" rtl="0" eaLnBrk="1" latinLnBrk="0" hangingPunct="1">
        <a:defRPr sz="1891" kern="1200">
          <a:solidFill>
            <a:schemeClr val="tx1"/>
          </a:solidFill>
          <a:latin typeface="+mn-lt"/>
          <a:ea typeface="+mn-ea"/>
          <a:cs typeface="+mn-cs"/>
        </a:defRPr>
      </a:lvl3pPr>
      <a:lvl4pPr marL="1429016" algn="l" defTabSz="476339" rtl="0" eaLnBrk="1" latinLnBrk="0" hangingPunct="1">
        <a:defRPr sz="1891" kern="1200">
          <a:solidFill>
            <a:schemeClr val="tx1"/>
          </a:solidFill>
          <a:latin typeface="+mn-lt"/>
          <a:ea typeface="+mn-ea"/>
          <a:cs typeface="+mn-cs"/>
        </a:defRPr>
      </a:lvl4pPr>
      <a:lvl5pPr marL="1905353" algn="l" defTabSz="476339" rtl="0" eaLnBrk="1" latinLnBrk="0" hangingPunct="1">
        <a:defRPr sz="1891" kern="1200">
          <a:solidFill>
            <a:schemeClr val="tx1"/>
          </a:solidFill>
          <a:latin typeface="+mn-lt"/>
          <a:ea typeface="+mn-ea"/>
          <a:cs typeface="+mn-cs"/>
        </a:defRPr>
      </a:lvl5pPr>
      <a:lvl6pPr marL="2381692" algn="l" defTabSz="476339" rtl="0" eaLnBrk="1" latinLnBrk="0" hangingPunct="1">
        <a:defRPr sz="1891" kern="1200">
          <a:solidFill>
            <a:schemeClr val="tx1"/>
          </a:solidFill>
          <a:latin typeface="+mn-lt"/>
          <a:ea typeface="+mn-ea"/>
          <a:cs typeface="+mn-cs"/>
        </a:defRPr>
      </a:lvl6pPr>
      <a:lvl7pPr marL="2858029" algn="l" defTabSz="476339" rtl="0" eaLnBrk="1" latinLnBrk="0" hangingPunct="1">
        <a:defRPr sz="1891" kern="1200">
          <a:solidFill>
            <a:schemeClr val="tx1"/>
          </a:solidFill>
          <a:latin typeface="+mn-lt"/>
          <a:ea typeface="+mn-ea"/>
          <a:cs typeface="+mn-cs"/>
        </a:defRPr>
      </a:lvl7pPr>
      <a:lvl8pPr marL="3334367" algn="l" defTabSz="476339" rtl="0" eaLnBrk="1" latinLnBrk="0" hangingPunct="1">
        <a:defRPr sz="1891" kern="1200">
          <a:solidFill>
            <a:schemeClr val="tx1"/>
          </a:solidFill>
          <a:latin typeface="+mn-lt"/>
          <a:ea typeface="+mn-ea"/>
          <a:cs typeface="+mn-cs"/>
        </a:defRPr>
      </a:lvl8pPr>
      <a:lvl9pPr marL="3810706" algn="l" defTabSz="476339" rtl="0" eaLnBrk="1" latinLnBrk="0" hangingPunct="1">
        <a:defRPr sz="1891"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788076" y="6707135"/>
            <a:ext cx="168764" cy="346281"/>
          </a:xfrm>
          <a:prstGeom prst="rect">
            <a:avLst/>
          </a:prstGeom>
          <a:noFill/>
        </p:spPr>
        <p:txBody>
          <a:bodyPr wrap="none" lIns="83534" tIns="41767" rIns="83534" bIns="41767" rtlCol="0">
            <a:spAutoFit/>
          </a:bodyPr>
          <a:lstStyle/>
          <a:p>
            <a:endParaRPr lang="pt-PT" sz="1702" dirty="0"/>
          </a:p>
        </p:txBody>
      </p:sp>
      <p:sp>
        <p:nvSpPr>
          <p:cNvPr id="5" name="Slide Number Placeholder 5"/>
          <p:cNvSpPr>
            <a:spLocks noGrp="1"/>
          </p:cNvSpPr>
          <p:nvPr>
            <p:ph type="sldNum" sz="quarter" idx="4"/>
          </p:nvPr>
        </p:nvSpPr>
        <p:spPr>
          <a:xfrm>
            <a:off x="8784298" y="6356351"/>
            <a:ext cx="2844801" cy="365125"/>
          </a:xfrm>
          <a:prstGeom prst="rect">
            <a:avLst/>
          </a:prstGeom>
        </p:spPr>
        <p:txBody>
          <a:bodyPr vert="horz" lIns="100785" tIns="50393" rIns="100785" bIns="50393" rtlCol="0" anchor="ctr"/>
          <a:lstStyle>
            <a:lvl1pPr algn="r">
              <a:defRPr sz="1134">
                <a:solidFill>
                  <a:schemeClr val="tx1">
                    <a:tint val="75000"/>
                  </a:schemeClr>
                </a:solidFill>
                <a:latin typeface="Arial Narrow" panose="020B0606020202030204" pitchFamily="34" charset="0"/>
              </a:defRPr>
            </a:lvl1pPr>
          </a:lstStyle>
          <a:p>
            <a:fld id="{631AFFFD-DCC4-4AC9-8D91-7BD15E28F94B}" type="slidenum">
              <a:rPr lang="pt-PT" smtClean="0"/>
              <a:pPr/>
              <a:t>‹#›</a:t>
            </a:fld>
            <a:endParaRPr lang="pt-PT"/>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2492" y="332657"/>
            <a:ext cx="1175559" cy="206724"/>
          </a:xfrm>
          <a:prstGeom prst="rect">
            <a:avLst/>
          </a:prstGeom>
        </p:spPr>
      </p:pic>
      <p:sp>
        <p:nvSpPr>
          <p:cNvPr id="8" name="Rectangle 7"/>
          <p:cNvSpPr/>
          <p:nvPr userDrawn="1"/>
        </p:nvSpPr>
        <p:spPr>
          <a:xfrm>
            <a:off x="1662169" y="0"/>
            <a:ext cx="203582" cy="1977126"/>
          </a:xfrm>
          <a:prstGeom prst="rect">
            <a:avLst/>
          </a:prstGeom>
          <a:solidFill>
            <a:srgbClr val="ED1C24"/>
          </a:solidFill>
          <a:ln w="25400" cap="flat" cmpd="sng" algn="ctr">
            <a:noFill/>
            <a:prstDash val="solid"/>
          </a:ln>
          <a:effectLst/>
        </p:spPr>
        <p:txBody>
          <a:bodyPr lIns="95272" tIns="47636" rIns="95272" bIns="47636" rtlCol="0" anchor="ctr"/>
          <a:lstStyle/>
          <a:p>
            <a:pPr algn="ctr">
              <a:defRPr/>
            </a:pPr>
            <a:endParaRPr lang="pt-PT" sz="1702" kern="0">
              <a:solidFill>
                <a:srgbClr val="ED1C24"/>
              </a:solidFill>
              <a:latin typeface="Calibri"/>
            </a:endParaRPr>
          </a:p>
        </p:txBody>
      </p:sp>
    </p:spTree>
    <p:extLst>
      <p:ext uri="{BB962C8B-B14F-4D97-AF65-F5344CB8AC3E}">
        <p14:creationId xmlns:p14="http://schemas.microsoft.com/office/powerpoint/2010/main" val="3855350916"/>
      </p:ext>
    </p:extLst>
  </p:cSld>
  <p:clrMap bg1="lt1" tx1="dk1" bg2="lt2" tx2="dk2" accent1="accent1" accent2="accent2" accent3="accent3" accent4="accent4" accent5="accent5" accent6="accent6" hlink="hlink" folHlink="folHlink"/>
  <p:sldLayoutIdLst>
    <p:sldLayoutId id="2147484209" r:id="rId1"/>
  </p:sldLayoutIdLst>
  <p:hf hdr="0" ftr="0" dt="0"/>
  <p:txStyles>
    <p:titleStyle>
      <a:lvl1pPr algn="ctr" defTabSz="417669" rtl="0" eaLnBrk="1" latinLnBrk="0" hangingPunct="1">
        <a:spcBef>
          <a:spcPct val="0"/>
        </a:spcBef>
        <a:buNone/>
        <a:defRPr sz="4065" kern="1200">
          <a:solidFill>
            <a:schemeClr val="tx1"/>
          </a:solidFill>
          <a:latin typeface="+mj-lt"/>
          <a:ea typeface="+mj-ea"/>
          <a:cs typeface="+mj-cs"/>
        </a:defRPr>
      </a:lvl1pPr>
    </p:titleStyle>
    <p:bodyStyle>
      <a:lvl1pPr marL="313253" indent="-313253" algn="l" defTabSz="417669" rtl="0" eaLnBrk="1" latinLnBrk="0" hangingPunct="1">
        <a:spcBef>
          <a:spcPct val="20000"/>
        </a:spcBef>
        <a:buFont typeface="Arial"/>
        <a:buChar char="•"/>
        <a:defRPr sz="2930" kern="1200">
          <a:solidFill>
            <a:schemeClr val="tx1"/>
          </a:solidFill>
          <a:latin typeface="+mn-lt"/>
          <a:ea typeface="+mn-ea"/>
          <a:cs typeface="+mn-cs"/>
        </a:defRPr>
      </a:lvl1pPr>
      <a:lvl2pPr marL="678713" indent="-261044" algn="l" defTabSz="417669" rtl="0" eaLnBrk="1" latinLnBrk="0" hangingPunct="1">
        <a:spcBef>
          <a:spcPct val="20000"/>
        </a:spcBef>
        <a:buFont typeface="Arial"/>
        <a:buChar char="–"/>
        <a:defRPr sz="2552" kern="1200">
          <a:solidFill>
            <a:schemeClr val="tx1"/>
          </a:solidFill>
          <a:latin typeface="+mn-lt"/>
          <a:ea typeface="+mn-ea"/>
          <a:cs typeface="+mn-cs"/>
        </a:defRPr>
      </a:lvl2pPr>
      <a:lvl3pPr marL="1044174" indent="-208835" algn="l" defTabSz="417669" rtl="0" eaLnBrk="1" latinLnBrk="0" hangingPunct="1">
        <a:spcBef>
          <a:spcPct val="20000"/>
        </a:spcBef>
        <a:buFont typeface="Arial"/>
        <a:buChar char="•"/>
        <a:defRPr sz="2174" kern="1200">
          <a:solidFill>
            <a:schemeClr val="tx1"/>
          </a:solidFill>
          <a:latin typeface="+mn-lt"/>
          <a:ea typeface="+mn-ea"/>
          <a:cs typeface="+mn-cs"/>
        </a:defRPr>
      </a:lvl3pPr>
      <a:lvl4pPr marL="1461843" indent="-208835" algn="l" defTabSz="417669" rtl="0" eaLnBrk="1" latinLnBrk="0" hangingPunct="1">
        <a:spcBef>
          <a:spcPct val="20000"/>
        </a:spcBef>
        <a:buFont typeface="Arial"/>
        <a:buChar char="–"/>
        <a:defRPr sz="1796" kern="1200">
          <a:solidFill>
            <a:schemeClr val="tx1"/>
          </a:solidFill>
          <a:latin typeface="+mn-lt"/>
          <a:ea typeface="+mn-ea"/>
          <a:cs typeface="+mn-cs"/>
        </a:defRPr>
      </a:lvl4pPr>
      <a:lvl5pPr marL="1879513" indent="-208835" algn="l" defTabSz="417669" rtl="0" eaLnBrk="1" latinLnBrk="0" hangingPunct="1">
        <a:spcBef>
          <a:spcPct val="20000"/>
        </a:spcBef>
        <a:buFont typeface="Arial"/>
        <a:buChar char="»"/>
        <a:defRPr sz="1796" kern="1200">
          <a:solidFill>
            <a:schemeClr val="tx1"/>
          </a:solidFill>
          <a:latin typeface="+mn-lt"/>
          <a:ea typeface="+mn-ea"/>
          <a:cs typeface="+mn-cs"/>
        </a:defRPr>
      </a:lvl5pPr>
      <a:lvl6pPr marL="2297182" indent="-208835" algn="l" defTabSz="417669" rtl="0" eaLnBrk="1" latinLnBrk="0" hangingPunct="1">
        <a:spcBef>
          <a:spcPct val="20000"/>
        </a:spcBef>
        <a:buFont typeface="Arial"/>
        <a:buChar char="•"/>
        <a:defRPr sz="1796" kern="1200">
          <a:solidFill>
            <a:schemeClr val="tx1"/>
          </a:solidFill>
          <a:latin typeface="+mn-lt"/>
          <a:ea typeface="+mn-ea"/>
          <a:cs typeface="+mn-cs"/>
        </a:defRPr>
      </a:lvl6pPr>
      <a:lvl7pPr marL="2714852" indent="-208835" algn="l" defTabSz="417669" rtl="0" eaLnBrk="1" latinLnBrk="0" hangingPunct="1">
        <a:spcBef>
          <a:spcPct val="20000"/>
        </a:spcBef>
        <a:buFont typeface="Arial"/>
        <a:buChar char="•"/>
        <a:defRPr sz="1796" kern="1200">
          <a:solidFill>
            <a:schemeClr val="tx1"/>
          </a:solidFill>
          <a:latin typeface="+mn-lt"/>
          <a:ea typeface="+mn-ea"/>
          <a:cs typeface="+mn-cs"/>
        </a:defRPr>
      </a:lvl7pPr>
      <a:lvl8pPr marL="3132522" indent="-208835" algn="l" defTabSz="417669" rtl="0" eaLnBrk="1" latinLnBrk="0" hangingPunct="1">
        <a:spcBef>
          <a:spcPct val="20000"/>
        </a:spcBef>
        <a:buFont typeface="Arial"/>
        <a:buChar char="•"/>
        <a:defRPr sz="1796" kern="1200">
          <a:solidFill>
            <a:schemeClr val="tx1"/>
          </a:solidFill>
          <a:latin typeface="+mn-lt"/>
          <a:ea typeface="+mn-ea"/>
          <a:cs typeface="+mn-cs"/>
        </a:defRPr>
      </a:lvl8pPr>
      <a:lvl9pPr marL="3550191" indent="-208835" algn="l" defTabSz="417669" rtl="0" eaLnBrk="1" latinLnBrk="0" hangingPunct="1">
        <a:spcBef>
          <a:spcPct val="20000"/>
        </a:spcBef>
        <a:buFont typeface="Arial"/>
        <a:buChar char="•"/>
        <a:defRPr sz="1796" kern="1200">
          <a:solidFill>
            <a:schemeClr val="tx1"/>
          </a:solidFill>
          <a:latin typeface="+mn-lt"/>
          <a:ea typeface="+mn-ea"/>
          <a:cs typeface="+mn-cs"/>
        </a:defRPr>
      </a:lvl9pPr>
    </p:bodyStyle>
    <p:otherStyle>
      <a:defPPr>
        <a:defRPr lang="en-US"/>
      </a:defPPr>
      <a:lvl1pPr marL="0" algn="l" defTabSz="417669" rtl="0" eaLnBrk="1" latinLnBrk="0" hangingPunct="1">
        <a:defRPr sz="1607" kern="1200">
          <a:solidFill>
            <a:schemeClr val="tx1"/>
          </a:solidFill>
          <a:latin typeface="+mn-lt"/>
          <a:ea typeface="+mn-ea"/>
          <a:cs typeface="+mn-cs"/>
        </a:defRPr>
      </a:lvl1pPr>
      <a:lvl2pPr marL="417669" algn="l" defTabSz="417669" rtl="0" eaLnBrk="1" latinLnBrk="0" hangingPunct="1">
        <a:defRPr sz="1607" kern="1200">
          <a:solidFill>
            <a:schemeClr val="tx1"/>
          </a:solidFill>
          <a:latin typeface="+mn-lt"/>
          <a:ea typeface="+mn-ea"/>
          <a:cs typeface="+mn-cs"/>
        </a:defRPr>
      </a:lvl2pPr>
      <a:lvl3pPr marL="835339" algn="l" defTabSz="417669" rtl="0" eaLnBrk="1" latinLnBrk="0" hangingPunct="1">
        <a:defRPr sz="1607" kern="1200">
          <a:solidFill>
            <a:schemeClr val="tx1"/>
          </a:solidFill>
          <a:latin typeface="+mn-lt"/>
          <a:ea typeface="+mn-ea"/>
          <a:cs typeface="+mn-cs"/>
        </a:defRPr>
      </a:lvl3pPr>
      <a:lvl4pPr marL="1253008" algn="l" defTabSz="417669" rtl="0" eaLnBrk="1" latinLnBrk="0" hangingPunct="1">
        <a:defRPr sz="1607" kern="1200">
          <a:solidFill>
            <a:schemeClr val="tx1"/>
          </a:solidFill>
          <a:latin typeface="+mn-lt"/>
          <a:ea typeface="+mn-ea"/>
          <a:cs typeface="+mn-cs"/>
        </a:defRPr>
      </a:lvl4pPr>
      <a:lvl5pPr marL="1670678" algn="l" defTabSz="417669" rtl="0" eaLnBrk="1" latinLnBrk="0" hangingPunct="1">
        <a:defRPr sz="1607" kern="1200">
          <a:solidFill>
            <a:schemeClr val="tx1"/>
          </a:solidFill>
          <a:latin typeface="+mn-lt"/>
          <a:ea typeface="+mn-ea"/>
          <a:cs typeface="+mn-cs"/>
        </a:defRPr>
      </a:lvl5pPr>
      <a:lvl6pPr marL="2088347" algn="l" defTabSz="417669" rtl="0" eaLnBrk="1" latinLnBrk="0" hangingPunct="1">
        <a:defRPr sz="1607" kern="1200">
          <a:solidFill>
            <a:schemeClr val="tx1"/>
          </a:solidFill>
          <a:latin typeface="+mn-lt"/>
          <a:ea typeface="+mn-ea"/>
          <a:cs typeface="+mn-cs"/>
        </a:defRPr>
      </a:lvl6pPr>
      <a:lvl7pPr marL="2506017" algn="l" defTabSz="417669" rtl="0" eaLnBrk="1" latinLnBrk="0" hangingPunct="1">
        <a:defRPr sz="1607" kern="1200">
          <a:solidFill>
            <a:schemeClr val="tx1"/>
          </a:solidFill>
          <a:latin typeface="+mn-lt"/>
          <a:ea typeface="+mn-ea"/>
          <a:cs typeface="+mn-cs"/>
        </a:defRPr>
      </a:lvl7pPr>
      <a:lvl8pPr marL="2923687" algn="l" defTabSz="417669" rtl="0" eaLnBrk="1" latinLnBrk="0" hangingPunct="1">
        <a:defRPr sz="1607" kern="1200">
          <a:solidFill>
            <a:schemeClr val="tx1"/>
          </a:solidFill>
          <a:latin typeface="+mn-lt"/>
          <a:ea typeface="+mn-ea"/>
          <a:cs typeface="+mn-cs"/>
        </a:defRPr>
      </a:lvl8pPr>
      <a:lvl9pPr marL="3341357" algn="l" defTabSz="417669" rtl="0" eaLnBrk="1" latinLnBrk="0" hangingPunct="1">
        <a:defRPr sz="1607"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788076" y="6707135"/>
            <a:ext cx="168764" cy="346281"/>
          </a:xfrm>
          <a:prstGeom prst="rect">
            <a:avLst/>
          </a:prstGeom>
          <a:noFill/>
        </p:spPr>
        <p:txBody>
          <a:bodyPr wrap="none" lIns="83534" tIns="41767" rIns="83534" bIns="41767" rtlCol="0">
            <a:spAutoFit/>
          </a:bodyPr>
          <a:lstStyle/>
          <a:p>
            <a:endParaRPr lang="pt-PT" sz="1702" dirty="0"/>
          </a:p>
        </p:txBody>
      </p:sp>
      <p:sp>
        <p:nvSpPr>
          <p:cNvPr id="5" name="TextBox 4"/>
          <p:cNvSpPr txBox="1"/>
          <p:nvPr userDrawn="1"/>
        </p:nvSpPr>
        <p:spPr>
          <a:xfrm>
            <a:off x="13718490" y="5182367"/>
            <a:ext cx="168764" cy="346281"/>
          </a:xfrm>
          <a:prstGeom prst="rect">
            <a:avLst/>
          </a:prstGeom>
          <a:noFill/>
        </p:spPr>
        <p:txBody>
          <a:bodyPr wrap="none" lIns="83534" tIns="41767" rIns="83534" bIns="41767" rtlCol="0">
            <a:spAutoFit/>
          </a:bodyPr>
          <a:lstStyle/>
          <a:p>
            <a:endParaRPr lang="pt-PT" sz="1702" dirty="0"/>
          </a:p>
        </p:txBody>
      </p:sp>
      <p:sp>
        <p:nvSpPr>
          <p:cNvPr id="8" name="Slide Number Placeholder 5"/>
          <p:cNvSpPr>
            <a:spLocks noGrp="1"/>
          </p:cNvSpPr>
          <p:nvPr>
            <p:ph type="sldNum" sz="quarter" idx="4"/>
          </p:nvPr>
        </p:nvSpPr>
        <p:spPr>
          <a:xfrm>
            <a:off x="8784298" y="6356351"/>
            <a:ext cx="2844801" cy="365125"/>
          </a:xfrm>
          <a:prstGeom prst="rect">
            <a:avLst/>
          </a:prstGeom>
        </p:spPr>
        <p:txBody>
          <a:bodyPr vert="horz" lIns="100785" tIns="50393" rIns="100785" bIns="50393" rtlCol="0" anchor="ctr"/>
          <a:lstStyle>
            <a:lvl1pPr algn="r">
              <a:defRPr sz="1134">
                <a:solidFill>
                  <a:schemeClr val="tx1">
                    <a:tint val="75000"/>
                  </a:schemeClr>
                </a:solidFill>
                <a:latin typeface="Arial Narrow" panose="020B0606020202030204" pitchFamily="34" charset="0"/>
              </a:defRPr>
            </a:lvl1pPr>
          </a:lstStyle>
          <a:p>
            <a:fld id="{631AFFFD-DCC4-4AC9-8D91-7BD15E28F94B}" type="slidenum">
              <a:rPr lang="pt-PT" smtClean="0"/>
              <a:pPr/>
              <a:t>‹#›</a:t>
            </a:fld>
            <a:endParaRPr lang="pt-PT"/>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2492" y="332657"/>
            <a:ext cx="1175559" cy="206724"/>
          </a:xfrm>
          <a:prstGeom prst="rect">
            <a:avLst/>
          </a:prstGeom>
        </p:spPr>
      </p:pic>
      <p:sp>
        <p:nvSpPr>
          <p:cNvPr id="10" name="Rectangle 9"/>
          <p:cNvSpPr/>
          <p:nvPr userDrawn="1"/>
        </p:nvSpPr>
        <p:spPr>
          <a:xfrm>
            <a:off x="1723148" y="0"/>
            <a:ext cx="60959" cy="944696"/>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95272" tIns="47636" rIns="95272" bIns="47636" rtlCol="0" anchor="ctr"/>
          <a:lstStyle/>
          <a:p>
            <a:pPr algn="ctr"/>
            <a:endParaRPr lang="pt-PT" sz="1702">
              <a:solidFill>
                <a:srgbClr val="ED1C24"/>
              </a:solidFill>
            </a:endParaRPr>
          </a:p>
        </p:txBody>
      </p:sp>
    </p:spTree>
    <p:extLst>
      <p:ext uri="{BB962C8B-B14F-4D97-AF65-F5344CB8AC3E}">
        <p14:creationId xmlns:p14="http://schemas.microsoft.com/office/powerpoint/2010/main" val="3399068635"/>
      </p:ext>
    </p:extLst>
  </p:cSld>
  <p:clrMap bg1="lt1" tx1="dk1" bg2="lt2" tx2="dk2" accent1="accent1" accent2="accent2" accent3="accent3" accent4="accent4" accent5="accent5" accent6="accent6" hlink="hlink" folHlink="folHlink"/>
  <p:sldLayoutIdLst>
    <p:sldLayoutId id="2147484211" r:id="rId1"/>
  </p:sldLayoutIdLst>
  <p:hf hdr="0" ftr="0" dt="0"/>
  <p:txStyles>
    <p:titleStyle>
      <a:lvl1pPr algn="ctr" defTabSz="417669" rtl="0" eaLnBrk="1" latinLnBrk="0" hangingPunct="1">
        <a:spcBef>
          <a:spcPct val="0"/>
        </a:spcBef>
        <a:buNone/>
        <a:defRPr sz="4065" kern="1200">
          <a:solidFill>
            <a:schemeClr val="tx1"/>
          </a:solidFill>
          <a:latin typeface="+mj-lt"/>
          <a:ea typeface="+mj-ea"/>
          <a:cs typeface="+mj-cs"/>
        </a:defRPr>
      </a:lvl1pPr>
    </p:titleStyle>
    <p:bodyStyle>
      <a:lvl1pPr marL="313253" indent="-313253" algn="l" defTabSz="417669" rtl="0" eaLnBrk="1" latinLnBrk="0" hangingPunct="1">
        <a:spcBef>
          <a:spcPct val="20000"/>
        </a:spcBef>
        <a:buFont typeface="Arial"/>
        <a:buChar char="•"/>
        <a:defRPr sz="2930" kern="1200">
          <a:solidFill>
            <a:schemeClr val="tx1"/>
          </a:solidFill>
          <a:latin typeface="+mn-lt"/>
          <a:ea typeface="+mn-ea"/>
          <a:cs typeface="+mn-cs"/>
        </a:defRPr>
      </a:lvl1pPr>
      <a:lvl2pPr marL="678713" indent="-261044" algn="l" defTabSz="417669" rtl="0" eaLnBrk="1" latinLnBrk="0" hangingPunct="1">
        <a:spcBef>
          <a:spcPct val="20000"/>
        </a:spcBef>
        <a:buFont typeface="Arial"/>
        <a:buChar char="–"/>
        <a:defRPr sz="2552" kern="1200">
          <a:solidFill>
            <a:schemeClr val="tx1"/>
          </a:solidFill>
          <a:latin typeface="+mn-lt"/>
          <a:ea typeface="+mn-ea"/>
          <a:cs typeface="+mn-cs"/>
        </a:defRPr>
      </a:lvl2pPr>
      <a:lvl3pPr marL="1044174" indent="-208835" algn="l" defTabSz="417669" rtl="0" eaLnBrk="1" latinLnBrk="0" hangingPunct="1">
        <a:spcBef>
          <a:spcPct val="20000"/>
        </a:spcBef>
        <a:buFont typeface="Arial"/>
        <a:buChar char="•"/>
        <a:defRPr sz="2174" kern="1200">
          <a:solidFill>
            <a:schemeClr val="tx1"/>
          </a:solidFill>
          <a:latin typeface="+mn-lt"/>
          <a:ea typeface="+mn-ea"/>
          <a:cs typeface="+mn-cs"/>
        </a:defRPr>
      </a:lvl3pPr>
      <a:lvl4pPr marL="1461843" indent="-208835" algn="l" defTabSz="417669" rtl="0" eaLnBrk="1" latinLnBrk="0" hangingPunct="1">
        <a:spcBef>
          <a:spcPct val="20000"/>
        </a:spcBef>
        <a:buFont typeface="Arial"/>
        <a:buChar char="–"/>
        <a:defRPr sz="1796" kern="1200">
          <a:solidFill>
            <a:schemeClr val="tx1"/>
          </a:solidFill>
          <a:latin typeface="+mn-lt"/>
          <a:ea typeface="+mn-ea"/>
          <a:cs typeface="+mn-cs"/>
        </a:defRPr>
      </a:lvl4pPr>
      <a:lvl5pPr marL="1879513" indent="-208835" algn="l" defTabSz="417669" rtl="0" eaLnBrk="1" latinLnBrk="0" hangingPunct="1">
        <a:spcBef>
          <a:spcPct val="20000"/>
        </a:spcBef>
        <a:buFont typeface="Arial"/>
        <a:buChar char="»"/>
        <a:defRPr sz="1796" kern="1200">
          <a:solidFill>
            <a:schemeClr val="tx1"/>
          </a:solidFill>
          <a:latin typeface="+mn-lt"/>
          <a:ea typeface="+mn-ea"/>
          <a:cs typeface="+mn-cs"/>
        </a:defRPr>
      </a:lvl5pPr>
      <a:lvl6pPr marL="2297182" indent="-208835" algn="l" defTabSz="417669" rtl="0" eaLnBrk="1" latinLnBrk="0" hangingPunct="1">
        <a:spcBef>
          <a:spcPct val="20000"/>
        </a:spcBef>
        <a:buFont typeface="Arial"/>
        <a:buChar char="•"/>
        <a:defRPr sz="1796" kern="1200">
          <a:solidFill>
            <a:schemeClr val="tx1"/>
          </a:solidFill>
          <a:latin typeface="+mn-lt"/>
          <a:ea typeface="+mn-ea"/>
          <a:cs typeface="+mn-cs"/>
        </a:defRPr>
      </a:lvl6pPr>
      <a:lvl7pPr marL="2714852" indent="-208835" algn="l" defTabSz="417669" rtl="0" eaLnBrk="1" latinLnBrk="0" hangingPunct="1">
        <a:spcBef>
          <a:spcPct val="20000"/>
        </a:spcBef>
        <a:buFont typeface="Arial"/>
        <a:buChar char="•"/>
        <a:defRPr sz="1796" kern="1200">
          <a:solidFill>
            <a:schemeClr val="tx1"/>
          </a:solidFill>
          <a:latin typeface="+mn-lt"/>
          <a:ea typeface="+mn-ea"/>
          <a:cs typeface="+mn-cs"/>
        </a:defRPr>
      </a:lvl7pPr>
      <a:lvl8pPr marL="3132522" indent="-208835" algn="l" defTabSz="417669" rtl="0" eaLnBrk="1" latinLnBrk="0" hangingPunct="1">
        <a:spcBef>
          <a:spcPct val="20000"/>
        </a:spcBef>
        <a:buFont typeface="Arial"/>
        <a:buChar char="•"/>
        <a:defRPr sz="1796" kern="1200">
          <a:solidFill>
            <a:schemeClr val="tx1"/>
          </a:solidFill>
          <a:latin typeface="+mn-lt"/>
          <a:ea typeface="+mn-ea"/>
          <a:cs typeface="+mn-cs"/>
        </a:defRPr>
      </a:lvl8pPr>
      <a:lvl9pPr marL="3550191" indent="-208835" algn="l" defTabSz="417669" rtl="0" eaLnBrk="1" latinLnBrk="0" hangingPunct="1">
        <a:spcBef>
          <a:spcPct val="20000"/>
        </a:spcBef>
        <a:buFont typeface="Arial"/>
        <a:buChar char="•"/>
        <a:defRPr sz="1796" kern="1200">
          <a:solidFill>
            <a:schemeClr val="tx1"/>
          </a:solidFill>
          <a:latin typeface="+mn-lt"/>
          <a:ea typeface="+mn-ea"/>
          <a:cs typeface="+mn-cs"/>
        </a:defRPr>
      </a:lvl9pPr>
    </p:bodyStyle>
    <p:otherStyle>
      <a:defPPr>
        <a:defRPr lang="en-US"/>
      </a:defPPr>
      <a:lvl1pPr marL="0" algn="l" defTabSz="417669" rtl="0" eaLnBrk="1" latinLnBrk="0" hangingPunct="1">
        <a:defRPr sz="1607" kern="1200">
          <a:solidFill>
            <a:schemeClr val="tx1"/>
          </a:solidFill>
          <a:latin typeface="+mn-lt"/>
          <a:ea typeface="+mn-ea"/>
          <a:cs typeface="+mn-cs"/>
        </a:defRPr>
      </a:lvl1pPr>
      <a:lvl2pPr marL="417669" algn="l" defTabSz="417669" rtl="0" eaLnBrk="1" latinLnBrk="0" hangingPunct="1">
        <a:defRPr sz="1607" kern="1200">
          <a:solidFill>
            <a:schemeClr val="tx1"/>
          </a:solidFill>
          <a:latin typeface="+mn-lt"/>
          <a:ea typeface="+mn-ea"/>
          <a:cs typeface="+mn-cs"/>
        </a:defRPr>
      </a:lvl2pPr>
      <a:lvl3pPr marL="835339" algn="l" defTabSz="417669" rtl="0" eaLnBrk="1" latinLnBrk="0" hangingPunct="1">
        <a:defRPr sz="1607" kern="1200">
          <a:solidFill>
            <a:schemeClr val="tx1"/>
          </a:solidFill>
          <a:latin typeface="+mn-lt"/>
          <a:ea typeface="+mn-ea"/>
          <a:cs typeface="+mn-cs"/>
        </a:defRPr>
      </a:lvl3pPr>
      <a:lvl4pPr marL="1253008" algn="l" defTabSz="417669" rtl="0" eaLnBrk="1" latinLnBrk="0" hangingPunct="1">
        <a:defRPr sz="1607" kern="1200">
          <a:solidFill>
            <a:schemeClr val="tx1"/>
          </a:solidFill>
          <a:latin typeface="+mn-lt"/>
          <a:ea typeface="+mn-ea"/>
          <a:cs typeface="+mn-cs"/>
        </a:defRPr>
      </a:lvl4pPr>
      <a:lvl5pPr marL="1670678" algn="l" defTabSz="417669" rtl="0" eaLnBrk="1" latinLnBrk="0" hangingPunct="1">
        <a:defRPr sz="1607" kern="1200">
          <a:solidFill>
            <a:schemeClr val="tx1"/>
          </a:solidFill>
          <a:latin typeface="+mn-lt"/>
          <a:ea typeface="+mn-ea"/>
          <a:cs typeface="+mn-cs"/>
        </a:defRPr>
      </a:lvl5pPr>
      <a:lvl6pPr marL="2088347" algn="l" defTabSz="417669" rtl="0" eaLnBrk="1" latinLnBrk="0" hangingPunct="1">
        <a:defRPr sz="1607" kern="1200">
          <a:solidFill>
            <a:schemeClr val="tx1"/>
          </a:solidFill>
          <a:latin typeface="+mn-lt"/>
          <a:ea typeface="+mn-ea"/>
          <a:cs typeface="+mn-cs"/>
        </a:defRPr>
      </a:lvl6pPr>
      <a:lvl7pPr marL="2506017" algn="l" defTabSz="417669" rtl="0" eaLnBrk="1" latinLnBrk="0" hangingPunct="1">
        <a:defRPr sz="1607" kern="1200">
          <a:solidFill>
            <a:schemeClr val="tx1"/>
          </a:solidFill>
          <a:latin typeface="+mn-lt"/>
          <a:ea typeface="+mn-ea"/>
          <a:cs typeface="+mn-cs"/>
        </a:defRPr>
      </a:lvl7pPr>
      <a:lvl8pPr marL="2923687" algn="l" defTabSz="417669" rtl="0" eaLnBrk="1" latinLnBrk="0" hangingPunct="1">
        <a:defRPr sz="1607" kern="1200">
          <a:solidFill>
            <a:schemeClr val="tx1"/>
          </a:solidFill>
          <a:latin typeface="+mn-lt"/>
          <a:ea typeface="+mn-ea"/>
          <a:cs typeface="+mn-cs"/>
        </a:defRPr>
      </a:lvl8pPr>
      <a:lvl9pPr marL="3341357" algn="l" defTabSz="417669" rtl="0" eaLnBrk="1" latinLnBrk="0" hangingPunct="1">
        <a:defRPr sz="1607"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788076" y="6707135"/>
            <a:ext cx="168764" cy="346281"/>
          </a:xfrm>
          <a:prstGeom prst="rect">
            <a:avLst/>
          </a:prstGeom>
          <a:noFill/>
        </p:spPr>
        <p:txBody>
          <a:bodyPr wrap="none" lIns="83534" tIns="41767" rIns="83534" bIns="41767" rtlCol="0">
            <a:spAutoFit/>
          </a:bodyPr>
          <a:lstStyle/>
          <a:p>
            <a:endParaRPr lang="pt-PT" sz="1702" dirty="0"/>
          </a:p>
        </p:txBody>
      </p:sp>
      <p:sp>
        <p:nvSpPr>
          <p:cNvPr id="5" name="TextBox 4"/>
          <p:cNvSpPr txBox="1"/>
          <p:nvPr userDrawn="1"/>
        </p:nvSpPr>
        <p:spPr>
          <a:xfrm>
            <a:off x="13530169" y="6806176"/>
            <a:ext cx="168764" cy="346281"/>
          </a:xfrm>
          <a:prstGeom prst="rect">
            <a:avLst/>
          </a:prstGeom>
          <a:noFill/>
        </p:spPr>
        <p:txBody>
          <a:bodyPr wrap="none" lIns="83534" tIns="41767" rIns="83534" bIns="41767" rtlCol="0">
            <a:spAutoFit/>
          </a:bodyPr>
          <a:lstStyle/>
          <a:p>
            <a:endParaRPr lang="pt-PT" sz="1702"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0944" y="229765"/>
            <a:ext cx="2704248" cy="781766"/>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5"/>
          <a:stretch/>
        </p:blipFill>
        <p:spPr>
          <a:xfrm>
            <a:off x="0" y="93627"/>
            <a:ext cx="12192000" cy="6764373"/>
          </a:xfrm>
          <a:prstGeom prst="rect">
            <a:avLst/>
          </a:prstGeom>
        </p:spPr>
      </p:pic>
      <p:sp>
        <p:nvSpPr>
          <p:cNvPr id="9" name="Rectangle 8"/>
          <p:cNvSpPr/>
          <p:nvPr userDrawn="1"/>
        </p:nvSpPr>
        <p:spPr>
          <a:xfrm>
            <a:off x="1864795" y="-1"/>
            <a:ext cx="203582" cy="2413273"/>
          </a:xfrm>
          <a:prstGeom prst="rect">
            <a:avLst/>
          </a:prstGeom>
          <a:solidFill>
            <a:srgbClr val="ED1C24"/>
          </a:solidFill>
          <a:ln w="25400" cap="flat" cmpd="sng" algn="ctr">
            <a:noFill/>
            <a:prstDash val="solid"/>
          </a:ln>
          <a:effectLst/>
        </p:spPr>
        <p:txBody>
          <a:bodyPr lIns="95272" tIns="47636" rIns="95272" bIns="47636" rtlCol="0" anchor="ctr"/>
          <a:lstStyle/>
          <a:p>
            <a:pPr algn="ctr">
              <a:defRPr/>
            </a:pPr>
            <a:endParaRPr lang="pt-PT" sz="1702" kern="0">
              <a:solidFill>
                <a:srgbClr val="ED1C24"/>
              </a:solidFill>
              <a:latin typeface="Calibri"/>
            </a:endParaRPr>
          </a:p>
        </p:txBody>
      </p:sp>
      <p:sp>
        <p:nvSpPr>
          <p:cNvPr id="10" name="TextBox 9"/>
          <p:cNvSpPr txBox="1"/>
          <p:nvPr userDrawn="1"/>
        </p:nvSpPr>
        <p:spPr>
          <a:xfrm>
            <a:off x="2285476" y="2213987"/>
            <a:ext cx="5760640" cy="290940"/>
          </a:xfrm>
          <a:prstGeom prst="rect">
            <a:avLst/>
          </a:prstGeom>
          <a:noFill/>
        </p:spPr>
        <p:txBody>
          <a:bodyPr wrap="square" lIns="0" tIns="0" rIns="0" bIns="0" rtlCol="0">
            <a:noAutofit/>
          </a:bodyPr>
          <a:lstStyle/>
          <a:p>
            <a:pPr>
              <a:lnSpc>
                <a:spcPts val="2292"/>
              </a:lnSpc>
            </a:pPr>
            <a:r>
              <a:rPr lang="pt-PT" sz="4159" b="1" dirty="0">
                <a:solidFill>
                  <a:srgbClr val="FF0000"/>
                </a:solidFill>
                <a:latin typeface="Arial Narrow"/>
                <a:cs typeface="Arial Narrow"/>
              </a:rPr>
              <a:t>THANK YOU!</a:t>
            </a:r>
          </a:p>
        </p:txBody>
      </p:sp>
    </p:spTree>
    <p:extLst>
      <p:ext uri="{BB962C8B-B14F-4D97-AF65-F5344CB8AC3E}">
        <p14:creationId xmlns:p14="http://schemas.microsoft.com/office/powerpoint/2010/main" val="3627055473"/>
      </p:ext>
    </p:extLst>
  </p:cSld>
  <p:clrMap bg1="lt1" tx1="dk1" bg2="lt2" tx2="dk2" accent1="accent1" accent2="accent2" accent3="accent3" accent4="accent4" accent5="accent5" accent6="accent6" hlink="hlink" folHlink="folHlink"/>
  <p:sldLayoutIdLst>
    <p:sldLayoutId id="2147484213" r:id="rId1"/>
  </p:sldLayoutIdLst>
  <p:hf hdr="0" ftr="0" dt="0"/>
  <p:txStyles>
    <p:titleStyle>
      <a:lvl1pPr algn="ctr" defTabSz="417669" rtl="0" eaLnBrk="1" latinLnBrk="0" hangingPunct="1">
        <a:spcBef>
          <a:spcPct val="0"/>
        </a:spcBef>
        <a:buNone/>
        <a:defRPr sz="4065" kern="1200">
          <a:solidFill>
            <a:schemeClr val="tx1"/>
          </a:solidFill>
          <a:latin typeface="+mj-lt"/>
          <a:ea typeface="+mj-ea"/>
          <a:cs typeface="+mj-cs"/>
        </a:defRPr>
      </a:lvl1pPr>
    </p:titleStyle>
    <p:bodyStyle>
      <a:lvl1pPr marL="313253" indent="-313253" algn="l" defTabSz="417669" rtl="0" eaLnBrk="1" latinLnBrk="0" hangingPunct="1">
        <a:spcBef>
          <a:spcPct val="20000"/>
        </a:spcBef>
        <a:buFont typeface="Arial"/>
        <a:buChar char="•"/>
        <a:defRPr sz="2930" kern="1200">
          <a:solidFill>
            <a:schemeClr val="tx1"/>
          </a:solidFill>
          <a:latin typeface="+mn-lt"/>
          <a:ea typeface="+mn-ea"/>
          <a:cs typeface="+mn-cs"/>
        </a:defRPr>
      </a:lvl1pPr>
      <a:lvl2pPr marL="678713" indent="-261044" algn="l" defTabSz="417669" rtl="0" eaLnBrk="1" latinLnBrk="0" hangingPunct="1">
        <a:spcBef>
          <a:spcPct val="20000"/>
        </a:spcBef>
        <a:buFont typeface="Arial"/>
        <a:buChar char="–"/>
        <a:defRPr sz="2552" kern="1200">
          <a:solidFill>
            <a:schemeClr val="tx1"/>
          </a:solidFill>
          <a:latin typeface="+mn-lt"/>
          <a:ea typeface="+mn-ea"/>
          <a:cs typeface="+mn-cs"/>
        </a:defRPr>
      </a:lvl2pPr>
      <a:lvl3pPr marL="1044174" indent="-208835" algn="l" defTabSz="417669" rtl="0" eaLnBrk="1" latinLnBrk="0" hangingPunct="1">
        <a:spcBef>
          <a:spcPct val="20000"/>
        </a:spcBef>
        <a:buFont typeface="Arial"/>
        <a:buChar char="•"/>
        <a:defRPr sz="2174" kern="1200">
          <a:solidFill>
            <a:schemeClr val="tx1"/>
          </a:solidFill>
          <a:latin typeface="+mn-lt"/>
          <a:ea typeface="+mn-ea"/>
          <a:cs typeface="+mn-cs"/>
        </a:defRPr>
      </a:lvl3pPr>
      <a:lvl4pPr marL="1461843" indent="-208835" algn="l" defTabSz="417669" rtl="0" eaLnBrk="1" latinLnBrk="0" hangingPunct="1">
        <a:spcBef>
          <a:spcPct val="20000"/>
        </a:spcBef>
        <a:buFont typeface="Arial"/>
        <a:buChar char="–"/>
        <a:defRPr sz="1796" kern="1200">
          <a:solidFill>
            <a:schemeClr val="tx1"/>
          </a:solidFill>
          <a:latin typeface="+mn-lt"/>
          <a:ea typeface="+mn-ea"/>
          <a:cs typeface="+mn-cs"/>
        </a:defRPr>
      </a:lvl4pPr>
      <a:lvl5pPr marL="1879513" indent="-208835" algn="l" defTabSz="417669" rtl="0" eaLnBrk="1" latinLnBrk="0" hangingPunct="1">
        <a:spcBef>
          <a:spcPct val="20000"/>
        </a:spcBef>
        <a:buFont typeface="Arial"/>
        <a:buChar char="»"/>
        <a:defRPr sz="1796" kern="1200">
          <a:solidFill>
            <a:schemeClr val="tx1"/>
          </a:solidFill>
          <a:latin typeface="+mn-lt"/>
          <a:ea typeface="+mn-ea"/>
          <a:cs typeface="+mn-cs"/>
        </a:defRPr>
      </a:lvl5pPr>
      <a:lvl6pPr marL="2297182" indent="-208835" algn="l" defTabSz="417669" rtl="0" eaLnBrk="1" latinLnBrk="0" hangingPunct="1">
        <a:spcBef>
          <a:spcPct val="20000"/>
        </a:spcBef>
        <a:buFont typeface="Arial"/>
        <a:buChar char="•"/>
        <a:defRPr sz="1796" kern="1200">
          <a:solidFill>
            <a:schemeClr val="tx1"/>
          </a:solidFill>
          <a:latin typeface="+mn-lt"/>
          <a:ea typeface="+mn-ea"/>
          <a:cs typeface="+mn-cs"/>
        </a:defRPr>
      </a:lvl6pPr>
      <a:lvl7pPr marL="2714852" indent="-208835" algn="l" defTabSz="417669" rtl="0" eaLnBrk="1" latinLnBrk="0" hangingPunct="1">
        <a:spcBef>
          <a:spcPct val="20000"/>
        </a:spcBef>
        <a:buFont typeface="Arial"/>
        <a:buChar char="•"/>
        <a:defRPr sz="1796" kern="1200">
          <a:solidFill>
            <a:schemeClr val="tx1"/>
          </a:solidFill>
          <a:latin typeface="+mn-lt"/>
          <a:ea typeface="+mn-ea"/>
          <a:cs typeface="+mn-cs"/>
        </a:defRPr>
      </a:lvl7pPr>
      <a:lvl8pPr marL="3132522" indent="-208835" algn="l" defTabSz="417669" rtl="0" eaLnBrk="1" latinLnBrk="0" hangingPunct="1">
        <a:spcBef>
          <a:spcPct val="20000"/>
        </a:spcBef>
        <a:buFont typeface="Arial"/>
        <a:buChar char="•"/>
        <a:defRPr sz="1796" kern="1200">
          <a:solidFill>
            <a:schemeClr val="tx1"/>
          </a:solidFill>
          <a:latin typeface="+mn-lt"/>
          <a:ea typeface="+mn-ea"/>
          <a:cs typeface="+mn-cs"/>
        </a:defRPr>
      </a:lvl8pPr>
      <a:lvl9pPr marL="3550191" indent="-208835" algn="l" defTabSz="417669" rtl="0" eaLnBrk="1" latinLnBrk="0" hangingPunct="1">
        <a:spcBef>
          <a:spcPct val="20000"/>
        </a:spcBef>
        <a:buFont typeface="Arial"/>
        <a:buChar char="•"/>
        <a:defRPr sz="1796" kern="1200">
          <a:solidFill>
            <a:schemeClr val="tx1"/>
          </a:solidFill>
          <a:latin typeface="+mn-lt"/>
          <a:ea typeface="+mn-ea"/>
          <a:cs typeface="+mn-cs"/>
        </a:defRPr>
      </a:lvl9pPr>
    </p:bodyStyle>
    <p:otherStyle>
      <a:defPPr>
        <a:defRPr lang="en-US"/>
      </a:defPPr>
      <a:lvl1pPr marL="0" algn="l" defTabSz="417669" rtl="0" eaLnBrk="1" latinLnBrk="0" hangingPunct="1">
        <a:defRPr sz="1607" kern="1200">
          <a:solidFill>
            <a:schemeClr val="tx1"/>
          </a:solidFill>
          <a:latin typeface="+mn-lt"/>
          <a:ea typeface="+mn-ea"/>
          <a:cs typeface="+mn-cs"/>
        </a:defRPr>
      </a:lvl1pPr>
      <a:lvl2pPr marL="417669" algn="l" defTabSz="417669" rtl="0" eaLnBrk="1" latinLnBrk="0" hangingPunct="1">
        <a:defRPr sz="1607" kern="1200">
          <a:solidFill>
            <a:schemeClr val="tx1"/>
          </a:solidFill>
          <a:latin typeface="+mn-lt"/>
          <a:ea typeface="+mn-ea"/>
          <a:cs typeface="+mn-cs"/>
        </a:defRPr>
      </a:lvl2pPr>
      <a:lvl3pPr marL="835339" algn="l" defTabSz="417669" rtl="0" eaLnBrk="1" latinLnBrk="0" hangingPunct="1">
        <a:defRPr sz="1607" kern="1200">
          <a:solidFill>
            <a:schemeClr val="tx1"/>
          </a:solidFill>
          <a:latin typeface="+mn-lt"/>
          <a:ea typeface="+mn-ea"/>
          <a:cs typeface="+mn-cs"/>
        </a:defRPr>
      </a:lvl3pPr>
      <a:lvl4pPr marL="1253008" algn="l" defTabSz="417669" rtl="0" eaLnBrk="1" latinLnBrk="0" hangingPunct="1">
        <a:defRPr sz="1607" kern="1200">
          <a:solidFill>
            <a:schemeClr val="tx1"/>
          </a:solidFill>
          <a:latin typeface="+mn-lt"/>
          <a:ea typeface="+mn-ea"/>
          <a:cs typeface="+mn-cs"/>
        </a:defRPr>
      </a:lvl4pPr>
      <a:lvl5pPr marL="1670678" algn="l" defTabSz="417669" rtl="0" eaLnBrk="1" latinLnBrk="0" hangingPunct="1">
        <a:defRPr sz="1607" kern="1200">
          <a:solidFill>
            <a:schemeClr val="tx1"/>
          </a:solidFill>
          <a:latin typeface="+mn-lt"/>
          <a:ea typeface="+mn-ea"/>
          <a:cs typeface="+mn-cs"/>
        </a:defRPr>
      </a:lvl5pPr>
      <a:lvl6pPr marL="2088347" algn="l" defTabSz="417669" rtl="0" eaLnBrk="1" latinLnBrk="0" hangingPunct="1">
        <a:defRPr sz="1607" kern="1200">
          <a:solidFill>
            <a:schemeClr val="tx1"/>
          </a:solidFill>
          <a:latin typeface="+mn-lt"/>
          <a:ea typeface="+mn-ea"/>
          <a:cs typeface="+mn-cs"/>
        </a:defRPr>
      </a:lvl6pPr>
      <a:lvl7pPr marL="2506017" algn="l" defTabSz="417669" rtl="0" eaLnBrk="1" latinLnBrk="0" hangingPunct="1">
        <a:defRPr sz="1607" kern="1200">
          <a:solidFill>
            <a:schemeClr val="tx1"/>
          </a:solidFill>
          <a:latin typeface="+mn-lt"/>
          <a:ea typeface="+mn-ea"/>
          <a:cs typeface="+mn-cs"/>
        </a:defRPr>
      </a:lvl7pPr>
      <a:lvl8pPr marL="2923687" algn="l" defTabSz="417669" rtl="0" eaLnBrk="1" latinLnBrk="0" hangingPunct="1">
        <a:defRPr sz="1607" kern="1200">
          <a:solidFill>
            <a:schemeClr val="tx1"/>
          </a:solidFill>
          <a:latin typeface="+mn-lt"/>
          <a:ea typeface="+mn-ea"/>
          <a:cs typeface="+mn-cs"/>
        </a:defRPr>
      </a:lvl8pPr>
      <a:lvl9pPr marL="3341357" algn="l" defTabSz="417669" rtl="0" eaLnBrk="1" latinLnBrk="0" hangingPunct="1">
        <a:defRPr sz="1607"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95074"/>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20"/>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11/17/2017</a:t>
            </a:fld>
            <a:endParaRPr lang="en-US" dirty="0"/>
          </a:p>
        </p:txBody>
      </p:sp>
      <p:sp>
        <p:nvSpPr>
          <p:cNvPr id="5" name="Footer Placeholder 4"/>
          <p:cNvSpPr>
            <a:spLocks noGrp="1"/>
          </p:cNvSpPr>
          <p:nvPr>
            <p:ph type="ftr" sz="quarter" idx="3"/>
          </p:nvPr>
        </p:nvSpPr>
        <p:spPr>
          <a:xfrm>
            <a:off x="3686186"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595054"/>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400"/>
            <a:fld id="{150EAFE7-BC1D-47D0-ADA9-A526E4492576}" type="datetimeFigureOut">
              <a:rPr lang="en-GB" smtClean="0"/>
              <a:pPr defTabSz="914400"/>
              <a:t>17/11/2017</a:t>
            </a:fld>
            <a:endParaRPr lang="en-GB"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endParaRPr lang="en-GB"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914400"/>
            <a:fld id="{18257D72-9443-4B90-91C1-E34E41AB65EA}" type="slidenum">
              <a:rPr lang="en-GB" smtClean="0"/>
              <a:pPr defTabSz="914400"/>
              <a:t>‹#›</a:t>
            </a:fld>
            <a:endParaRPr lang="en-GB" dirty="0"/>
          </a:p>
        </p:txBody>
      </p:sp>
      <p:cxnSp>
        <p:nvCxnSpPr>
          <p:cNvPr id="10" name="Straight Connector 9"/>
          <p:cNvCxnSpPr/>
          <p:nvPr/>
        </p:nvCxnSpPr>
        <p:spPr>
          <a:xfrm>
            <a:off x="11155681" y="1737362"/>
            <a:ext cx="4812"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79283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99003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F36C5-EAAA-2C4F-A905-D3786BB8B67F}" type="datetimeFigureOut">
              <a:rPr lang="en-US" smtClean="0"/>
              <a:t>11/17/2017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560A4-2FDB-B746-8071-7A567E018E0E}" type="slidenum">
              <a:rPr lang="en-US" smtClean="0"/>
              <a:t>‹#›</a:t>
            </a:fld>
            <a:endParaRPr lang="en-US"/>
          </a:p>
        </p:txBody>
      </p:sp>
    </p:spTree>
    <p:extLst>
      <p:ext uri="{BB962C8B-B14F-4D97-AF65-F5344CB8AC3E}">
        <p14:creationId xmlns:p14="http://schemas.microsoft.com/office/powerpoint/2010/main" val="871930066"/>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47067-059C-48D2-9436-5A3A0E4D2E8F}" type="slidenum">
              <a:rPr lang="en-US" smtClean="0"/>
              <a:t>‹#›</a:t>
            </a:fld>
            <a:endParaRPr lang="en-US"/>
          </a:p>
        </p:txBody>
      </p:sp>
      <p:pic>
        <p:nvPicPr>
          <p:cNvPr id="7" name="Picture 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936427" y="404664"/>
            <a:ext cx="2007496" cy="720080"/>
          </a:xfrm>
          <a:prstGeom prst="rect">
            <a:avLst/>
          </a:prstGeom>
        </p:spPr>
      </p:pic>
      <p:sp>
        <p:nvSpPr>
          <p:cNvPr id="8" name="Title 1"/>
          <p:cNvSpPr txBox="1"/>
          <p:nvPr userDrawn="1"/>
        </p:nvSpPr>
        <p:spPr>
          <a:xfrm>
            <a:off x="0" y="6511950"/>
            <a:ext cx="12192000" cy="346050"/>
          </a:xfrm>
          <a:prstGeom prst="rect">
            <a:avLst/>
          </a:prstGeom>
          <a:solidFill>
            <a:srgbClr val="095427"/>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400">
              <a:solidFill>
                <a:schemeClr val="bg1">
                  <a:lumMod val="95000"/>
                </a:schemeClr>
              </a:solidFill>
            </a:endParaRPr>
          </a:p>
        </p:txBody>
      </p:sp>
    </p:spTree>
    <p:extLst>
      <p:ext uri="{BB962C8B-B14F-4D97-AF65-F5344CB8AC3E}">
        <p14:creationId xmlns:p14="http://schemas.microsoft.com/office/powerpoint/2010/main" val="3559832416"/>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0" y="1080000"/>
            <a:ext cx="10272000" cy="88472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60000" y="2160000"/>
            <a:ext cx="10272000" cy="414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1A06F-16C0-4772-B86B-BE5FBC93CD41}" type="datetime4">
              <a:rPr lang="en-GB" smtClean="0"/>
              <a:t>17 November 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52087"/>
            <a:ext cx="2621400" cy="365125"/>
          </a:xfrm>
          <a:prstGeom prst="rect">
            <a:avLst/>
          </a:prstGeom>
        </p:spPr>
        <p:txBody>
          <a:bodyPr vert="horz" lIns="0" tIns="0" rIns="0" bIns="0" rtlCol="0" anchor="t" anchorCtr="0"/>
          <a:lstStyle>
            <a:lvl1pPr algn="r">
              <a:defRPr sz="1200">
                <a:solidFill>
                  <a:schemeClr val="tx2"/>
                </a:solidFill>
              </a:defRPr>
            </a:lvl1pPr>
          </a:lstStyle>
          <a:p>
            <a:fld id="{B808F68E-311E-4272-B016-78602E173C76}" type="slidenum">
              <a:rPr lang="en-GB" smtClean="0"/>
              <a:pPr/>
              <a:t>‹#›</a:t>
            </a:fld>
            <a:endParaRPr lang="en-GB"/>
          </a:p>
        </p:txBody>
      </p:sp>
    </p:spTree>
    <p:extLst>
      <p:ext uri="{BB962C8B-B14F-4D97-AF65-F5344CB8AC3E}">
        <p14:creationId xmlns:p14="http://schemas.microsoft.com/office/powerpoint/2010/main" val="32100575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Lst>
  <p:hf sldNum="0" hdr="0" ftr="0" dt="0"/>
  <p:txStyles>
    <p:titleStyle>
      <a:lvl1pPr algn="l" defTabSz="914400" rtl="0" eaLnBrk="1" latinLnBrk="0" hangingPunct="1">
        <a:lnSpc>
          <a:spcPct val="10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2"/>
          </a:solidFill>
          <a:latin typeface="+mn-lt"/>
          <a:ea typeface="+mn-ea"/>
          <a:cs typeface="+mn-cs"/>
        </a:defRPr>
      </a:lvl3pPr>
      <a:lvl4pPr marL="252000" indent="-252000" algn="l" defTabSz="914400" rtl="0" eaLnBrk="1" latinLnBrk="0" hangingPunct="1">
        <a:lnSpc>
          <a:spcPct val="100000"/>
        </a:lnSpc>
        <a:spcBef>
          <a:spcPts val="0"/>
        </a:spcBef>
        <a:spcAft>
          <a:spcPts val="1200"/>
        </a:spcAft>
        <a:buFont typeface="Arial" panose="020B0604020202020204" pitchFamily="34" charset="0"/>
        <a:buChar char="•"/>
        <a:defRPr sz="2200" kern="1200">
          <a:solidFill>
            <a:schemeClr val="tx2"/>
          </a:solidFill>
          <a:latin typeface="+mn-lt"/>
          <a:ea typeface="+mn-ea"/>
          <a:cs typeface="+mn-cs"/>
        </a:defRPr>
      </a:lvl4pPr>
      <a:lvl5pPr marL="288000" indent="-288000" algn="l" defTabSz="914400" rtl="0" eaLnBrk="1" latinLnBrk="0" hangingPunct="1">
        <a:lnSpc>
          <a:spcPct val="100000"/>
        </a:lnSpc>
        <a:spcBef>
          <a:spcPts val="0"/>
        </a:spcBef>
        <a:spcAft>
          <a:spcPts val="1200"/>
        </a:spcAft>
        <a:buClr>
          <a:schemeClr val="tx2"/>
        </a:buClr>
        <a:buFont typeface="+mj-lt"/>
        <a:buAutoNum type="arabicPeriod"/>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6">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2734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714500"/>
            <a:ext cx="10515600" cy="44624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4987" y="6356351"/>
            <a:ext cx="2743200" cy="365125"/>
          </a:xfrm>
          <a:prstGeom prst="rect">
            <a:avLst/>
          </a:prstGeom>
        </p:spPr>
        <p:txBody>
          <a:bodyPr vert="horz" lIns="36000" tIns="45720" rIns="91440" bIns="45720" rtlCol="0" anchor="ctr"/>
          <a:lstStyle>
            <a:lvl1pPr algn="l">
              <a:defRPr sz="800">
                <a:solidFill>
                  <a:schemeClr val="tx1">
                    <a:tint val="75000"/>
                  </a:schemeClr>
                </a:solidFill>
                <a:latin typeface="Aileron" panose="00000500000000000000" pitchFamily="50" charset="0"/>
              </a:defRPr>
            </a:lvl1pPr>
          </a:lstStyle>
          <a:p>
            <a:fld id="{1A54D4F5-61AC-44C8-A39F-B706A17B9EEE}" type="datetime3">
              <a:rPr lang="en-GB" smtClean="0"/>
              <a:t>17 November, 2017</a:t>
            </a:fld>
            <a:endParaRPr lang="en-GB" dirty="0"/>
          </a:p>
        </p:txBody>
      </p:sp>
      <p:sp>
        <p:nvSpPr>
          <p:cNvPr id="5" name="Footer Placeholder 4"/>
          <p:cNvSpPr>
            <a:spLocks noGrp="1"/>
          </p:cNvSpPr>
          <p:nvPr>
            <p:ph type="ftr" sz="quarter" idx="3"/>
          </p:nvPr>
        </p:nvSpPr>
        <p:spPr>
          <a:xfrm>
            <a:off x="838201" y="6356352"/>
            <a:ext cx="1248508" cy="365125"/>
          </a:xfrm>
          <a:prstGeom prst="rect">
            <a:avLst/>
          </a:prstGeom>
        </p:spPr>
        <p:txBody>
          <a:bodyPr vert="horz" lIns="91440" tIns="45720" rIns="36000" bIns="45720" rtlCol="0" anchor="ctr"/>
          <a:lstStyle>
            <a:lvl1pPr algn="l">
              <a:defRPr sz="800">
                <a:solidFill>
                  <a:schemeClr val="tx1">
                    <a:tint val="75000"/>
                  </a:schemeClr>
                </a:solidFill>
                <a:latin typeface="Aileron" panose="00000500000000000000" pitchFamily="50" charset="0"/>
              </a:defRPr>
            </a:lvl1pPr>
          </a:lstStyle>
          <a:p>
            <a:r>
              <a:rPr lang="en-GB"/>
              <a:t>©  EMCS 2017    |</a:t>
            </a:r>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800">
                <a:solidFill>
                  <a:schemeClr val="tx1">
                    <a:tint val="75000"/>
                  </a:schemeClr>
                </a:solidFill>
                <a:latin typeface="Aileron" panose="00000500000000000000" pitchFamily="50" charset="0"/>
              </a:defRPr>
            </a:lvl1pPr>
          </a:lstStyle>
          <a:p>
            <a:fld id="{D9525EE9-DA08-44A7-B7C7-3A22F3868E8D}" type="slidenum">
              <a:rPr lang="en-GB" smtClean="0"/>
              <a:pPr/>
              <a:t>‹#›</a:t>
            </a:fld>
            <a:endParaRPr lang="en-GB"/>
          </a:p>
        </p:txBody>
      </p:sp>
    </p:spTree>
    <p:extLst>
      <p:ext uri="{BB962C8B-B14F-4D97-AF65-F5344CB8AC3E}">
        <p14:creationId xmlns:p14="http://schemas.microsoft.com/office/powerpoint/2010/main" val="1327457679"/>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hf hdr="0"/>
  <p:txStyles>
    <p:titleStyle>
      <a:lvl1pPr algn="l" defTabSz="914400" rtl="0" eaLnBrk="1" latinLnBrk="0" hangingPunct="1">
        <a:lnSpc>
          <a:spcPct val="90000"/>
        </a:lnSpc>
        <a:spcBef>
          <a:spcPct val="0"/>
        </a:spcBef>
        <a:buNone/>
        <a:defRPr kumimoji="0" lang="en-US" sz="3200" b="1" i="0" u="none" strike="noStrike" kern="1200" cap="none" normalizeH="0" baseline="0" dirty="0">
          <a:ln>
            <a:noFill/>
          </a:ln>
          <a:solidFill>
            <a:srgbClr val="1C2121"/>
          </a:solidFill>
          <a:effectLst/>
          <a:latin typeface="Aileron Bold" panose="00000800000000000000" pitchFamily="50" charset="0"/>
          <a:ea typeface="+mn-ea"/>
          <a:cs typeface="+mn-cs"/>
        </a:defRPr>
      </a:lvl1pPr>
    </p:titleStyle>
    <p:bodyStyle>
      <a:lvl1pPr marL="228600" indent="-228600" algn="l" defTabSz="914400" rtl="0" eaLnBrk="1" latinLnBrk="0" hangingPunct="1">
        <a:lnSpc>
          <a:spcPct val="90000"/>
        </a:lnSpc>
        <a:spcBef>
          <a:spcPts val="1000"/>
        </a:spcBef>
        <a:buClr>
          <a:srgbClr val="C10524"/>
        </a:buClr>
        <a:buSzPct val="100000"/>
        <a:buFont typeface="Arial" panose="020B0604020202020204" pitchFamily="34" charset="0"/>
        <a:buChar char="•"/>
        <a:defRPr lang="en-US" sz="2400" kern="1200" dirty="0" smtClean="0">
          <a:solidFill>
            <a:schemeClr val="tx1"/>
          </a:solidFill>
          <a:latin typeface="Aileron" panose="00000500000000000000" pitchFamily="50" charset="0"/>
          <a:ea typeface="+mn-ea"/>
          <a:cs typeface="+mn-cs"/>
        </a:defRPr>
      </a:lvl1pPr>
      <a:lvl2pPr marL="685800" indent="-228600" algn="l" defTabSz="914400" rtl="0" eaLnBrk="1" latinLnBrk="0" hangingPunct="1">
        <a:lnSpc>
          <a:spcPct val="90000"/>
        </a:lnSpc>
        <a:spcBef>
          <a:spcPts val="500"/>
        </a:spcBef>
        <a:buClr>
          <a:srgbClr val="C10524"/>
        </a:buClr>
        <a:buSzPct val="100000"/>
        <a:buFont typeface="Arial" panose="020B0604020202020204" pitchFamily="34" charset="0"/>
        <a:buChar char="•"/>
        <a:defRPr lang="en-US" sz="2400" kern="1200" dirty="0" smtClean="0">
          <a:solidFill>
            <a:schemeClr val="tx1"/>
          </a:solidFill>
          <a:latin typeface="Aileron" panose="00000500000000000000" pitchFamily="50" charset="0"/>
          <a:ea typeface="+mn-ea"/>
          <a:cs typeface="+mn-cs"/>
        </a:defRPr>
      </a:lvl2pPr>
      <a:lvl3pPr marL="1143000" indent="-228600" algn="l" defTabSz="914400" rtl="0" eaLnBrk="1" latinLnBrk="0" hangingPunct="1">
        <a:lnSpc>
          <a:spcPct val="90000"/>
        </a:lnSpc>
        <a:spcBef>
          <a:spcPts val="500"/>
        </a:spcBef>
        <a:buClr>
          <a:srgbClr val="C10524"/>
        </a:buClr>
        <a:buSzPct val="100000"/>
        <a:buFont typeface="Arial" panose="020B0604020202020204" pitchFamily="34" charset="0"/>
        <a:buChar char="•"/>
        <a:defRPr lang="en-US" sz="2400" kern="1200" dirty="0" smtClean="0">
          <a:solidFill>
            <a:schemeClr val="tx1"/>
          </a:solidFill>
          <a:latin typeface="Aileron" panose="00000500000000000000" pitchFamily="50" charset="0"/>
          <a:ea typeface="+mn-ea"/>
          <a:cs typeface="+mn-cs"/>
        </a:defRPr>
      </a:lvl3pPr>
      <a:lvl4pPr marL="1600200" indent="-228600" algn="l" defTabSz="914400" rtl="0" eaLnBrk="1" latinLnBrk="0" hangingPunct="1">
        <a:lnSpc>
          <a:spcPct val="90000"/>
        </a:lnSpc>
        <a:spcBef>
          <a:spcPts val="500"/>
        </a:spcBef>
        <a:buClr>
          <a:srgbClr val="C10524"/>
        </a:buClr>
        <a:buSzPct val="100000"/>
        <a:buFont typeface="Arial" panose="020B0604020202020204" pitchFamily="34" charset="0"/>
        <a:buChar char="•"/>
        <a:defRPr lang="en-US" sz="2400" kern="1200" dirty="0" smtClean="0">
          <a:solidFill>
            <a:schemeClr val="tx1"/>
          </a:solidFill>
          <a:latin typeface="Aileron" panose="00000500000000000000" pitchFamily="50" charset="0"/>
          <a:ea typeface="+mn-ea"/>
          <a:cs typeface="+mn-cs"/>
        </a:defRPr>
      </a:lvl4pPr>
      <a:lvl5pPr marL="2057400" indent="-228600" algn="l" defTabSz="914400" rtl="0" eaLnBrk="1" latinLnBrk="0" hangingPunct="1">
        <a:lnSpc>
          <a:spcPct val="90000"/>
        </a:lnSpc>
        <a:spcBef>
          <a:spcPts val="500"/>
        </a:spcBef>
        <a:buClr>
          <a:srgbClr val="C10524"/>
        </a:buClr>
        <a:buSzPct val="100000"/>
        <a:buFont typeface="Arial" panose="020B0604020202020204" pitchFamily="34" charset="0"/>
        <a:buChar char="•"/>
        <a:defRPr lang="en-US" sz="2400" kern="1200" dirty="0">
          <a:solidFill>
            <a:schemeClr val="tx1"/>
          </a:solidFill>
          <a:latin typeface="Aileron"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D207990E-189A-4836-958B-9F5DDB39368F}"/>
              </a:ext>
            </a:extLst>
          </p:cNvPr>
          <p:cNvSpPr>
            <a:spLocks/>
          </p:cNvSpPr>
          <p:nvPr/>
        </p:nvSpPr>
        <p:spPr bwMode="auto">
          <a:xfrm>
            <a:off x="412750" y="858838"/>
            <a:ext cx="10972800" cy="538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3800" i="1">
                <a:solidFill>
                  <a:srgbClr val="B93481"/>
                </a:solidFill>
                <a:latin typeface="Arial" panose="020B0604020202020204" pitchFamily="34" charset="0"/>
                <a:cs typeface="Arial" panose="020B0604020202020204" pitchFamily="34" charset="0"/>
                <a:sym typeface="Arial" panose="020B0604020202020204" pitchFamily="34" charset="0"/>
              </a:defRPr>
            </a:lvl9pPr>
          </a:lstStyle>
          <a:p>
            <a:pPr eaLnBrk="1">
              <a:defRPr/>
            </a:pPr>
            <a:endParaRPr lang="en-US" altLang="en-US" sz="4200" b="1" i="0" dirty="0">
              <a:solidFill>
                <a:srgbClr val="283045"/>
              </a:solidFill>
            </a:endParaRPr>
          </a:p>
        </p:txBody>
      </p:sp>
      <p:sp>
        <p:nvSpPr>
          <p:cNvPr id="2051" name="Rectangle 2">
            <a:extLst>
              <a:ext uri="{FF2B5EF4-FFF2-40B4-BE49-F238E27FC236}">
                <a16:creationId xmlns:a16="http://schemas.microsoft.com/office/drawing/2014/main" id="{0C96EE57-FBBD-47E5-900E-A9CB22F97213}"/>
              </a:ext>
            </a:extLst>
          </p:cNvPr>
          <p:cNvSpPr>
            <a:spLocks noGrp="1"/>
          </p:cNvSpPr>
          <p:nvPr>
            <p:ph type="title"/>
          </p:nvPr>
        </p:nvSpPr>
        <p:spPr bwMode="auto">
          <a:xfrm>
            <a:off x="412750" y="858838"/>
            <a:ext cx="10972800" cy="538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052" name="Rectangle 3">
            <a:extLst>
              <a:ext uri="{FF2B5EF4-FFF2-40B4-BE49-F238E27FC236}">
                <a16:creationId xmlns:a16="http://schemas.microsoft.com/office/drawing/2014/main" id="{5D21E873-8F80-402A-A733-03908CEBB814}"/>
              </a:ext>
            </a:extLst>
          </p:cNvPr>
          <p:cNvSpPr>
            <a:spLocks noGrp="1"/>
          </p:cNvSpPr>
          <p:nvPr>
            <p:ph type="body" idx="1"/>
          </p:nvPr>
        </p:nvSpPr>
        <p:spPr bwMode="auto">
          <a:xfrm>
            <a:off x="406400" y="1504950"/>
            <a:ext cx="10972800" cy="139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2158864102"/>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l" defTabSz="412750" rtl="0" eaLnBrk="0" fontAlgn="base" hangingPunct="0">
        <a:spcBef>
          <a:spcPct val="0"/>
        </a:spcBef>
        <a:spcAft>
          <a:spcPct val="0"/>
        </a:spcAft>
        <a:defRPr sz="4200" b="1" kern="1200">
          <a:solidFill>
            <a:srgbClr val="283045"/>
          </a:solidFill>
          <a:latin typeface="+mj-lt"/>
          <a:ea typeface="+mj-ea"/>
          <a:cs typeface="+mj-cs"/>
          <a:sym typeface="Arial" panose="020B0604020202020204" pitchFamily="34" charset="0"/>
        </a:defRPr>
      </a:lvl1pPr>
      <a:lvl2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2pPr>
      <a:lvl3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3pPr>
      <a:lvl4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4pPr>
      <a:lvl5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5pPr>
      <a:lvl6pPr marL="2286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6pPr>
      <a:lvl7pPr marL="4572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7pPr>
      <a:lvl8pPr marL="6858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8pPr>
      <a:lvl9pPr marL="9144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9pPr>
    </p:titleStyle>
    <p:bodyStyle>
      <a:lvl1pPr marL="171450" indent="-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1pPr>
      <a:lvl2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2pPr>
      <a:lvl3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3pPr>
      <a:lvl4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4pPr>
      <a:lvl5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045A265-4830-4213-89BF-2D33345A4FE9}"/>
              </a:ext>
            </a:extLst>
          </p:cNvPr>
          <p:cNvSpPr>
            <a:spLocks noGrp="1"/>
          </p:cNvSpPr>
          <p:nvPr>
            <p:ph type="title"/>
          </p:nvPr>
        </p:nvSpPr>
        <p:spPr bwMode="auto">
          <a:xfrm>
            <a:off x="412750" y="858838"/>
            <a:ext cx="10972800" cy="538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a:extLst>
              <a:ext uri="{FF2B5EF4-FFF2-40B4-BE49-F238E27FC236}">
                <a16:creationId xmlns:a16="http://schemas.microsoft.com/office/drawing/2014/main" id="{1A0B4C1B-B2DB-45EE-A773-7E7441447CBA}"/>
              </a:ext>
            </a:extLst>
          </p:cNvPr>
          <p:cNvSpPr>
            <a:spLocks noGrp="1"/>
          </p:cNvSpPr>
          <p:nvPr>
            <p:ph type="body" idx="1"/>
          </p:nvPr>
        </p:nvSpPr>
        <p:spPr bwMode="auto">
          <a:xfrm>
            <a:off x="406400" y="1504950"/>
            <a:ext cx="10972800" cy="3513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4044826787"/>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l" defTabSz="412750" rtl="0" eaLnBrk="0" fontAlgn="base" hangingPunct="0">
        <a:spcBef>
          <a:spcPct val="0"/>
        </a:spcBef>
        <a:spcAft>
          <a:spcPct val="0"/>
        </a:spcAft>
        <a:defRPr sz="4200" b="1" kern="1200">
          <a:solidFill>
            <a:srgbClr val="283045"/>
          </a:solidFill>
          <a:latin typeface="+mj-lt"/>
          <a:ea typeface="+mj-ea"/>
          <a:cs typeface="+mj-cs"/>
          <a:sym typeface="Arial" panose="020B0604020202020204" pitchFamily="34" charset="0"/>
        </a:defRPr>
      </a:lvl1pPr>
      <a:lvl2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2pPr>
      <a:lvl3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3pPr>
      <a:lvl4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4pPr>
      <a:lvl5pPr algn="l" defTabSz="412750" rtl="0" eaLnBrk="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5pPr>
      <a:lvl6pPr marL="2286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6pPr>
      <a:lvl7pPr marL="4572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7pPr>
      <a:lvl8pPr marL="6858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8pPr>
      <a:lvl9pPr marL="914400" algn="l" defTabSz="412750" rtl="0" fontAlgn="base" hangingPunct="0">
        <a:spcBef>
          <a:spcPct val="0"/>
        </a:spcBef>
        <a:spcAft>
          <a:spcPct val="0"/>
        </a:spcAft>
        <a:defRPr sz="4200" b="1">
          <a:solidFill>
            <a:srgbClr val="283045"/>
          </a:solidFill>
          <a:latin typeface="Arial" panose="020B0604020202020204" pitchFamily="34" charset="0"/>
          <a:cs typeface="Arial" panose="020B0604020202020204" pitchFamily="34" charset="0"/>
          <a:sym typeface="Arial" panose="020B0604020202020204" pitchFamily="34" charset="0"/>
        </a:defRPr>
      </a:lvl9pPr>
    </p:titleStyle>
    <p:bodyStyle>
      <a:lvl1pPr marL="171450" indent="-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1pPr>
      <a:lvl2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2pPr>
      <a:lvl3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3pPr>
      <a:lvl4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4pPr>
      <a:lvl5pPr marL="171450" algn="l" defTabSz="412750" rtl="0" eaLnBrk="0" fontAlgn="base" hangingPunct="0">
        <a:spcBef>
          <a:spcPct val="0"/>
        </a:spcBef>
        <a:spcAft>
          <a:spcPct val="0"/>
        </a:spcAft>
        <a:defRPr sz="2400" kern="1200">
          <a:solidFill>
            <a:srgbClr val="798B90"/>
          </a:solidFill>
          <a:latin typeface="+mn-lt"/>
          <a:ea typeface="+mn-ea"/>
          <a:cs typeface="+mn-cs"/>
          <a:sym typeface="Arial" panose="020B0604020202020204" pitchFamily="34" charset="0"/>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A700E-194C-4C55-982A-FF3AC66AD048}" type="datetimeFigureOut">
              <a:rPr lang="en-GB" smtClean="0"/>
              <a:t>17/11/2017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C99C6-7B3F-4038-87EE-77559CAE3109}" type="slidenum">
              <a:rPr lang="en-GB" smtClean="0"/>
              <a:t>‹#›</a:t>
            </a:fld>
            <a:endParaRPr lang="en-GB"/>
          </a:p>
        </p:txBody>
      </p:sp>
    </p:spTree>
    <p:extLst>
      <p:ext uri="{BB962C8B-B14F-4D97-AF65-F5344CB8AC3E}">
        <p14:creationId xmlns:p14="http://schemas.microsoft.com/office/powerpoint/2010/main" val="1485996139"/>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1130" y="596018"/>
            <a:ext cx="10015297"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1131" y="2060898"/>
            <a:ext cx="10015296"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35611" y="6178261"/>
            <a:ext cx="1716619"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23E939A-D431-944E-BD85-4BBD8DE12C06}" type="datetimeFigureOut">
              <a:rPr lang="en-US" smtClean="0"/>
              <a:t>11/17/2017</a:t>
            </a:fld>
            <a:endParaRPr lang="en-US"/>
          </a:p>
        </p:txBody>
      </p:sp>
      <p:sp>
        <p:nvSpPr>
          <p:cNvPr id="5" name="Footer Placeholder 4"/>
          <p:cNvSpPr>
            <a:spLocks noGrp="1"/>
          </p:cNvSpPr>
          <p:nvPr>
            <p:ph type="ftr" sz="quarter" idx="3"/>
          </p:nvPr>
        </p:nvSpPr>
        <p:spPr>
          <a:xfrm>
            <a:off x="1091130" y="6178261"/>
            <a:ext cx="7498849"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56270" y="6178261"/>
            <a:ext cx="551311"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38818447-B4FA-2346-AAE7-8B9A420F3B3A}" type="slidenum">
              <a:rPr lang="en-US" smtClean="0"/>
              <a:t>‹#›</a:t>
            </a:fld>
            <a:endParaRPr lang="en-US"/>
          </a:p>
        </p:txBody>
      </p:sp>
    </p:spTree>
    <p:extLst>
      <p:ext uri="{BB962C8B-B14F-4D97-AF65-F5344CB8AC3E}">
        <p14:creationId xmlns:p14="http://schemas.microsoft.com/office/powerpoint/2010/main" val="2763071346"/>
      </p:ext>
    </p:extLst>
  </p:cSld>
  <p:clrMap bg1="dk1" tx1="lt1" bg2="dk2" tx2="lt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 id="2147484351" r:id="rId15"/>
    <p:sldLayoutId id="2147484352" r:id="rId16"/>
    <p:sldLayoutId id="2147484353" r:id="rId1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92550-ABB7-6A4A-8DAF-208208409634}" type="datetimeFigureOut">
              <a:rPr lang="en-US" smtClean="0"/>
              <a:t>11/17/2017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D425A-6A38-1E49-935B-5A9F26C51F56}" type="slidenum">
              <a:rPr lang="en-US" smtClean="0"/>
              <a:t>‹#›</a:t>
            </a:fld>
            <a:endParaRPr lang="en-US"/>
          </a:p>
        </p:txBody>
      </p:sp>
    </p:spTree>
    <p:extLst>
      <p:ext uri="{BB962C8B-B14F-4D97-AF65-F5344CB8AC3E}">
        <p14:creationId xmlns:p14="http://schemas.microsoft.com/office/powerpoint/2010/main" val="2223237748"/>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05781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Lst>
  <p:transition>
    <p:fade thruBlk="1"/>
  </p:transition>
  <p:hf hdr="0" ftr="0" dt="0"/>
  <p:txStyles>
    <p:titleStyle>
      <a:lvl1pPr algn="l" defTabSz="457200" rtl="0" eaLnBrk="1" fontAlgn="base" hangingPunct="1">
        <a:spcBef>
          <a:spcPct val="0"/>
        </a:spcBef>
        <a:spcAft>
          <a:spcPct val="0"/>
        </a:spcAft>
        <a:defRPr sz="2800">
          <a:solidFill>
            <a:srgbClr val="CF4520"/>
          </a:solidFill>
          <a:latin typeface="+mj-lt"/>
          <a:ea typeface="+mj-ea"/>
          <a:cs typeface="+mj-cs"/>
        </a:defRPr>
      </a:lvl1pPr>
      <a:lvl2pPr algn="l" defTabSz="457200" rtl="0" eaLnBrk="1" fontAlgn="base" hangingPunct="1">
        <a:spcBef>
          <a:spcPct val="0"/>
        </a:spcBef>
        <a:spcAft>
          <a:spcPct val="0"/>
        </a:spcAft>
        <a:defRPr sz="2800">
          <a:solidFill>
            <a:srgbClr val="CF4520"/>
          </a:solidFill>
          <a:latin typeface="Arial" charset="0"/>
          <a:ea typeface="Arial Unicode MS" pitchFamily="34" charset="-128"/>
          <a:cs typeface="Arial" charset="0"/>
        </a:defRPr>
      </a:lvl2pPr>
      <a:lvl3pPr algn="l" defTabSz="457200" rtl="0" eaLnBrk="1" fontAlgn="base" hangingPunct="1">
        <a:spcBef>
          <a:spcPct val="0"/>
        </a:spcBef>
        <a:spcAft>
          <a:spcPct val="0"/>
        </a:spcAft>
        <a:defRPr sz="2800">
          <a:solidFill>
            <a:srgbClr val="CF4520"/>
          </a:solidFill>
          <a:latin typeface="Arial" charset="0"/>
          <a:ea typeface="Arial Unicode MS" pitchFamily="34" charset="-128"/>
          <a:cs typeface="Arial" charset="0"/>
        </a:defRPr>
      </a:lvl3pPr>
      <a:lvl4pPr algn="l" defTabSz="457200" rtl="0" eaLnBrk="1" fontAlgn="base" hangingPunct="1">
        <a:spcBef>
          <a:spcPct val="0"/>
        </a:spcBef>
        <a:spcAft>
          <a:spcPct val="0"/>
        </a:spcAft>
        <a:defRPr sz="2800">
          <a:solidFill>
            <a:srgbClr val="CF4520"/>
          </a:solidFill>
          <a:latin typeface="Arial" charset="0"/>
          <a:ea typeface="Arial Unicode MS" pitchFamily="34" charset="-128"/>
          <a:cs typeface="Arial" charset="0"/>
        </a:defRPr>
      </a:lvl4pPr>
      <a:lvl5pPr algn="l" defTabSz="457200" rtl="0" eaLnBrk="1" fontAlgn="base" hangingPunct="1">
        <a:spcBef>
          <a:spcPct val="0"/>
        </a:spcBef>
        <a:spcAft>
          <a:spcPct val="0"/>
        </a:spcAft>
        <a:defRPr sz="2800">
          <a:solidFill>
            <a:srgbClr val="CF452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a:solidFill>
            <a:srgbClr val="CF4520"/>
          </a:solidFill>
          <a:latin typeface="Arial" charset="0"/>
          <a:ea typeface="Arial Unicode MS" pitchFamily="34" charset="-128"/>
          <a:cs typeface="Arial" charset="0"/>
        </a:defRPr>
      </a:lvl6pPr>
      <a:lvl7pPr marL="914400" algn="l" defTabSz="457200" rtl="0" eaLnBrk="1" fontAlgn="base" hangingPunct="1">
        <a:spcBef>
          <a:spcPct val="0"/>
        </a:spcBef>
        <a:spcAft>
          <a:spcPct val="0"/>
        </a:spcAft>
        <a:defRPr sz="3000">
          <a:solidFill>
            <a:srgbClr val="CF4520"/>
          </a:solidFill>
          <a:latin typeface="Arial" charset="0"/>
          <a:ea typeface="Arial Unicode MS" pitchFamily="34" charset="-128"/>
          <a:cs typeface="Arial" charset="0"/>
        </a:defRPr>
      </a:lvl7pPr>
      <a:lvl8pPr marL="1371600" algn="l" defTabSz="457200" rtl="0" eaLnBrk="1" fontAlgn="base" hangingPunct="1">
        <a:spcBef>
          <a:spcPct val="0"/>
        </a:spcBef>
        <a:spcAft>
          <a:spcPct val="0"/>
        </a:spcAft>
        <a:defRPr sz="3000">
          <a:solidFill>
            <a:srgbClr val="CF4520"/>
          </a:solidFill>
          <a:latin typeface="Arial" charset="0"/>
          <a:ea typeface="Arial Unicode MS" pitchFamily="34" charset="-128"/>
          <a:cs typeface="Arial" charset="0"/>
        </a:defRPr>
      </a:lvl8pPr>
      <a:lvl9pPr marL="1828800" algn="l" defTabSz="457200" rtl="0" eaLnBrk="1" fontAlgn="base" hangingPunct="1">
        <a:spcBef>
          <a:spcPct val="0"/>
        </a:spcBef>
        <a:spcAft>
          <a:spcPct val="0"/>
        </a:spcAft>
        <a:defRPr sz="3000">
          <a:solidFill>
            <a:srgbClr val="CF4520"/>
          </a:solidFill>
          <a:latin typeface="Arial" charset="0"/>
          <a:ea typeface="Arial Unicode MS" pitchFamily="34" charset="-128"/>
          <a:cs typeface="Arial" charset="0"/>
        </a:defRPr>
      </a:lvl9pPr>
    </p:titleStyle>
    <p:bodyStyle>
      <a:lvl1pPr marL="228600" indent="-228600" algn="l" defTabSz="457200" rtl="0" eaLnBrk="1" fontAlgn="base" hangingPunct="1">
        <a:spcBef>
          <a:spcPct val="35000"/>
        </a:spcBef>
        <a:spcAft>
          <a:spcPct val="0"/>
        </a:spcAft>
        <a:buClr>
          <a:schemeClr val="tx2"/>
        </a:buClr>
        <a:buFont typeface="Arial" pitchFamily="34" charset="0"/>
        <a:buChar char="•"/>
        <a:defRPr>
          <a:solidFill>
            <a:schemeClr val="tx1"/>
          </a:solidFill>
          <a:latin typeface="+mn-lt"/>
          <a:ea typeface="+mn-ea"/>
          <a:cs typeface="+mn-cs"/>
        </a:defRPr>
      </a:lvl1pPr>
      <a:lvl2pPr marL="457200" indent="-228600" algn="l" defTabSz="457200" rtl="0" eaLnBrk="1" fontAlgn="base" hangingPunct="1">
        <a:lnSpc>
          <a:spcPct val="110000"/>
        </a:lnSpc>
        <a:spcBef>
          <a:spcPct val="20000"/>
        </a:spcBef>
        <a:spcAft>
          <a:spcPct val="0"/>
        </a:spcAft>
        <a:buClr>
          <a:schemeClr val="tx2"/>
        </a:buClr>
        <a:buSzPct val="90000"/>
        <a:buFont typeface="Wingdings" pitchFamily="2" charset="2"/>
        <a:buChar char="Ø"/>
        <a:defRPr sz="1600">
          <a:solidFill>
            <a:schemeClr val="tx1"/>
          </a:solidFill>
          <a:latin typeface="+mn-lt"/>
          <a:ea typeface="+mn-ea"/>
          <a:cs typeface="+mn-cs"/>
        </a:defRPr>
      </a:lvl2pPr>
      <a:lvl3pPr marL="860425" indent="-174625" algn="l" defTabSz="457200" rtl="0" eaLnBrk="1" fontAlgn="base" hangingPunct="1">
        <a:spcBef>
          <a:spcPct val="20000"/>
        </a:spcBef>
        <a:spcAft>
          <a:spcPct val="0"/>
        </a:spcAft>
        <a:buClr>
          <a:schemeClr val="tx2"/>
        </a:buClr>
        <a:buSzPct val="90000"/>
        <a:buFont typeface="Lucida Grande" charset="0"/>
        <a:buChar char="–"/>
        <a:defRPr sz="1400">
          <a:solidFill>
            <a:schemeClr val="tx1"/>
          </a:solidFill>
          <a:latin typeface="+mn-lt"/>
          <a:ea typeface="+mn-ea"/>
          <a:cs typeface="Arial Unicode MS" pitchFamily="34" charset="-128"/>
        </a:defRPr>
      </a:lvl3pPr>
      <a:lvl4pPr marL="1371600" indent="-228600" algn="l" defTabSz="457200" rtl="0" eaLnBrk="1" fontAlgn="base" hangingPunct="1">
        <a:spcBef>
          <a:spcPct val="20000"/>
        </a:spcBef>
        <a:spcAft>
          <a:spcPct val="0"/>
        </a:spcAft>
        <a:buClr>
          <a:schemeClr val="tx2"/>
        </a:buClr>
        <a:buFont typeface="Lucida Grande" charset="0"/>
        <a:buChar char="»"/>
        <a:defRPr sz="1200">
          <a:solidFill>
            <a:schemeClr val="tx1"/>
          </a:solidFill>
          <a:latin typeface="+mn-lt"/>
          <a:ea typeface="+mn-ea"/>
          <a:cs typeface="Arial Unicode MS" pitchFamily="34" charset="-128"/>
        </a:defRPr>
      </a:lvl4pPr>
      <a:lvl5pPr marL="1828800" indent="-228600" algn="l" defTabSz="457200" rtl="0" eaLnBrk="1" fontAlgn="base" hangingPunct="1">
        <a:spcBef>
          <a:spcPct val="20000"/>
        </a:spcBef>
        <a:spcAft>
          <a:spcPct val="0"/>
        </a:spcAft>
        <a:buClr>
          <a:srgbClr val="00A69D"/>
        </a:buClr>
        <a:buFont typeface="Lucida Grande" charset="0"/>
        <a:buChar char="–"/>
        <a:defRPr sz="1200">
          <a:solidFill>
            <a:schemeClr val="tx1"/>
          </a:solidFill>
          <a:latin typeface="+mn-lt"/>
          <a:ea typeface="+mn-ea"/>
          <a:cs typeface="Arial Unicode MS" pitchFamily="34" charset="-128"/>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Calibri" pitchFamily="34" charset="0"/>
          <a:ea typeface="+mn-ea"/>
          <a:cs typeface="Arial Unicode MS" pitchFamily="34" charset="-128"/>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Calibri" pitchFamily="34" charset="0"/>
          <a:ea typeface="+mn-ea"/>
          <a:cs typeface="Arial Unicode MS" pitchFamily="34" charset="-128"/>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Calibri" pitchFamily="34" charset="0"/>
          <a:ea typeface="+mn-ea"/>
          <a:cs typeface="Arial Unicode MS" pitchFamily="34" charset="-128"/>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Calibri" pitchFamily="34" charset="0"/>
          <a:ea typeface="+mn-ea"/>
          <a:cs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438400" y="1752600"/>
            <a:ext cx="9753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sp>
        <p:nvSpPr>
          <p:cNvPr id="1027" name="Rectangle 3"/>
          <p:cNvSpPr>
            <a:spLocks noGrp="1" noChangeArrowheads="1"/>
          </p:cNvSpPr>
          <p:nvPr>
            <p:ph type="title"/>
          </p:nvPr>
        </p:nvSpPr>
        <p:spPr bwMode="auto">
          <a:xfrm>
            <a:off x="1524000" y="685800"/>
            <a:ext cx="1056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6628" name="Rectangle 4"/>
          <p:cNvSpPr>
            <a:spLocks noGrp="1" noChangeArrowheads="1"/>
          </p:cNvSpPr>
          <p:nvPr>
            <p:ph type="dt" sz="half" idx="2"/>
          </p:nvPr>
        </p:nvSpPr>
        <p:spPr bwMode="auto">
          <a:xfrm>
            <a:off x="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b="0">
                <a:solidFill>
                  <a:schemeClr val="tx1"/>
                </a:solidFill>
                <a:latin typeface="Calibri"/>
                <a:ea typeface="+mn-ea"/>
                <a:cs typeface="Calibri"/>
              </a:defRPr>
            </a:lvl1pPr>
          </a:lstStyle>
          <a:p>
            <a:pPr>
              <a:defRPr/>
            </a:pPr>
            <a:r>
              <a:rPr lang="en-GB"/>
              <a:t>25th May 2016</a:t>
            </a:r>
            <a:endParaRPr lang="en-GB" dirty="0"/>
          </a:p>
        </p:txBody>
      </p:sp>
      <p:sp>
        <p:nvSpPr>
          <p:cNvPr id="26629" name="Rectangle 5"/>
          <p:cNvSpPr>
            <a:spLocks noGrp="1" noChangeArrowheads="1"/>
          </p:cNvSpPr>
          <p:nvPr>
            <p:ph type="ftr" sz="quarter" idx="3"/>
          </p:nvPr>
        </p:nvSpPr>
        <p:spPr bwMode="auto">
          <a:xfrm>
            <a:off x="4165600" y="66294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latin typeface="Calibri"/>
                <a:cs typeface="Calibri"/>
              </a:defRPr>
            </a:lvl1pPr>
          </a:lstStyle>
          <a:p>
            <a:pPr>
              <a:defRPr/>
            </a:pPr>
            <a:r>
              <a:rPr lang="en-GB"/>
              <a:t>©2016 ela8 limited</a:t>
            </a:r>
            <a:endParaRPr lang="en-GB" dirty="0"/>
          </a:p>
        </p:txBody>
      </p:sp>
      <p:sp>
        <p:nvSpPr>
          <p:cNvPr id="26630" name="Rectangle 6"/>
          <p:cNvSpPr>
            <a:spLocks noGrp="1" noChangeArrowheads="1"/>
          </p:cNvSpPr>
          <p:nvPr>
            <p:ph type="sldNum" sz="quarter" idx="4"/>
          </p:nvPr>
        </p:nvSpPr>
        <p:spPr bwMode="auto">
          <a:xfrm>
            <a:off x="965200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latin typeface="Calibri"/>
                <a:cs typeface="Calibri"/>
              </a:defRPr>
            </a:lvl1pPr>
          </a:lstStyle>
          <a:p>
            <a:pPr>
              <a:defRPr/>
            </a:pPr>
            <a:fld id="{02931B1A-B268-D147-95E9-7F915AC3995E}" type="slidenum">
              <a:rPr lang="en-GB" smtClean="0"/>
              <a:pPr>
                <a:defRPr/>
              </a:pPr>
              <a:t>‹#›</a:t>
            </a:fld>
            <a:endParaRPr lang="en-GB" dirty="0"/>
          </a:p>
        </p:txBody>
      </p:sp>
    </p:spTree>
    <p:extLst>
      <p:ext uri="{BB962C8B-B14F-4D97-AF65-F5344CB8AC3E}">
        <p14:creationId xmlns:p14="http://schemas.microsoft.com/office/powerpoint/2010/main" val="4224895640"/>
      </p:ext>
    </p:extLst>
  </p:cSld>
  <p:clrMap bg1="lt1" tx1="dk1" bg2="lt2" tx2="dk2" accent1="accent1" accent2="accent2" accent3="accent3" accent4="accent4" accent5="accent5" accent6="accent6" hlink="hlink" folHlink="folHlink"/>
  <p:sldLayoutIdLst>
    <p:sldLayoutId id="2147484021" r:id="rId1"/>
    <p:sldLayoutId id="2147484022" r:id="rId2"/>
  </p:sldLayoutIdLst>
  <p:transition>
    <p:fade thruBlk="1"/>
  </p:transition>
  <p:hf hdr="0"/>
  <p:txStyles>
    <p:titleStyle>
      <a:lvl1pPr algn="l" rtl="0" eaLnBrk="0" fontAlgn="base" hangingPunct="0">
        <a:spcBef>
          <a:spcPct val="0"/>
        </a:spcBef>
        <a:spcAft>
          <a:spcPct val="0"/>
        </a:spcAft>
        <a:defRPr sz="3600" b="1">
          <a:solidFill>
            <a:srgbClr val="471F77"/>
          </a:solidFill>
          <a:latin typeface="Calibri"/>
          <a:ea typeface="ＭＳ Ｐゴシック" charset="0"/>
          <a:cs typeface="Calibri"/>
        </a:defRPr>
      </a:lvl1pPr>
      <a:lvl2pPr algn="l" rtl="0" eaLnBrk="0" fontAlgn="base" hangingPunct="0">
        <a:spcBef>
          <a:spcPct val="0"/>
        </a:spcBef>
        <a:spcAft>
          <a:spcPct val="0"/>
        </a:spcAft>
        <a:defRPr sz="3600" b="1">
          <a:solidFill>
            <a:srgbClr val="284C6A"/>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3600" b="1">
          <a:solidFill>
            <a:srgbClr val="284C6A"/>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3600" b="1">
          <a:solidFill>
            <a:srgbClr val="284C6A"/>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3600" b="1">
          <a:solidFill>
            <a:srgbClr val="284C6A"/>
          </a:solidFill>
          <a:latin typeface="Verdana" pitchFamily="34" charset="0"/>
          <a:ea typeface="ＭＳ Ｐゴシック" charset="0"/>
          <a:cs typeface="ＭＳ Ｐゴシック" charset="0"/>
        </a:defRPr>
      </a:lvl5pPr>
      <a:lvl6pPr marL="457200" algn="l" rtl="0" eaLnBrk="1" fontAlgn="base" hangingPunct="1">
        <a:spcBef>
          <a:spcPct val="0"/>
        </a:spcBef>
        <a:spcAft>
          <a:spcPct val="0"/>
        </a:spcAft>
        <a:defRPr sz="3600" b="1">
          <a:solidFill>
            <a:srgbClr val="284C6A"/>
          </a:solidFill>
          <a:latin typeface="Verdana" pitchFamily="34" charset="0"/>
        </a:defRPr>
      </a:lvl6pPr>
      <a:lvl7pPr marL="914400" algn="l" rtl="0" eaLnBrk="1" fontAlgn="base" hangingPunct="1">
        <a:spcBef>
          <a:spcPct val="0"/>
        </a:spcBef>
        <a:spcAft>
          <a:spcPct val="0"/>
        </a:spcAft>
        <a:defRPr sz="3600" b="1">
          <a:solidFill>
            <a:srgbClr val="284C6A"/>
          </a:solidFill>
          <a:latin typeface="Verdana" pitchFamily="34" charset="0"/>
        </a:defRPr>
      </a:lvl7pPr>
      <a:lvl8pPr marL="1371600" algn="l" rtl="0" eaLnBrk="1" fontAlgn="base" hangingPunct="1">
        <a:spcBef>
          <a:spcPct val="0"/>
        </a:spcBef>
        <a:spcAft>
          <a:spcPct val="0"/>
        </a:spcAft>
        <a:defRPr sz="3600" b="1">
          <a:solidFill>
            <a:srgbClr val="284C6A"/>
          </a:solidFill>
          <a:latin typeface="Verdana" pitchFamily="34" charset="0"/>
        </a:defRPr>
      </a:lvl8pPr>
      <a:lvl9pPr marL="1828800" algn="l" rtl="0" eaLnBrk="1" fontAlgn="base" hangingPunct="1">
        <a:spcBef>
          <a:spcPct val="0"/>
        </a:spcBef>
        <a:spcAft>
          <a:spcPct val="0"/>
        </a:spcAft>
        <a:defRPr sz="3600" b="1">
          <a:solidFill>
            <a:srgbClr val="284C6A"/>
          </a:solidFill>
          <a:latin typeface="Verdana" pitchFamily="34" charset="0"/>
        </a:defRPr>
      </a:lvl9pPr>
    </p:titleStyle>
    <p:bodyStyle>
      <a:lvl1pPr marL="342900" indent="-342900" algn="l" rtl="0" eaLnBrk="0" fontAlgn="base" hangingPunct="0">
        <a:lnSpc>
          <a:spcPct val="125000"/>
        </a:lnSpc>
        <a:spcBef>
          <a:spcPct val="20000"/>
        </a:spcBef>
        <a:spcAft>
          <a:spcPct val="0"/>
        </a:spcAft>
        <a:buClr>
          <a:schemeClr val="bg2"/>
        </a:buClr>
        <a:buChar char="•"/>
        <a:defRPr sz="3200">
          <a:solidFill>
            <a:srgbClr val="284C6A"/>
          </a:solidFill>
          <a:latin typeface="Calibri"/>
          <a:ea typeface="ＭＳ Ｐゴシック" charset="0"/>
          <a:cs typeface="Calibri"/>
        </a:defRPr>
      </a:lvl1pPr>
      <a:lvl2pPr marL="742950" indent="-285750" algn="l" rtl="0" eaLnBrk="0" fontAlgn="base" hangingPunct="0">
        <a:spcBef>
          <a:spcPct val="20000"/>
        </a:spcBef>
        <a:spcAft>
          <a:spcPct val="0"/>
        </a:spcAft>
        <a:buChar char="•"/>
        <a:defRPr sz="2800" b="1">
          <a:solidFill>
            <a:schemeClr val="tx1"/>
          </a:solidFill>
          <a:latin typeface="Arial" charset="0"/>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Arial" charset="0"/>
          <a:ea typeface="ＭＳ Ｐゴシック" charset="0"/>
        </a:defRPr>
      </a:lvl3pPr>
      <a:lvl4pPr marL="1600200" indent="-228600" algn="l" rtl="0" eaLnBrk="0" fontAlgn="base" hangingPunct="0">
        <a:spcBef>
          <a:spcPct val="20000"/>
        </a:spcBef>
        <a:spcAft>
          <a:spcPct val="0"/>
        </a:spcAft>
        <a:buChar char="•"/>
        <a:defRPr sz="2000" b="1">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Arial" charset="0"/>
          <a:ea typeface="ＭＳ Ｐゴシック" charset="0"/>
        </a:defRPr>
      </a:lvl5pPr>
      <a:lvl6pPr marL="2514600" indent="-228600" algn="l" rtl="0" eaLnBrk="1" fontAlgn="base" hangingPunct="1">
        <a:spcBef>
          <a:spcPct val="20000"/>
        </a:spcBef>
        <a:spcAft>
          <a:spcPct val="0"/>
        </a:spcAft>
        <a:buChar char="•"/>
        <a:defRPr sz="2000" b="1">
          <a:solidFill>
            <a:schemeClr val="tx1"/>
          </a:solidFill>
          <a:latin typeface="Arial" charset="0"/>
        </a:defRPr>
      </a:lvl6pPr>
      <a:lvl7pPr marL="2971800" indent="-228600" algn="l" rtl="0" eaLnBrk="1" fontAlgn="base" hangingPunct="1">
        <a:spcBef>
          <a:spcPct val="20000"/>
        </a:spcBef>
        <a:spcAft>
          <a:spcPct val="0"/>
        </a:spcAft>
        <a:buChar char="•"/>
        <a:defRPr sz="2000" b="1">
          <a:solidFill>
            <a:schemeClr val="tx1"/>
          </a:solidFill>
          <a:latin typeface="Arial" charset="0"/>
        </a:defRPr>
      </a:lvl7pPr>
      <a:lvl8pPr marL="3429000" indent="-228600" algn="l" rtl="0" eaLnBrk="1" fontAlgn="base" hangingPunct="1">
        <a:spcBef>
          <a:spcPct val="20000"/>
        </a:spcBef>
        <a:spcAft>
          <a:spcPct val="0"/>
        </a:spcAft>
        <a:buChar char="•"/>
        <a:defRPr sz="2000" b="1">
          <a:solidFill>
            <a:schemeClr val="tx1"/>
          </a:solidFill>
          <a:latin typeface="Arial" charset="0"/>
        </a:defRPr>
      </a:lvl8pPr>
      <a:lvl9pPr marL="3886200" indent="-228600" algn="l" rtl="0" eaLnBrk="1" fontAlgn="base" hangingPunct="1">
        <a:spcBef>
          <a:spcPct val="20000"/>
        </a:spcBef>
        <a:spcAft>
          <a:spcPct val="0"/>
        </a:spcAft>
        <a:buChar char="•"/>
        <a:defRPr sz="2000"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0" y="1080000"/>
            <a:ext cx="10272000" cy="884724"/>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60000" y="2160000"/>
            <a:ext cx="10272000" cy="414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27878-60CF-4119-B192-4963A9F1CDEF}" type="datetime4">
              <a:rPr lang="en-GB" smtClean="0"/>
              <a:t>17 November 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52087"/>
            <a:ext cx="2621400" cy="365125"/>
          </a:xfrm>
          <a:prstGeom prst="rect">
            <a:avLst/>
          </a:prstGeom>
        </p:spPr>
        <p:txBody>
          <a:bodyPr vert="horz" lIns="0" tIns="0" rIns="0" bIns="0" rtlCol="0" anchor="t" anchorCtr="0"/>
          <a:lstStyle>
            <a:lvl1pPr algn="r">
              <a:defRPr sz="1200">
                <a:solidFill>
                  <a:schemeClr val="tx2"/>
                </a:solidFill>
              </a:defRPr>
            </a:lvl1pPr>
          </a:lstStyle>
          <a:p>
            <a:fld id="{B808F68E-311E-4272-B016-78602E173C76}" type="slidenum">
              <a:rPr lang="en-GB" smtClean="0"/>
              <a:pPr/>
              <a:t>‹#›</a:t>
            </a:fld>
            <a:endParaRPr lang="en-GB"/>
          </a:p>
        </p:txBody>
      </p:sp>
    </p:spTree>
    <p:extLst>
      <p:ext uri="{BB962C8B-B14F-4D97-AF65-F5344CB8AC3E}">
        <p14:creationId xmlns:p14="http://schemas.microsoft.com/office/powerpoint/2010/main" val="689008136"/>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Lst>
  <p:hf sldNum="0" hdr="0" ftr="0" dt="0"/>
  <p:txStyles>
    <p:titleStyle>
      <a:lvl1pPr algn="l" defTabSz="914400" rtl="0" eaLnBrk="1" latinLnBrk="0" hangingPunct="1">
        <a:lnSpc>
          <a:spcPct val="10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2"/>
          </a:solidFill>
          <a:latin typeface="+mn-lt"/>
          <a:ea typeface="+mn-ea"/>
          <a:cs typeface="+mn-cs"/>
        </a:defRPr>
      </a:lvl3pPr>
      <a:lvl4pPr marL="252000" indent="-252000" algn="l" defTabSz="914400" rtl="0" eaLnBrk="1" latinLnBrk="0" hangingPunct="1">
        <a:lnSpc>
          <a:spcPct val="100000"/>
        </a:lnSpc>
        <a:spcBef>
          <a:spcPts val="0"/>
        </a:spcBef>
        <a:spcAft>
          <a:spcPts val="1200"/>
        </a:spcAft>
        <a:buFont typeface="Arial" panose="020B0604020202020204" pitchFamily="34" charset="0"/>
        <a:buChar char="•"/>
        <a:defRPr sz="2200" kern="1200">
          <a:solidFill>
            <a:schemeClr val="tx2"/>
          </a:solidFill>
          <a:latin typeface="+mn-lt"/>
          <a:ea typeface="+mn-ea"/>
          <a:cs typeface="+mn-cs"/>
        </a:defRPr>
      </a:lvl4pPr>
      <a:lvl5pPr marL="288000" indent="-288000" algn="l" defTabSz="914400" rtl="0" eaLnBrk="1" latinLnBrk="0" hangingPunct="1">
        <a:lnSpc>
          <a:spcPct val="100000"/>
        </a:lnSpc>
        <a:spcBef>
          <a:spcPts val="0"/>
        </a:spcBef>
        <a:spcAft>
          <a:spcPts val="1200"/>
        </a:spcAft>
        <a:buClr>
          <a:schemeClr val="tx2"/>
        </a:buClr>
        <a:buFont typeface="+mj-lt"/>
        <a:buAutoNum type="arabicPeriod"/>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DE63A"/>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359249" y="268678"/>
            <a:ext cx="11499428"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72963" y="6580578"/>
            <a:ext cx="7649597"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64072" y="268678"/>
            <a:ext cx="0" cy="63119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858676" y="268678"/>
            <a:ext cx="0" cy="63119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9249" y="6580578"/>
            <a:ext cx="451977"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343568" y="6451165"/>
            <a:ext cx="1156809" cy="246221"/>
          </a:xfrm>
          <a:prstGeom prst="rect">
            <a:avLst/>
          </a:prstGeom>
          <a:noFill/>
        </p:spPr>
        <p:txBody>
          <a:bodyPr wrap="square" rtlCol="0">
            <a:spAutoFit/>
          </a:bodyPr>
          <a:lstStyle/>
          <a:p>
            <a:r>
              <a:rPr lang="en-US" sz="1000" dirty="0">
                <a:latin typeface="Avenir Roman"/>
                <a:cs typeface="Avenir Roman"/>
              </a:rPr>
              <a:t>17-Oct-17</a:t>
            </a:r>
          </a:p>
        </p:txBody>
      </p:sp>
      <p:cxnSp>
        <p:nvCxnSpPr>
          <p:cNvPr id="13" name="Straight Connector 12"/>
          <p:cNvCxnSpPr/>
          <p:nvPr/>
        </p:nvCxnSpPr>
        <p:spPr>
          <a:xfrm>
            <a:off x="11406700" y="6580578"/>
            <a:ext cx="451977"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Memery Crystal lettering blac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03" y="6222515"/>
            <a:ext cx="1764693" cy="690955"/>
          </a:xfrm>
          <a:prstGeom prst="rect">
            <a:avLst/>
          </a:prstGeom>
        </p:spPr>
      </p:pic>
    </p:spTree>
    <p:extLst>
      <p:ext uri="{BB962C8B-B14F-4D97-AF65-F5344CB8AC3E}">
        <p14:creationId xmlns:p14="http://schemas.microsoft.com/office/powerpoint/2010/main" val="499072624"/>
      </p:ext>
    </p:extLst>
  </p:cSld>
  <p:clrMap bg1="lt1" tx1="dk1" bg2="lt2" tx2="dk2" accent1="accent1" accent2="accent2" accent3="accent3" accent4="accent4" accent5="accent5" accent6="accent6" hlink="hlink" folHlink="folHlink"/>
  <p:sldLayoutIdLst>
    <p:sldLayoutId id="214748403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359249" y="268678"/>
            <a:ext cx="11499428"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72963" y="6580578"/>
            <a:ext cx="7649597"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64072" y="268678"/>
            <a:ext cx="0" cy="63119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858676" y="268678"/>
            <a:ext cx="0" cy="63119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9249" y="6580578"/>
            <a:ext cx="451977"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336108" y="6434379"/>
            <a:ext cx="1156809" cy="261610"/>
          </a:xfrm>
          <a:prstGeom prst="rect">
            <a:avLst/>
          </a:prstGeom>
          <a:noFill/>
        </p:spPr>
        <p:txBody>
          <a:bodyPr wrap="square" rtlCol="0">
            <a:spAutoFit/>
          </a:bodyPr>
          <a:lstStyle/>
          <a:p>
            <a:r>
              <a:rPr lang="en-US" sz="1100" dirty="0">
                <a:latin typeface="Acumin Pro Light"/>
                <a:cs typeface="Acumin Pro Light"/>
              </a:rPr>
              <a:t>17-Oct-17</a:t>
            </a:r>
          </a:p>
        </p:txBody>
      </p:sp>
      <p:cxnSp>
        <p:nvCxnSpPr>
          <p:cNvPr id="13" name="Straight Connector 12"/>
          <p:cNvCxnSpPr/>
          <p:nvPr/>
        </p:nvCxnSpPr>
        <p:spPr>
          <a:xfrm>
            <a:off x="11406700" y="6580578"/>
            <a:ext cx="451977"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Memery Crystal lettering black.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803" y="6222515"/>
            <a:ext cx="1764693" cy="690955"/>
          </a:xfrm>
          <a:prstGeom prst="rect">
            <a:avLst/>
          </a:prstGeom>
        </p:spPr>
      </p:pic>
    </p:spTree>
    <p:extLst>
      <p:ext uri="{BB962C8B-B14F-4D97-AF65-F5344CB8AC3E}">
        <p14:creationId xmlns:p14="http://schemas.microsoft.com/office/powerpoint/2010/main" val="219081688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Vistra_rgb.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6159" y="6434953"/>
            <a:ext cx="1105829" cy="228600"/>
          </a:xfrm>
          <a:prstGeom prst="rect">
            <a:avLst/>
          </a:prstGeom>
        </p:spPr>
      </p:pic>
      <p:sp>
        <p:nvSpPr>
          <p:cNvPr id="2" name="Title Placeholder 1"/>
          <p:cNvSpPr>
            <a:spLocks noGrp="1"/>
          </p:cNvSpPr>
          <p:nvPr>
            <p:ph type="title"/>
          </p:nvPr>
        </p:nvSpPr>
        <p:spPr>
          <a:xfrm>
            <a:off x="609600" y="539234"/>
            <a:ext cx="10964171" cy="908366"/>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09600" y="1692811"/>
            <a:ext cx="10972800" cy="45259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10978077" y="6432751"/>
            <a:ext cx="604324" cy="246221"/>
          </a:xfrm>
          <a:prstGeom prst="rect">
            <a:avLst/>
          </a:prstGeom>
          <a:noFill/>
        </p:spPr>
        <p:txBody>
          <a:bodyPr wrap="square" lIns="0" rIns="0" rtlCol="0">
            <a:noAutofit/>
          </a:bodyPr>
          <a:lstStyle/>
          <a:p>
            <a:pPr algn="r"/>
            <a:fld id="{4106A7E7-0AB8-414D-8A5C-C387A56AAE80}" type="slidenum">
              <a:rPr lang="en-US" sz="1000" smtClean="0">
                <a:solidFill>
                  <a:srgbClr val="58595B"/>
                </a:solidFill>
                <a:latin typeface="Arial"/>
              </a:rPr>
              <a:pPr algn="r"/>
              <a:t>‹#›</a:t>
            </a:fld>
            <a:endParaRPr lang="en-US" sz="1000" dirty="0">
              <a:solidFill>
                <a:srgbClr val="58595B"/>
              </a:solidFill>
              <a:latin typeface="Arial"/>
            </a:endParaRPr>
          </a:p>
        </p:txBody>
      </p:sp>
      <p:sp>
        <p:nvSpPr>
          <p:cNvPr id="6" name="Footer Placeholder 5"/>
          <p:cNvSpPr>
            <a:spLocks noGrp="1"/>
          </p:cNvSpPr>
          <p:nvPr>
            <p:ph type="ftr" sz="quarter" idx="3"/>
          </p:nvPr>
        </p:nvSpPr>
        <p:spPr>
          <a:xfrm>
            <a:off x="7192433" y="6432735"/>
            <a:ext cx="3860800" cy="246253"/>
          </a:xfrm>
          <a:prstGeom prst="rect">
            <a:avLst/>
          </a:prstGeom>
          <a:noFill/>
        </p:spPr>
        <p:txBody>
          <a:bodyPr wrap="square" lIns="0" rIns="0" rtlCol="0">
            <a:noAutofit/>
          </a:bodyPr>
          <a:lstStyle>
            <a:lvl1pPr>
              <a:defRPr lang="en-US" sz="1000">
                <a:solidFill>
                  <a:srgbClr val="58595B"/>
                </a:solidFill>
                <a:latin typeface="Arial"/>
              </a:defRPr>
            </a:lvl1pPr>
          </a:lstStyle>
          <a:p>
            <a:pPr algn="r"/>
            <a:r>
              <a:rPr lang="en-US" dirty="0"/>
              <a:t>Note text</a:t>
            </a:r>
          </a:p>
        </p:txBody>
      </p:sp>
      <p:cxnSp>
        <p:nvCxnSpPr>
          <p:cNvPr id="10" name="Straight Connector 9"/>
          <p:cNvCxnSpPr/>
          <p:nvPr/>
        </p:nvCxnSpPr>
        <p:spPr>
          <a:xfrm>
            <a:off x="11178451" y="6521102"/>
            <a:ext cx="0" cy="9288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041474"/>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Lst>
  <p:hf sldNum="0" hdr="0" dt="0"/>
  <p:txStyles>
    <p:titleStyle>
      <a:lvl1pPr algn="l" defTabSz="457200" rtl="0" eaLnBrk="1" latinLnBrk="0" hangingPunct="1">
        <a:spcBef>
          <a:spcPct val="0"/>
        </a:spcBef>
        <a:buNone/>
        <a:defRPr sz="2400" kern="1200">
          <a:solidFill>
            <a:schemeClr val="tx2"/>
          </a:solidFill>
          <a:latin typeface="+mj-lt"/>
          <a:ea typeface="+mj-ea"/>
          <a:cs typeface="+mj-cs"/>
        </a:defRPr>
      </a:lvl1pPr>
    </p:titleStyle>
    <p:bodyStyle>
      <a:lvl1pPr marL="0" indent="0" algn="l" defTabSz="457200" rtl="0" eaLnBrk="1" latinLnBrk="0" hangingPunct="1">
        <a:spcBef>
          <a:spcPts val="0"/>
        </a:spcBef>
        <a:buFont typeface="Arial"/>
        <a:buNone/>
        <a:defRPr sz="1800" kern="1200">
          <a:solidFill>
            <a:schemeClr val="tx1"/>
          </a:solidFill>
          <a:latin typeface="+mj-lt"/>
          <a:ea typeface="+mn-ea"/>
          <a:cs typeface="+mn-cs"/>
        </a:defRPr>
      </a:lvl1pPr>
      <a:lvl2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2pPr>
      <a:lvl3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3pPr>
      <a:lvl4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4pPr>
      <a:lvl5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10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10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94.xml"/></Relationships>
</file>

<file path=ppt/slides/_rels/slide10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94.xml"/></Relationships>
</file>

<file path=ppt/slides/_rels/slide10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94.xml"/></Relationships>
</file>

<file path=ppt/slides/_rels/slide10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94.xml"/></Relationships>
</file>

<file path=ppt/slides/_rels/slide10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94.xml"/></Relationships>
</file>

<file path=ppt/slides/_rels/slide10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94.xml"/></Relationships>
</file>

<file path=ppt/slides/_rels/slide109.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94.xml"/></Relationships>
</file>

<file path=ppt/slides/_rels/slide111.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94.xml"/></Relationships>
</file>

<file path=ppt/slides/_rels/slide112.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11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png"/><Relationship Id="rId1" Type="http://schemas.openxmlformats.org/officeDocument/2006/relationships/slideLayout" Target="../slideLayouts/slideLayout275.xml"/></Relationships>
</file>

<file path=ppt/slides/_rels/slide114.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7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19.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76.xml"/><Relationship Id="rId6" Type="http://schemas.openxmlformats.org/officeDocument/2006/relationships/image" Target="../media/image128.png"/><Relationship Id="rId11" Type="http://schemas.openxmlformats.org/officeDocument/2006/relationships/image" Target="../media/image133.jpeg"/><Relationship Id="rId5" Type="http://schemas.openxmlformats.org/officeDocument/2006/relationships/image" Target="../media/image127.png"/><Relationship Id="rId10" Type="http://schemas.openxmlformats.org/officeDocument/2006/relationships/image" Target="../media/image132.jpeg"/><Relationship Id="rId4" Type="http://schemas.openxmlformats.org/officeDocument/2006/relationships/image" Target="../media/image126.png"/><Relationship Id="rId9"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3.xml"/><Relationship Id="rId5" Type="http://schemas.openxmlformats.org/officeDocument/2006/relationships/image" Target="../media/image90.jpeg"/><Relationship Id="rId4" Type="http://schemas.openxmlformats.org/officeDocument/2006/relationships/image" Target="../media/image89.jpeg"/></Relationships>
</file>

<file path=ppt/slides/_rels/slide12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7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39.xml"/><Relationship Id="rId4" Type="http://schemas.openxmlformats.org/officeDocument/2006/relationships/chart" Target="../charts/chart2.xml"/></Relationships>
</file>

<file path=ppt/slides/_rels/slide126.xml.rels><?xml version="1.0" encoding="UTF-8" standalone="yes"?>
<Relationships xmlns="http://schemas.openxmlformats.org/package/2006/relationships"><Relationship Id="rId8" Type="http://schemas.openxmlformats.org/officeDocument/2006/relationships/image" Target="../media/image142.jpeg"/><Relationship Id="rId13" Type="http://schemas.openxmlformats.org/officeDocument/2006/relationships/image" Target="../media/image147.jpeg"/><Relationship Id="rId18" Type="http://schemas.openxmlformats.org/officeDocument/2006/relationships/image" Target="../media/image152.png"/><Relationship Id="rId3" Type="http://schemas.openxmlformats.org/officeDocument/2006/relationships/image" Target="../media/image137.jpeg"/><Relationship Id="rId7" Type="http://schemas.openxmlformats.org/officeDocument/2006/relationships/image" Target="../media/image141.png"/><Relationship Id="rId12" Type="http://schemas.openxmlformats.org/officeDocument/2006/relationships/image" Target="../media/image146.jpeg"/><Relationship Id="rId17" Type="http://schemas.openxmlformats.org/officeDocument/2006/relationships/image" Target="../media/image151.jpeg"/><Relationship Id="rId2" Type="http://schemas.openxmlformats.org/officeDocument/2006/relationships/image" Target="../media/image136.jpeg"/><Relationship Id="rId16" Type="http://schemas.openxmlformats.org/officeDocument/2006/relationships/image" Target="../media/image150.jpeg"/><Relationship Id="rId1" Type="http://schemas.openxmlformats.org/officeDocument/2006/relationships/slideLayout" Target="../slideLayouts/slideLayout141.xml"/><Relationship Id="rId6" Type="http://schemas.openxmlformats.org/officeDocument/2006/relationships/image" Target="../media/image140.jpeg"/><Relationship Id="rId11" Type="http://schemas.openxmlformats.org/officeDocument/2006/relationships/image" Target="../media/image145.jpeg"/><Relationship Id="rId5" Type="http://schemas.openxmlformats.org/officeDocument/2006/relationships/image" Target="../media/image139.jpeg"/><Relationship Id="rId15" Type="http://schemas.openxmlformats.org/officeDocument/2006/relationships/image" Target="../media/image149.jpeg"/><Relationship Id="rId10" Type="http://schemas.openxmlformats.org/officeDocument/2006/relationships/image" Target="../media/image144.jpeg"/><Relationship Id="rId19" Type="http://schemas.openxmlformats.org/officeDocument/2006/relationships/image" Target="../media/image153.png"/><Relationship Id="rId4" Type="http://schemas.openxmlformats.org/officeDocument/2006/relationships/image" Target="../media/image138.jpeg"/><Relationship Id="rId9" Type="http://schemas.openxmlformats.org/officeDocument/2006/relationships/image" Target="../media/image143.jpeg"/><Relationship Id="rId14" Type="http://schemas.openxmlformats.org/officeDocument/2006/relationships/image" Target="../media/image148.jpeg"/></Relationships>
</file>

<file path=ppt/slides/_rels/slide1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5.xml"/></Relationships>
</file>

<file path=ppt/slides/_rels/slide128.x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notesSlide" Target="../notesSlides/notesSlide26.xml"/><Relationship Id="rId1" Type="http://schemas.openxmlformats.org/officeDocument/2006/relationships/slideLayout" Target="../slideLayouts/slideLayout1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1.xml"/><Relationship Id="rId1" Type="http://schemas.openxmlformats.org/officeDocument/2006/relationships/vmlDrawing" Target="../drawings/vmlDrawing1.vml"/><Relationship Id="rId6" Type="http://schemas.openxmlformats.org/officeDocument/2006/relationships/image" Target="../media/image156.png"/><Relationship Id="rId5" Type="http://schemas.openxmlformats.org/officeDocument/2006/relationships/oleObject" Target="../embeddings/oleObject2.bin"/><Relationship Id="rId4" Type="http://schemas.openxmlformats.org/officeDocument/2006/relationships/image" Target="../media/image155.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37.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6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2.xml.rels><?xml version="1.0" encoding="UTF-8" standalone="yes"?>
<Relationships xmlns="http://schemas.openxmlformats.org/package/2006/relationships"><Relationship Id="rId3" Type="http://schemas.openxmlformats.org/officeDocument/2006/relationships/image" Target="../media/image159.jpg"/><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3.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6.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7.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6.xml"/></Relationships>
</file>

<file path=ppt/slides/_rels/slide148.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6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58.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28.xml"/><Relationship Id="rId1" Type="http://schemas.openxmlformats.org/officeDocument/2006/relationships/slideLayout" Target="../slideLayouts/slideLayout187.xml"/><Relationship Id="rId4" Type="http://schemas.openxmlformats.org/officeDocument/2006/relationships/image" Target="../media/image161.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6.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12.xml"/><Relationship Id="rId4" Type="http://schemas.openxmlformats.org/officeDocument/2006/relationships/image" Target="../media/image94.jpe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6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g"/><Relationship Id="rId1" Type="http://schemas.openxmlformats.org/officeDocument/2006/relationships/slideLayout" Target="../slideLayouts/slideLayout200.xml"/></Relationships>
</file>

<file path=ppt/slides/_rels/slide168.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69.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1.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2.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3.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4.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5.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7.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8.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204.xml"/><Relationship Id="rId4" Type="http://schemas.openxmlformats.org/officeDocument/2006/relationships/image" Target="cid:image001.jpg@01CED622.2EBA5A80" TargetMode="External"/></Relationships>
</file>

<file path=ppt/slides/_rels/slide179.xml.rels><?xml version="1.0" encoding="UTF-8" standalone="yes"?>
<Relationships xmlns="http://schemas.openxmlformats.org/package/2006/relationships"><Relationship Id="rId3" Type="http://schemas.openxmlformats.org/officeDocument/2006/relationships/hyperlink" Target="http://www.iflg.uk.com/" TargetMode="External"/><Relationship Id="rId2" Type="http://schemas.openxmlformats.org/officeDocument/2006/relationships/hyperlink" Target="mailto:Lucy.greenwood@iflg.uk.com" TargetMode="External"/><Relationship Id="rId1" Type="http://schemas.openxmlformats.org/officeDocument/2006/relationships/slideLayout" Target="../slideLayouts/slideLayout204.xml"/><Relationship Id="rId5" Type="http://schemas.openxmlformats.org/officeDocument/2006/relationships/image" Target="cid:image001.jpg@01CED622.2EBA5A80" TargetMode="External"/><Relationship Id="rId4" Type="http://schemas.openxmlformats.org/officeDocument/2006/relationships/image" Target="../media/image16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2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87.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33.xml"/><Relationship Id="rId1" Type="http://schemas.openxmlformats.org/officeDocument/2006/relationships/slideLayout" Target="../slideLayouts/slideLayout214.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9.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9.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0.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4.xml"/></Relationships>
</file>

<file path=ppt/slides/_rels/slide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1.xml"/><Relationship Id="rId4" Type="http://schemas.openxmlformats.org/officeDocument/2006/relationships/image" Target="../media/image76.jpg"/></Relationships>
</file>

<file path=ppt/slides/_rels/slide20.xml.rels><?xml version="1.0" encoding="UTF-8" standalone="yes"?>
<Relationships xmlns="http://schemas.openxmlformats.org/package/2006/relationships"><Relationship Id="rId2" Type="http://schemas.openxmlformats.org/officeDocument/2006/relationships/hyperlink" Target="http://www.elkfife.com/" TargetMode="External"/><Relationship Id="rId1" Type="http://schemas.openxmlformats.org/officeDocument/2006/relationships/slideLayout" Target="../slideLayouts/slideLayout1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4.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4.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2.xml"/><Relationship Id="rId1" Type="http://schemas.openxmlformats.org/officeDocument/2006/relationships/slideLayout" Target="../slideLayouts/slideLayout221.xml"/><Relationship Id="rId5" Type="http://schemas.openxmlformats.org/officeDocument/2006/relationships/image" Target="../media/image98.png"/><Relationship Id="rId4" Type="http://schemas.openxmlformats.org/officeDocument/2006/relationships/image" Target="../media/image97.jpeg"/></Relationships>
</file>

<file path=ppt/slides/_rels/slide3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3.xml"/><Relationship Id="rId1" Type="http://schemas.openxmlformats.org/officeDocument/2006/relationships/slideLayout" Target="../slideLayouts/slideLayout222.xml"/><Relationship Id="rId5" Type="http://schemas.openxmlformats.org/officeDocument/2006/relationships/image" Target="../media/image98.png"/><Relationship Id="rId4" Type="http://schemas.openxmlformats.org/officeDocument/2006/relationships/image" Target="../media/image96.jpeg"/></Relationships>
</file>

<file path=ppt/slides/_rels/slide3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4.xml"/><Relationship Id="rId1" Type="http://schemas.openxmlformats.org/officeDocument/2006/relationships/slideLayout" Target="../slideLayouts/slideLayout222.xml"/><Relationship Id="rId5" Type="http://schemas.openxmlformats.org/officeDocument/2006/relationships/image" Target="../media/image98.png"/><Relationship Id="rId4" Type="http://schemas.openxmlformats.org/officeDocument/2006/relationships/image" Target="../media/image96.jpeg"/></Relationships>
</file>

<file path=ppt/slides/_rels/slide3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5.xml"/><Relationship Id="rId1" Type="http://schemas.openxmlformats.org/officeDocument/2006/relationships/slideLayout" Target="../slideLayouts/slideLayout222.xml"/><Relationship Id="rId5" Type="http://schemas.openxmlformats.org/officeDocument/2006/relationships/image" Target="../media/image98.png"/><Relationship Id="rId4" Type="http://schemas.openxmlformats.org/officeDocument/2006/relationships/image" Target="../media/image96.jpeg"/></Relationships>
</file>

<file path=ppt/slides/_rels/slide3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6.xml"/><Relationship Id="rId1" Type="http://schemas.openxmlformats.org/officeDocument/2006/relationships/slideLayout" Target="../slideLayouts/slideLayout222.xml"/><Relationship Id="rId5" Type="http://schemas.openxmlformats.org/officeDocument/2006/relationships/image" Target="../media/image98.png"/><Relationship Id="rId4" Type="http://schemas.openxmlformats.org/officeDocument/2006/relationships/image" Target="../media/image96.jpeg"/></Relationships>
</file>

<file path=ppt/slides/_rels/slide3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7.xml"/><Relationship Id="rId1" Type="http://schemas.openxmlformats.org/officeDocument/2006/relationships/slideLayout" Target="../slideLayouts/slideLayout222.xml"/><Relationship Id="rId5" Type="http://schemas.openxmlformats.org/officeDocument/2006/relationships/image" Target="../media/image98.png"/><Relationship Id="rId4" Type="http://schemas.openxmlformats.org/officeDocument/2006/relationships/image" Target="../media/image96.jpeg"/></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8.xml"/><Relationship Id="rId1" Type="http://schemas.openxmlformats.org/officeDocument/2006/relationships/slideLayout" Target="../slideLayouts/slideLayout222.xml"/><Relationship Id="rId5" Type="http://schemas.openxmlformats.org/officeDocument/2006/relationships/image" Target="../media/image98.png"/><Relationship Id="rId4" Type="http://schemas.openxmlformats.org/officeDocument/2006/relationships/image" Target="../media/image96.jpeg"/></Relationships>
</file>

<file path=ppt/slides/_rels/slide3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9.xml"/><Relationship Id="rId1" Type="http://schemas.openxmlformats.org/officeDocument/2006/relationships/slideLayout" Target="../slideLayouts/slideLayout222.xml"/><Relationship Id="rId5" Type="http://schemas.openxmlformats.org/officeDocument/2006/relationships/image" Target="../media/image98.png"/><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3.xml"/></Relationships>
</file>

<file path=ppt/slides/_rels/slide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37.xml"/></Relationships>
</file>

<file path=ppt/slides/_rels/slide6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9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93.xml"/></Relationships>
</file>

<file path=ppt/slides/_rels/slide7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93.xml"/></Relationships>
</file>

<file path=ppt/slides/_rels/slide7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93.xml"/></Relationships>
</file>

<file path=ppt/slides/_rels/slide7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93.xml"/></Relationships>
</file>

<file path=ppt/slides/_rels/slide74.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7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7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g"/><Relationship Id="rId1" Type="http://schemas.openxmlformats.org/officeDocument/2006/relationships/slideLayout" Target="../slideLayouts/slideLayout1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8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8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8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0.xml"/></Relationships>
</file>

<file path=ppt/slides/_rels/slide8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4.xml"/></Relationships>
</file>

<file path=ppt/slides/_rels/slide8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8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8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_rels/slide9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6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14B09"/>
        </a:solidFill>
        <a:effectLst/>
      </p:bgPr>
    </p:bg>
    <p:spTree>
      <p:nvGrpSpPr>
        <p:cNvPr id="1" name=""/>
        <p:cNvGrpSpPr/>
        <p:nvPr/>
      </p:nvGrpSpPr>
      <p:grpSpPr>
        <a:xfrm>
          <a:off x="0" y="0"/>
          <a:ext cx="0" cy="0"/>
          <a:chOff x="0" y="0"/>
          <a:chExt cx="0" cy="0"/>
        </a:xfrm>
      </p:grpSpPr>
      <p:sp>
        <p:nvSpPr>
          <p:cNvPr id="8" name="TextBox 7"/>
          <p:cNvSpPr txBox="1"/>
          <p:nvPr/>
        </p:nvSpPr>
        <p:spPr>
          <a:xfrm>
            <a:off x="315081" y="154236"/>
            <a:ext cx="30450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mn-cs"/>
              </a:rPr>
              <a:t>IBSA</a:t>
            </a:r>
          </a:p>
        </p:txBody>
      </p:sp>
      <p:sp>
        <p:nvSpPr>
          <p:cNvPr id="2" name="Rectangle 1">
            <a:extLst>
              <a:ext uri="{FF2B5EF4-FFF2-40B4-BE49-F238E27FC236}">
                <a16:creationId xmlns:a16="http://schemas.microsoft.com/office/drawing/2014/main" id="{1FA7DDEC-552C-466C-8379-42800564969B}"/>
              </a:ext>
            </a:extLst>
          </p:cNvPr>
          <p:cNvSpPr/>
          <p:nvPr/>
        </p:nvSpPr>
        <p:spPr>
          <a:xfrm>
            <a:off x="0" y="1799111"/>
            <a:ext cx="12192000" cy="1107996"/>
          </a:xfrm>
          <a:prstGeom prst="rect">
            <a:avLst/>
          </a:prstGeom>
        </p:spPr>
        <p:txBody>
          <a:bodyPr wrap="square">
            <a:spAutoFit/>
          </a:bodyPr>
          <a:lstStyle/>
          <a:p>
            <a:pPr algn="ctr"/>
            <a:r>
              <a:rPr lang="en-GB" sz="6600" dirty="0"/>
              <a:t>Annual Conference 2017</a:t>
            </a:r>
          </a:p>
        </p:txBody>
      </p:sp>
      <p:sp>
        <p:nvSpPr>
          <p:cNvPr id="3" name="Rectangle 2">
            <a:extLst>
              <a:ext uri="{FF2B5EF4-FFF2-40B4-BE49-F238E27FC236}">
                <a16:creationId xmlns:a16="http://schemas.microsoft.com/office/drawing/2014/main" id="{0A0D6244-95B9-4653-905F-F6F950490A3E}"/>
              </a:ext>
            </a:extLst>
          </p:cNvPr>
          <p:cNvSpPr/>
          <p:nvPr/>
        </p:nvSpPr>
        <p:spPr>
          <a:xfrm>
            <a:off x="1" y="3545553"/>
            <a:ext cx="12191999" cy="1508105"/>
          </a:xfrm>
          <a:prstGeom prst="rect">
            <a:avLst/>
          </a:prstGeom>
        </p:spPr>
        <p:txBody>
          <a:bodyPr wrap="square">
            <a:spAutoFit/>
          </a:bodyPr>
          <a:lstStyle/>
          <a:p>
            <a:pPr algn="ctr"/>
            <a:r>
              <a:rPr lang="en-GB" sz="4000" b="1" dirty="0"/>
              <a:t>Practical Issues for Entrepreneurial </a:t>
            </a:r>
          </a:p>
          <a:p>
            <a:pPr algn="ctr"/>
            <a:endParaRPr lang="en-GB" sz="1200" b="1" dirty="0"/>
          </a:p>
          <a:p>
            <a:pPr algn="ctr"/>
            <a:r>
              <a:rPr lang="en-GB" sz="4000" b="1" dirty="0"/>
              <a:t>Family Owned Companies</a:t>
            </a:r>
          </a:p>
        </p:txBody>
      </p:sp>
      <p:cxnSp>
        <p:nvCxnSpPr>
          <p:cNvPr id="5" name="Straight Connector 4">
            <a:extLst>
              <a:ext uri="{FF2B5EF4-FFF2-40B4-BE49-F238E27FC236}">
                <a16:creationId xmlns:a16="http://schemas.microsoft.com/office/drawing/2014/main" id="{FB41916B-F818-46A0-8CFB-1242EEC2B963}"/>
              </a:ext>
            </a:extLst>
          </p:cNvPr>
          <p:cNvCxnSpPr/>
          <p:nvPr/>
        </p:nvCxnSpPr>
        <p:spPr>
          <a:xfrm>
            <a:off x="2849879" y="3187770"/>
            <a:ext cx="649224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D58EE0A-C6D4-4339-A567-9FE201228949}"/>
              </a:ext>
            </a:extLst>
          </p:cNvPr>
          <p:cNvSpPr txBox="1"/>
          <p:nvPr/>
        </p:nvSpPr>
        <p:spPr>
          <a:xfrm flipH="1">
            <a:off x="0" y="5676541"/>
            <a:ext cx="12192000" cy="461665"/>
          </a:xfrm>
          <a:prstGeom prst="rect">
            <a:avLst/>
          </a:prstGeom>
          <a:noFill/>
        </p:spPr>
        <p:txBody>
          <a:bodyPr wrap="square" rtlCol="0">
            <a:spAutoFit/>
          </a:bodyPr>
          <a:lstStyle/>
          <a:p>
            <a:pPr algn="ctr"/>
            <a:r>
              <a:rPr lang="en-GB" sz="2400" dirty="0"/>
              <a:t>16</a:t>
            </a:r>
            <a:r>
              <a:rPr lang="en-GB" sz="2400" baseline="30000" dirty="0"/>
              <a:t>th </a:t>
            </a:r>
            <a:r>
              <a:rPr lang="en-GB" sz="2400" dirty="0"/>
              <a:t>November 2017, The Landmark Hotel, London</a:t>
            </a:r>
          </a:p>
        </p:txBody>
      </p:sp>
      <p:sp>
        <p:nvSpPr>
          <p:cNvPr id="7" name="TextBox 6">
            <a:extLst>
              <a:ext uri="{FF2B5EF4-FFF2-40B4-BE49-F238E27FC236}">
                <a16:creationId xmlns:a16="http://schemas.microsoft.com/office/drawing/2014/main" id="{B51120E4-23C9-47AE-8F4B-4762EB4386B0}"/>
              </a:ext>
            </a:extLst>
          </p:cNvPr>
          <p:cNvSpPr txBox="1"/>
          <p:nvPr/>
        </p:nvSpPr>
        <p:spPr>
          <a:xfrm>
            <a:off x="315081" y="745341"/>
            <a:ext cx="2365137" cy="861774"/>
          </a:xfrm>
          <a:prstGeom prst="rect">
            <a:avLst/>
          </a:prstGeom>
          <a:noFill/>
        </p:spPr>
        <p:txBody>
          <a:bodyPr wrap="square" rtlCol="0">
            <a:spAutoFit/>
          </a:bodyPr>
          <a:lstStyle/>
          <a:p>
            <a:pPr lvl="0">
              <a:defRPr/>
            </a:pPr>
            <a:r>
              <a:rPr lang="en-GB" sz="1600" dirty="0">
                <a:solidFill>
                  <a:srgbClr val="FFFFFF"/>
                </a:solidFill>
              </a:rPr>
              <a:t>International Business </a:t>
            </a:r>
          </a:p>
          <a:p>
            <a:pPr lvl="0">
              <a:defRPr/>
            </a:pPr>
            <a:r>
              <a:rPr lang="en-GB" sz="1600" dirty="0">
                <a:solidFill>
                  <a:srgbClr val="FFFFFF"/>
                </a:solidFill>
              </a:rPr>
              <a:t>Structuring Association</a:t>
            </a:r>
          </a:p>
          <a:p>
            <a:endParaRPr lang="en-GB" dirty="0"/>
          </a:p>
        </p:txBody>
      </p:sp>
    </p:spTree>
    <p:extLst>
      <p:ext uri="{BB962C8B-B14F-4D97-AF65-F5344CB8AC3E}">
        <p14:creationId xmlns:p14="http://schemas.microsoft.com/office/powerpoint/2010/main" val="405932176"/>
      </p:ext>
    </p:extLst>
  </p:cSld>
  <p:clrMapOvr>
    <a:masterClrMapping/>
  </p:clrMapOvr>
  <mc:AlternateContent xmlns:mc="http://schemas.openxmlformats.org/markup-compatibility/2006" xmlns:p14="http://schemas.microsoft.com/office/powerpoint/2010/main">
    <mc:Choice Requires="p14">
      <p:transition spd="slow" p14:dur="2000" advTm="4940"/>
    </mc:Choice>
    <mc:Fallback xmlns="">
      <p:transition spd="slow" advTm="49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2143066"/>
            <a:ext cx="7704333" cy="4140000"/>
          </a:xfrm>
        </p:spPr>
        <p:txBody>
          <a:bodyPr/>
          <a:lstStyle/>
          <a:p>
            <a:pPr marL="342900" indent="-342900">
              <a:buFont typeface="Wingdings" panose="05000000000000000000" pitchFamily="2" charset="2"/>
              <a:buChar char="q"/>
            </a:pPr>
            <a:r>
              <a:rPr lang="en-GB" dirty="0"/>
              <a:t>Unique to the UK.</a:t>
            </a:r>
          </a:p>
          <a:p>
            <a:pPr marL="342900" indent="-342900">
              <a:buFont typeface="Wingdings" panose="05000000000000000000" pitchFamily="2" charset="2"/>
              <a:buChar char="q"/>
            </a:pPr>
            <a:r>
              <a:rPr lang="en-GB" dirty="0"/>
              <a:t>A “common law” right, i.e. there is no statute.</a:t>
            </a:r>
          </a:p>
          <a:p>
            <a:pPr marL="342900" indent="-342900">
              <a:buFont typeface="Wingdings" panose="05000000000000000000" pitchFamily="2" charset="2"/>
              <a:buChar char="q"/>
            </a:pPr>
            <a:r>
              <a:rPr lang="en-GB" dirty="0"/>
              <a:t>Requires a reputation/goodwill, misrepresentation and damage.</a:t>
            </a:r>
          </a:p>
          <a:p>
            <a:pPr marL="342900" indent="-342900">
              <a:buFont typeface="Wingdings" panose="05000000000000000000" pitchFamily="2" charset="2"/>
              <a:buChar char="q"/>
            </a:pPr>
            <a:r>
              <a:rPr lang="en-GB" dirty="0"/>
              <a:t>Can be hard to prove.</a:t>
            </a:r>
          </a:p>
          <a:p>
            <a:pPr marL="342900" indent="-342900">
              <a:buFont typeface="Wingdings" panose="05000000000000000000" pitchFamily="2" charset="2"/>
              <a:buChar char="q"/>
            </a:pPr>
            <a:r>
              <a:rPr lang="en-GB" dirty="0"/>
              <a:t>Huge body of case law, e.g. Rihanna v Topshop.</a:t>
            </a:r>
          </a:p>
          <a:p>
            <a:endParaRPr lang="en-GB" dirty="0"/>
          </a:p>
        </p:txBody>
      </p:sp>
      <p:sp>
        <p:nvSpPr>
          <p:cNvPr id="4" name="Title 3"/>
          <p:cNvSpPr>
            <a:spLocks noGrp="1"/>
          </p:cNvSpPr>
          <p:nvPr>
            <p:ph type="title"/>
          </p:nvPr>
        </p:nvSpPr>
        <p:spPr/>
        <p:txBody>
          <a:bodyPr/>
          <a:lstStyle/>
          <a:p>
            <a:r>
              <a:rPr lang="en-GB" dirty="0"/>
              <a:t>Passing off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867" y="4385734"/>
            <a:ext cx="1563322" cy="1862666"/>
          </a:xfrm>
          <a:prstGeom prst="rect">
            <a:avLst/>
          </a:prstGeom>
        </p:spPr>
      </p:pic>
    </p:spTree>
    <p:extLst>
      <p:ext uri="{BB962C8B-B14F-4D97-AF65-F5344CB8AC3E}">
        <p14:creationId xmlns:p14="http://schemas.microsoft.com/office/powerpoint/2010/main" val="31639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5"/>
          <p:cNvSpPr>
            <a:spLocks noGrp="1"/>
          </p:cNvSpPr>
          <p:nvPr>
            <p:ph type="title"/>
          </p:nvPr>
        </p:nvSpPr>
        <p:spPr>
          <a:xfrm>
            <a:off x="838200" y="195985"/>
            <a:ext cx="10515600" cy="1325563"/>
          </a:xfrm>
        </p:spPr>
        <p:txBody>
          <a:bodyPr>
            <a:normAutofit/>
          </a:bodyPr>
          <a:lstStyle/>
          <a:p>
            <a:pPr algn="r">
              <a:lnSpc>
                <a:spcPct val="107000"/>
              </a:lnSpc>
              <a:spcAft>
                <a:spcPts val="800"/>
              </a:spcAft>
            </a:pPr>
            <a:r>
              <a:rPr lang="en-GB" sz="3200" b="1" u="sng" dirty="0"/>
              <a:t>Initial Visit to the Company</a:t>
            </a:r>
            <a:endParaRPr lang="en-GB" sz="3200" b="1" dirty="0"/>
          </a:p>
        </p:txBody>
      </p:sp>
      <p:sp>
        <p:nvSpPr>
          <p:cNvPr id="7" name="Content Placeholder 6"/>
          <p:cNvSpPr>
            <a:spLocks noGrp="1"/>
          </p:cNvSpPr>
          <p:nvPr>
            <p:ph idx="1"/>
          </p:nvPr>
        </p:nvSpPr>
        <p:spPr>
          <a:xfrm>
            <a:off x="838200" y="2006857"/>
            <a:ext cx="10515600" cy="3684085"/>
          </a:xfrm>
          <a:prstGeom prst="rect">
            <a:avLst/>
          </a:prstGeom>
        </p:spPr>
        <p:txBody>
          <a:bodyPr wrap="square">
            <a:spAutoFit/>
          </a:bodyPr>
          <a:lstStyle/>
          <a:p>
            <a:pPr>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“As part of this compliance check, I would like to arrange an initial meeting with the directors and your agent. I propose [insert date] for this meeting, starting at [insert time] at your business premises. </a:t>
            </a:r>
          </a:p>
          <a:p>
            <a:pPr>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The purpose of the meeting is to discuss the following and collect item 3: </a:t>
            </a:r>
          </a:p>
          <a:p>
            <a:pPr>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The general background the business, its activities, and how it operates.</a:t>
            </a:r>
          </a:p>
          <a:p>
            <a:pPr>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The business accounting systems and records.</a:t>
            </a:r>
          </a:p>
          <a:p>
            <a:pPr>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The documents detailed in the enclosed schedule</a:t>
            </a:r>
          </a:p>
          <a:p>
            <a:endParaRPr lang="en-GB" sz="2200" dirty="0"/>
          </a:p>
        </p:txBody>
      </p:sp>
    </p:spTree>
    <p:extLst>
      <p:ext uri="{BB962C8B-B14F-4D97-AF65-F5344CB8AC3E}">
        <p14:creationId xmlns:p14="http://schemas.microsoft.com/office/powerpoint/2010/main" val="25267679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front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850" y="-19050"/>
            <a:ext cx="92583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524000" y="5229200"/>
            <a:ext cx="9144000" cy="864096"/>
          </a:xfrm>
        </p:spPr>
        <p:txBody>
          <a:bodyPr/>
          <a:lstStyle/>
          <a:p>
            <a:pPr eaLnBrk="1" hangingPunct="1">
              <a:lnSpc>
                <a:spcPct val="90000"/>
              </a:lnSpc>
              <a:spcBef>
                <a:spcPts val="0"/>
              </a:spcBef>
            </a:pPr>
            <a:r>
              <a:rPr lang="en-GB" altLang="en-US" sz="2800" b="1" dirty="0">
                <a:solidFill>
                  <a:schemeClr val="bg1"/>
                </a:solidFill>
              </a:rPr>
              <a:t>FUNDING FOR GROWTH</a:t>
            </a:r>
            <a:br>
              <a:rPr lang="en-GB" altLang="en-US" sz="2800" b="1" dirty="0">
                <a:solidFill>
                  <a:schemeClr val="bg1"/>
                </a:solidFill>
              </a:rPr>
            </a:br>
            <a:endParaRPr lang="en-GB" altLang="en-US" sz="2800" b="1" dirty="0">
              <a:solidFill>
                <a:schemeClr val="bg1"/>
              </a:solidFill>
            </a:endParaRPr>
          </a:p>
          <a:p>
            <a:pPr eaLnBrk="1" hangingPunct="1">
              <a:lnSpc>
                <a:spcPct val="90000"/>
              </a:lnSpc>
              <a:spcBef>
                <a:spcPts val="0"/>
              </a:spcBef>
            </a:pPr>
            <a:r>
              <a:rPr lang="en-GB" altLang="en-US" sz="2000" b="1" dirty="0">
                <a:solidFill>
                  <a:schemeClr val="bg1"/>
                </a:solidFill>
              </a:rPr>
              <a:t>16 November 2017</a:t>
            </a:r>
            <a:br>
              <a:rPr lang="en-GB" altLang="en-US" sz="3200" dirty="0">
                <a:solidFill>
                  <a:schemeClr val="bg1"/>
                </a:solidFill>
              </a:rPr>
            </a:br>
            <a:endParaRPr lang="en-GB" altLang="en-US" sz="2000" dirty="0">
              <a:solidFill>
                <a:schemeClr val="bg1"/>
              </a:solidFill>
            </a:endParaRPr>
          </a:p>
        </p:txBody>
      </p:sp>
    </p:spTree>
    <p:extLst>
      <p:ext uri="{BB962C8B-B14F-4D97-AF65-F5344CB8AC3E}">
        <p14:creationId xmlns:p14="http://schemas.microsoft.com/office/powerpoint/2010/main" val="29827379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5"/>
            <a:ext cx="8229600" cy="649287"/>
          </a:xfrm>
        </p:spPr>
        <p:txBody>
          <a:bodyPr/>
          <a:lstStyle/>
          <a:p>
            <a:pPr algn="l"/>
            <a:r>
              <a:rPr lang="en-GB" sz="3600" dirty="0"/>
              <a:t>Introduction to Edwin Coe LLP</a:t>
            </a:r>
          </a:p>
        </p:txBody>
      </p:sp>
      <p:sp>
        <p:nvSpPr>
          <p:cNvPr id="3" name="Content Placeholder 2"/>
          <p:cNvSpPr>
            <a:spLocks noGrp="1"/>
          </p:cNvSpPr>
          <p:nvPr>
            <p:ph idx="1"/>
          </p:nvPr>
        </p:nvSpPr>
        <p:spPr>
          <a:xfrm>
            <a:off x="1919536" y="1340768"/>
            <a:ext cx="7931224" cy="4805372"/>
          </a:xfrm>
        </p:spPr>
        <p:txBody>
          <a:bodyPr/>
          <a:lstStyle/>
          <a:p>
            <a:pPr>
              <a:spcBef>
                <a:spcPts val="0"/>
              </a:spcBef>
              <a:buClr>
                <a:srgbClr val="E58E1A"/>
              </a:buClr>
              <a:buFont typeface="Wingdings" panose="05000000000000000000" pitchFamily="2" charset="2"/>
              <a:buChar char="§"/>
            </a:pPr>
            <a:r>
              <a:rPr lang="en-GB" dirty="0"/>
              <a:t>Founded in 1913, we are a traditional, high quality </a:t>
            </a:r>
            <a:r>
              <a:rPr lang="en-US" dirty="0"/>
              <a:t>commercial law ﬁrm based in Lincoln’s Inn - the heart of London’s historic legal district</a:t>
            </a:r>
          </a:p>
          <a:p>
            <a:pPr>
              <a:spcBef>
                <a:spcPts val="0"/>
              </a:spcBef>
              <a:buClr>
                <a:srgbClr val="E58E1A"/>
              </a:buClr>
              <a:buFont typeface="Wingdings" panose="05000000000000000000" pitchFamily="2" charset="2"/>
              <a:buChar char="v"/>
            </a:pPr>
            <a:endParaRPr lang="en-US" dirty="0"/>
          </a:p>
          <a:p>
            <a:pPr>
              <a:spcBef>
                <a:spcPts val="0"/>
              </a:spcBef>
              <a:buClr>
                <a:srgbClr val="E58E1A"/>
              </a:buClr>
              <a:buFont typeface="Wingdings" panose="05000000000000000000" pitchFamily="2" charset="2"/>
              <a:buChar char="§"/>
            </a:pPr>
            <a:r>
              <a:rPr lang="en-US" dirty="0"/>
              <a:t>We are over 150 strong, with </a:t>
            </a:r>
            <a:r>
              <a:rPr lang="en-GB" dirty="0"/>
              <a:t>37</a:t>
            </a:r>
            <a:r>
              <a:rPr lang="en-US" dirty="0"/>
              <a:t> Partners and </a:t>
            </a:r>
            <a:r>
              <a:rPr lang="en-GB" dirty="0"/>
              <a:t>65</a:t>
            </a:r>
            <a:r>
              <a:rPr lang="en-US" dirty="0"/>
              <a:t> professionally qualified staff providing legal and tax services across a wide range of practice areas</a:t>
            </a:r>
          </a:p>
          <a:p>
            <a:pPr>
              <a:spcBef>
                <a:spcPts val="0"/>
              </a:spcBef>
              <a:buClr>
                <a:srgbClr val="E58E1A"/>
              </a:buClr>
              <a:buFont typeface="Wingdings" panose="05000000000000000000" pitchFamily="2" charset="2"/>
              <a:buChar char="v"/>
            </a:pPr>
            <a:endParaRPr lang="en-US" dirty="0"/>
          </a:p>
          <a:p>
            <a:pPr>
              <a:spcBef>
                <a:spcPts val="0"/>
              </a:spcBef>
              <a:buClr>
                <a:srgbClr val="E58E1A"/>
              </a:buClr>
              <a:buFont typeface="Wingdings" panose="05000000000000000000" pitchFamily="2" charset="2"/>
              <a:buChar char="§"/>
            </a:pPr>
            <a:r>
              <a:rPr lang="en-US" dirty="0"/>
              <a:t>We are recognised for our experience and advisory services in the latest legal directories Chambers UK and Legal 500, amongst others </a:t>
            </a:r>
          </a:p>
          <a:p>
            <a:pPr>
              <a:spcBef>
                <a:spcPts val="0"/>
              </a:spcBef>
              <a:buClr>
                <a:srgbClr val="E58E1A"/>
              </a:buClr>
              <a:buFont typeface="Wingdings" panose="05000000000000000000" pitchFamily="2" charset="2"/>
              <a:buChar char="v"/>
            </a:pPr>
            <a:endParaRPr lang="en-US" dirty="0"/>
          </a:p>
          <a:p>
            <a:pPr>
              <a:spcBef>
                <a:spcPts val="0"/>
              </a:spcBef>
              <a:buClr>
                <a:srgbClr val="E58E1A"/>
              </a:buClr>
              <a:buFont typeface="Wingdings" panose="05000000000000000000" pitchFamily="2" charset="2"/>
              <a:buChar char="§"/>
            </a:pPr>
            <a:r>
              <a:rPr lang="en-US" dirty="0"/>
              <a:t>Our clients include private and public businesses, individuals, family offices, private banks and trustees </a:t>
            </a:r>
          </a:p>
          <a:p>
            <a:pPr>
              <a:spcBef>
                <a:spcPts val="0"/>
              </a:spcBef>
              <a:buClr>
                <a:srgbClr val="E58E1A"/>
              </a:buClr>
              <a:buFont typeface="Wingdings" panose="05000000000000000000" pitchFamily="2" charset="2"/>
              <a:buChar char="v"/>
            </a:pPr>
            <a:endParaRPr lang="en-US" dirty="0"/>
          </a:p>
          <a:p>
            <a:pPr>
              <a:spcBef>
                <a:spcPts val="0"/>
              </a:spcBef>
              <a:buClr>
                <a:srgbClr val="E58E1A"/>
              </a:buClr>
              <a:buFont typeface="Wingdings" panose="05000000000000000000" pitchFamily="2" charset="2"/>
              <a:buChar char="§"/>
            </a:pPr>
            <a:r>
              <a:rPr lang="en-US" dirty="0"/>
              <a:t>Edwin Coe LLP is a member of Ally Law, a group of over 60 independent law firms with over 2,300 professionals in over 40 countries who provide comprehensive legal services worldwide</a:t>
            </a:r>
            <a:endParaRPr lang="en-GB" dirty="0"/>
          </a:p>
        </p:txBody>
      </p:sp>
      <p:pic>
        <p:nvPicPr>
          <p:cNvPr id="10242" name="Picture 2" descr="F:\All Logos Files &amp; Adverts\Directories and Rankings\Chambers UK 2018\Chambers UK 2018 Top Ranked Fi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0753" y="2420886"/>
            <a:ext cx="903846" cy="121115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F:\All Logos Files &amp; Adverts\Directories and Rankings\Legal 500 2017\Legal 500 - UK_leading_firm_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177" y="3790260"/>
            <a:ext cx="825423" cy="119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372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079875" y="6245225"/>
            <a:ext cx="2133600" cy="476250"/>
          </a:xfrm>
        </p:spPr>
        <p:txBody>
          <a:bodyPr/>
          <a:lstStyle/>
          <a:p>
            <a:pPr defTabSz="914400" fontAlgn="base">
              <a:spcBef>
                <a:spcPct val="0"/>
              </a:spcBef>
              <a:spcAft>
                <a:spcPct val="0"/>
              </a:spcAft>
              <a:defRPr/>
            </a:pPr>
            <a:endParaRPr lang="en-GB" altLang="en-US" dirty="0">
              <a:solidFill>
                <a:srgbClr val="000000"/>
              </a:solidFill>
            </a:endParaRPr>
          </a:p>
          <a:p>
            <a:pPr defTabSz="914400" fontAlgn="base">
              <a:spcBef>
                <a:spcPct val="0"/>
              </a:spcBef>
              <a:spcAft>
                <a:spcPct val="0"/>
              </a:spcAft>
              <a:defRPr/>
            </a:pPr>
            <a:endParaRPr lang="en-GB" altLang="en-US" dirty="0">
              <a:solidFill>
                <a:srgbClr val="000000"/>
              </a:solidFill>
            </a:endParaRPr>
          </a:p>
        </p:txBody>
      </p:sp>
      <p:sp>
        <p:nvSpPr>
          <p:cNvPr id="3" name="TextBox 2"/>
          <p:cNvSpPr txBox="1"/>
          <p:nvPr/>
        </p:nvSpPr>
        <p:spPr>
          <a:xfrm>
            <a:off x="1919536" y="1484784"/>
            <a:ext cx="8568952" cy="2252924"/>
          </a:xfrm>
          <a:prstGeom prst="rect">
            <a:avLst/>
          </a:prstGeom>
          <a:noFill/>
        </p:spPr>
        <p:txBody>
          <a:bodyPr wrap="square" rtlCol="0">
            <a:spAutoFit/>
          </a:bodyPr>
          <a:lstStyle/>
          <a:p>
            <a:pPr marL="457200" indent="-457200" defTabSz="914400" fontAlgn="base">
              <a:spcBef>
                <a:spcPct val="20000"/>
              </a:spcBef>
              <a:spcAft>
                <a:spcPts val="1200"/>
              </a:spcAft>
              <a:buClr>
                <a:srgbClr val="E58E1A"/>
              </a:buClr>
              <a:buFont typeface="Wingdings" panose="05000000000000000000" pitchFamily="2" charset="2"/>
              <a:buChar char="§"/>
            </a:pPr>
            <a:r>
              <a:rPr lang="en-GB" sz="2400" dirty="0">
                <a:solidFill>
                  <a:srgbClr val="FFFFFF">
                    <a:lumMod val="50000"/>
                  </a:srgbClr>
                </a:solidFill>
                <a:latin typeface="Arial" charset="0"/>
              </a:rPr>
              <a:t>Self-financing</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dirty="0">
                <a:solidFill>
                  <a:srgbClr val="FFFFFF">
                    <a:lumMod val="50000"/>
                  </a:srgbClr>
                </a:solidFill>
                <a:latin typeface="Arial" charset="0"/>
              </a:rPr>
              <a:t>Debt</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dirty="0">
                <a:solidFill>
                  <a:srgbClr val="FFFFFF">
                    <a:lumMod val="50000"/>
                  </a:srgbClr>
                </a:solidFill>
                <a:latin typeface="Arial" charset="0"/>
              </a:rPr>
              <a:t>Private equity</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dirty="0">
                <a:solidFill>
                  <a:srgbClr val="FFFFFF">
                    <a:lumMod val="50000"/>
                  </a:srgbClr>
                </a:solidFill>
                <a:latin typeface="Arial" charset="0"/>
              </a:rPr>
              <a:t>Listing</a:t>
            </a:r>
          </a:p>
        </p:txBody>
      </p:sp>
      <p:sp>
        <p:nvSpPr>
          <p:cNvPr id="4" name="Title 1"/>
          <p:cNvSpPr txBox="1">
            <a:spLocks/>
          </p:cNvSpPr>
          <p:nvPr/>
        </p:nvSpPr>
        <p:spPr>
          <a:xfrm>
            <a:off x="1981200"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Methods of Funding</a:t>
            </a:r>
          </a:p>
        </p:txBody>
      </p:sp>
      <p:pic>
        <p:nvPicPr>
          <p:cNvPr id="1026" name="Picture 2" descr="Image result for funding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732" y="3933056"/>
            <a:ext cx="336951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53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079875" y="6245225"/>
            <a:ext cx="2133600" cy="476250"/>
          </a:xfrm>
        </p:spPr>
        <p:txBody>
          <a:bodyPr/>
          <a:lstStyle/>
          <a:p>
            <a:pPr defTabSz="914400" fontAlgn="base">
              <a:spcBef>
                <a:spcPct val="0"/>
              </a:spcBef>
              <a:spcAft>
                <a:spcPct val="0"/>
              </a:spcAft>
              <a:defRPr/>
            </a:pPr>
            <a:endParaRPr lang="en-GB" altLang="en-US" dirty="0">
              <a:solidFill>
                <a:srgbClr val="000000"/>
              </a:solidFill>
            </a:endParaRPr>
          </a:p>
          <a:p>
            <a:pPr defTabSz="914400" fontAlgn="base">
              <a:spcBef>
                <a:spcPct val="0"/>
              </a:spcBef>
              <a:spcAft>
                <a:spcPct val="0"/>
              </a:spcAft>
              <a:defRPr/>
            </a:pPr>
            <a:endParaRPr lang="en-GB" altLang="en-US" dirty="0">
              <a:solidFill>
                <a:srgbClr val="000000"/>
              </a:solidFill>
            </a:endParaRPr>
          </a:p>
        </p:txBody>
      </p:sp>
      <p:sp>
        <p:nvSpPr>
          <p:cNvPr id="3" name="TextBox 2"/>
          <p:cNvSpPr txBox="1"/>
          <p:nvPr/>
        </p:nvSpPr>
        <p:spPr>
          <a:xfrm>
            <a:off x="1919536" y="1484785"/>
            <a:ext cx="8568952" cy="2850011"/>
          </a:xfrm>
          <a:prstGeom prst="rect">
            <a:avLst/>
          </a:prstGeom>
          <a:noFill/>
        </p:spPr>
        <p:txBody>
          <a:bodyPr wrap="square" rtlCol="0">
            <a:spAutoFit/>
          </a:bodyPr>
          <a:lstStyle/>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FFFFFF">
                    <a:lumMod val="50000"/>
                  </a:srgbClr>
                </a:solidFill>
                <a:latin typeface="Arial"/>
              </a:rPr>
              <a:t>Slow and steady!</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FFFFFF">
                    <a:lumMod val="50000"/>
                  </a:srgbClr>
                </a:solidFill>
                <a:latin typeface="Arial"/>
              </a:rPr>
              <a:t>No exit</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FFFFFF">
                    <a:lumMod val="50000"/>
                  </a:srgbClr>
                </a:solidFill>
                <a:latin typeface="Arial"/>
              </a:rPr>
              <a:t>Less risk</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FFFFFF">
                    <a:lumMod val="50000"/>
                  </a:srgbClr>
                </a:solidFill>
                <a:latin typeface="Arial"/>
              </a:rPr>
              <a:t>More flexibility</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FFFFFF">
                    <a:lumMod val="50000"/>
                  </a:srgbClr>
                </a:solidFill>
                <a:latin typeface="Arial"/>
              </a:rPr>
              <a:t>No lawyers</a:t>
            </a:r>
            <a:r>
              <a:rPr lang="en-GB" sz="2400" dirty="0">
                <a:solidFill>
                  <a:srgbClr val="FFFFFF">
                    <a:lumMod val="50000"/>
                  </a:srgbClr>
                </a:solidFill>
                <a:latin typeface="Arial" charset="0"/>
              </a:rPr>
              <a:t>!</a:t>
            </a:r>
            <a:endParaRPr lang="en-GB" sz="2400" kern="0" dirty="0">
              <a:solidFill>
                <a:srgbClr val="FFFFFF">
                  <a:lumMod val="50000"/>
                </a:srgbClr>
              </a:solidFill>
              <a:latin typeface="Arial"/>
            </a:endParaRPr>
          </a:p>
        </p:txBody>
      </p:sp>
      <p:sp>
        <p:nvSpPr>
          <p:cNvPr id="4" name="Title 1"/>
          <p:cNvSpPr txBox="1">
            <a:spLocks/>
          </p:cNvSpPr>
          <p:nvPr/>
        </p:nvSpPr>
        <p:spPr>
          <a:xfrm>
            <a:off x="1981200"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Self financing</a:t>
            </a:r>
          </a:p>
        </p:txBody>
      </p:sp>
      <p:pic>
        <p:nvPicPr>
          <p:cNvPr id="2052" name="Picture 4" descr="http://www.businesscomputingworld.co.uk/wp-content/uploads/2012/08/Self-Financ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026" y="3717033"/>
            <a:ext cx="3293974" cy="219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079875" y="6245225"/>
            <a:ext cx="2133600" cy="476250"/>
          </a:xfrm>
        </p:spPr>
        <p:txBody>
          <a:bodyPr/>
          <a:lstStyle/>
          <a:p>
            <a:pPr defTabSz="914400" fontAlgn="base">
              <a:spcBef>
                <a:spcPct val="0"/>
              </a:spcBef>
              <a:spcAft>
                <a:spcPct val="0"/>
              </a:spcAft>
              <a:defRPr/>
            </a:pPr>
            <a:endParaRPr lang="en-GB" altLang="en-US" dirty="0">
              <a:solidFill>
                <a:srgbClr val="000000"/>
              </a:solidFill>
            </a:endParaRPr>
          </a:p>
          <a:p>
            <a:pPr defTabSz="914400" fontAlgn="base">
              <a:spcBef>
                <a:spcPct val="0"/>
              </a:spcBef>
              <a:spcAft>
                <a:spcPct val="0"/>
              </a:spcAft>
              <a:defRPr/>
            </a:pPr>
            <a:endParaRPr lang="en-GB" altLang="en-US" dirty="0">
              <a:solidFill>
                <a:srgbClr val="000000"/>
              </a:solidFill>
            </a:endParaRPr>
          </a:p>
        </p:txBody>
      </p:sp>
      <p:sp>
        <p:nvSpPr>
          <p:cNvPr id="3" name="TextBox 2"/>
          <p:cNvSpPr txBox="1"/>
          <p:nvPr/>
        </p:nvSpPr>
        <p:spPr>
          <a:xfrm>
            <a:off x="1919536" y="1484785"/>
            <a:ext cx="8568952" cy="2850011"/>
          </a:xfrm>
          <a:prstGeom prst="rect">
            <a:avLst/>
          </a:prstGeom>
          <a:noFill/>
        </p:spPr>
        <p:txBody>
          <a:bodyPr wrap="square" rtlCol="0">
            <a:spAutoFit/>
          </a:bodyPr>
          <a:lstStyle/>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Banks vs Debt Funds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i="1" kern="0" dirty="0">
                <a:solidFill>
                  <a:srgbClr val="808080"/>
                </a:solidFill>
                <a:latin typeface="Arial"/>
              </a:rPr>
              <a:t>“Big bang”</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Freedom to run the business (within limits)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Supercharge equity returns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But trade off is more risk!</a:t>
            </a:r>
            <a:endParaRPr lang="en-GB" sz="2400" dirty="0">
              <a:solidFill>
                <a:srgbClr val="000000"/>
              </a:solidFill>
              <a:latin typeface="Arial" charset="0"/>
            </a:endParaRPr>
          </a:p>
        </p:txBody>
      </p:sp>
      <p:sp>
        <p:nvSpPr>
          <p:cNvPr id="4" name="Title 1"/>
          <p:cNvSpPr txBox="1">
            <a:spLocks/>
          </p:cNvSpPr>
          <p:nvPr/>
        </p:nvSpPr>
        <p:spPr>
          <a:xfrm>
            <a:off x="1981200"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Debt</a:t>
            </a:r>
          </a:p>
        </p:txBody>
      </p:sp>
      <p:pic>
        <p:nvPicPr>
          <p:cNvPr id="7" name="Picture 2" descr="Image result for bank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176" y="4293095"/>
            <a:ext cx="2987824" cy="167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9536" y="1484785"/>
            <a:ext cx="8568952" cy="3219343"/>
          </a:xfrm>
          <a:prstGeom prst="rect">
            <a:avLst/>
          </a:prstGeom>
          <a:noFill/>
        </p:spPr>
        <p:txBody>
          <a:bodyPr wrap="square" rtlCol="0">
            <a:spAutoFit/>
          </a:bodyPr>
          <a:lstStyle/>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Personal Guarantees mean personal liability</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Security and further fundraisings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Reporting requirements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Warranties and Covenants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Lawyers – but how much depends</a:t>
            </a:r>
            <a:br>
              <a:rPr lang="en-GB" sz="2400" kern="0" dirty="0">
                <a:solidFill>
                  <a:srgbClr val="808080"/>
                </a:solidFill>
                <a:latin typeface="Arial"/>
              </a:rPr>
            </a:br>
            <a:r>
              <a:rPr lang="en-GB" sz="2400" kern="0" dirty="0">
                <a:solidFill>
                  <a:srgbClr val="808080"/>
                </a:solidFill>
                <a:latin typeface="Arial"/>
              </a:rPr>
              <a:t>on complexity</a:t>
            </a:r>
            <a:endParaRPr lang="en-GB" sz="2400" dirty="0">
              <a:solidFill>
                <a:srgbClr val="000000"/>
              </a:solidFill>
              <a:latin typeface="Arial" charset="0"/>
            </a:endParaRPr>
          </a:p>
        </p:txBody>
      </p:sp>
      <p:sp>
        <p:nvSpPr>
          <p:cNvPr id="4" name="Title 1"/>
          <p:cNvSpPr txBox="1">
            <a:spLocks/>
          </p:cNvSpPr>
          <p:nvPr/>
        </p:nvSpPr>
        <p:spPr>
          <a:xfrm>
            <a:off x="2007146"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Debt </a:t>
            </a:r>
            <a:r>
              <a:rPr lang="en-US" sz="3600" i="1" kern="0" dirty="0">
                <a:solidFill>
                  <a:srgbClr val="808080"/>
                </a:solidFill>
                <a:latin typeface="Arial"/>
              </a:rPr>
              <a:t>cont…</a:t>
            </a:r>
          </a:p>
        </p:txBody>
      </p:sp>
      <p:pic>
        <p:nvPicPr>
          <p:cNvPr id="4098" name="Picture 2" descr="Image result for bank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176" y="4293096"/>
            <a:ext cx="2987824" cy="167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079875" y="6245225"/>
            <a:ext cx="2133600" cy="476250"/>
          </a:xfrm>
        </p:spPr>
        <p:txBody>
          <a:bodyPr/>
          <a:lstStyle/>
          <a:p>
            <a:pPr defTabSz="914400" fontAlgn="base">
              <a:spcBef>
                <a:spcPct val="0"/>
              </a:spcBef>
              <a:spcAft>
                <a:spcPct val="0"/>
              </a:spcAft>
              <a:defRPr/>
            </a:pPr>
            <a:endParaRPr lang="en-GB" altLang="en-US" dirty="0">
              <a:solidFill>
                <a:srgbClr val="000000"/>
              </a:solidFill>
            </a:endParaRPr>
          </a:p>
          <a:p>
            <a:pPr defTabSz="914400" fontAlgn="base">
              <a:spcBef>
                <a:spcPct val="0"/>
              </a:spcBef>
              <a:spcAft>
                <a:spcPct val="0"/>
              </a:spcAft>
              <a:defRPr/>
            </a:pPr>
            <a:endParaRPr lang="en-GB" altLang="en-US" dirty="0">
              <a:solidFill>
                <a:srgbClr val="000000"/>
              </a:solidFill>
            </a:endParaRPr>
          </a:p>
        </p:txBody>
      </p:sp>
      <p:sp>
        <p:nvSpPr>
          <p:cNvPr id="3" name="TextBox 2"/>
          <p:cNvSpPr txBox="1"/>
          <p:nvPr/>
        </p:nvSpPr>
        <p:spPr>
          <a:xfrm>
            <a:off x="1919536" y="1484784"/>
            <a:ext cx="8568952" cy="3447098"/>
          </a:xfrm>
          <a:prstGeom prst="rect">
            <a:avLst/>
          </a:prstGeom>
          <a:noFill/>
        </p:spPr>
        <p:txBody>
          <a:bodyPr wrap="square" rtlCol="0">
            <a:spAutoFit/>
          </a:bodyPr>
          <a:lstStyle/>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Objectives of private equity</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Relationship with management</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Private equity and Debt – the supercharger</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Private equity – </a:t>
            </a:r>
            <a:r>
              <a:rPr lang="en-GB" sz="2400" i="1" kern="0" dirty="0">
                <a:solidFill>
                  <a:srgbClr val="808080"/>
                </a:solidFill>
                <a:latin typeface="Arial"/>
              </a:rPr>
              <a:t>“value added”</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Exit for shareholders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Management upside for performance</a:t>
            </a:r>
            <a:endParaRPr lang="en-GB" sz="2400" dirty="0">
              <a:solidFill>
                <a:srgbClr val="000000"/>
              </a:solidFill>
              <a:latin typeface="Arial" charset="0"/>
            </a:endParaRPr>
          </a:p>
        </p:txBody>
      </p:sp>
      <p:sp>
        <p:nvSpPr>
          <p:cNvPr id="4" name="Title 1"/>
          <p:cNvSpPr txBox="1">
            <a:spLocks/>
          </p:cNvSpPr>
          <p:nvPr/>
        </p:nvSpPr>
        <p:spPr>
          <a:xfrm>
            <a:off x="1991544"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Private equity</a:t>
            </a:r>
          </a:p>
        </p:txBody>
      </p:sp>
      <p:pic>
        <p:nvPicPr>
          <p:cNvPr id="5124" name="Picture 4" descr="Image result for business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008" y="3861049"/>
            <a:ext cx="2981326" cy="198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75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9536" y="1484784"/>
            <a:ext cx="8568952" cy="4413516"/>
          </a:xfrm>
          <a:prstGeom prst="rect">
            <a:avLst/>
          </a:prstGeom>
          <a:noFill/>
        </p:spPr>
        <p:txBody>
          <a:bodyPr wrap="square" rtlCol="0">
            <a:spAutoFit/>
          </a:bodyPr>
          <a:lstStyle/>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Dilution for current shareholders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Pressure to exit</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When debt goes bad</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Fund control – board representation and other restrictions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Liability – warranties etc</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Choose the right private equity house </a:t>
            </a:r>
            <a:br>
              <a:rPr lang="en-GB" sz="2400" kern="0" dirty="0">
                <a:solidFill>
                  <a:srgbClr val="808080"/>
                </a:solidFill>
                <a:latin typeface="Arial"/>
              </a:rPr>
            </a:br>
            <a:r>
              <a:rPr lang="en-GB" sz="2400" kern="0" dirty="0">
                <a:solidFill>
                  <a:srgbClr val="808080"/>
                </a:solidFill>
                <a:latin typeface="Arial"/>
              </a:rPr>
              <a:t>for you!</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Complexity = cost</a:t>
            </a:r>
            <a:endParaRPr lang="en-GB" sz="2400" dirty="0">
              <a:solidFill>
                <a:srgbClr val="000000"/>
              </a:solidFill>
              <a:latin typeface="Arial" charset="0"/>
            </a:endParaRPr>
          </a:p>
        </p:txBody>
      </p:sp>
      <p:sp>
        <p:nvSpPr>
          <p:cNvPr id="4" name="Title 1"/>
          <p:cNvSpPr txBox="1">
            <a:spLocks/>
          </p:cNvSpPr>
          <p:nvPr/>
        </p:nvSpPr>
        <p:spPr>
          <a:xfrm>
            <a:off x="1981200"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Private Equity </a:t>
            </a:r>
            <a:r>
              <a:rPr lang="en-US" sz="3600" i="1" kern="0" dirty="0">
                <a:solidFill>
                  <a:srgbClr val="808080"/>
                </a:solidFill>
                <a:latin typeface="Arial"/>
              </a:rPr>
              <a:t>cont…</a:t>
            </a:r>
          </a:p>
        </p:txBody>
      </p:sp>
      <p:sp>
        <p:nvSpPr>
          <p:cNvPr id="5" name="AutoShape 2" descr="Image result for private equity imag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000000"/>
              </a:solidFill>
              <a:latin typeface="Arial" charset="0"/>
            </a:endParaRPr>
          </a:p>
        </p:txBody>
      </p:sp>
      <p:sp>
        <p:nvSpPr>
          <p:cNvPr id="6" name="AutoShape 4" descr="Image result for private equity imag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000000"/>
              </a:solidFill>
              <a:latin typeface="Arial" charset="0"/>
            </a:endParaRPr>
          </a:p>
        </p:txBody>
      </p:sp>
      <p:sp>
        <p:nvSpPr>
          <p:cNvPr id="7" name="AutoShape 6" descr="Image result for private equity imag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000000"/>
              </a:solidFill>
              <a:latin typeface="Arial" charset="0"/>
            </a:endParaRPr>
          </a:p>
        </p:txBody>
      </p:sp>
      <p:pic>
        <p:nvPicPr>
          <p:cNvPr id="9223"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3"/>
          <a:stretch/>
        </p:blipFill>
        <p:spPr bwMode="auto">
          <a:xfrm>
            <a:off x="7896201" y="4102746"/>
            <a:ext cx="2771800" cy="184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8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079875" y="6245225"/>
            <a:ext cx="2133600" cy="476250"/>
          </a:xfrm>
        </p:spPr>
        <p:txBody>
          <a:bodyPr/>
          <a:lstStyle/>
          <a:p>
            <a:pPr defTabSz="914400" fontAlgn="base">
              <a:spcBef>
                <a:spcPct val="0"/>
              </a:spcBef>
              <a:spcAft>
                <a:spcPct val="0"/>
              </a:spcAft>
              <a:defRPr/>
            </a:pPr>
            <a:endParaRPr lang="en-GB" altLang="en-US" dirty="0">
              <a:solidFill>
                <a:srgbClr val="000000"/>
              </a:solidFill>
            </a:endParaRPr>
          </a:p>
          <a:p>
            <a:pPr defTabSz="914400" fontAlgn="base">
              <a:spcBef>
                <a:spcPct val="0"/>
              </a:spcBef>
              <a:spcAft>
                <a:spcPct val="0"/>
              </a:spcAft>
              <a:defRPr/>
            </a:pPr>
            <a:endParaRPr lang="en-GB" altLang="en-US" dirty="0">
              <a:solidFill>
                <a:srgbClr val="000000"/>
              </a:solidFill>
            </a:endParaRPr>
          </a:p>
        </p:txBody>
      </p:sp>
      <p:sp>
        <p:nvSpPr>
          <p:cNvPr id="3" name="TextBox 2"/>
          <p:cNvSpPr txBox="1"/>
          <p:nvPr/>
        </p:nvSpPr>
        <p:spPr>
          <a:xfrm>
            <a:off x="1919536" y="1484785"/>
            <a:ext cx="8568952" cy="2850011"/>
          </a:xfrm>
          <a:prstGeom prst="rect">
            <a:avLst/>
          </a:prstGeom>
          <a:noFill/>
        </p:spPr>
        <p:txBody>
          <a:bodyPr wrap="square" rtlCol="0">
            <a:spAutoFit/>
          </a:bodyPr>
          <a:lstStyle/>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The ultimate accolade – or is it?</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Liquidity</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Exits</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Funding for the next deal</a:t>
            </a:r>
          </a:p>
          <a:p>
            <a:pPr marL="457200" indent="-457200" defTabSz="914400" fontAlgn="base">
              <a:spcBef>
                <a:spcPct val="20000"/>
              </a:spcBef>
              <a:spcAft>
                <a:spcPts val="1200"/>
              </a:spcAft>
              <a:buClr>
                <a:srgbClr val="E58E1A"/>
              </a:buClr>
              <a:buFont typeface="Wingdings" panose="05000000000000000000" pitchFamily="2" charset="2"/>
              <a:buChar char="§"/>
            </a:pPr>
            <a:r>
              <a:rPr lang="en-GB" sz="2400" kern="0" dirty="0">
                <a:solidFill>
                  <a:srgbClr val="808080"/>
                </a:solidFill>
                <a:latin typeface="Arial"/>
              </a:rPr>
              <a:t>Easier share incentivisation</a:t>
            </a:r>
          </a:p>
        </p:txBody>
      </p:sp>
      <p:sp>
        <p:nvSpPr>
          <p:cNvPr id="4" name="Title 1"/>
          <p:cNvSpPr txBox="1">
            <a:spLocks/>
          </p:cNvSpPr>
          <p:nvPr/>
        </p:nvSpPr>
        <p:spPr>
          <a:xfrm>
            <a:off x="1981200"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Listing</a:t>
            </a:r>
            <a:endParaRPr lang="en-US" sz="3600" i="1" kern="0" dirty="0">
              <a:solidFill>
                <a:srgbClr val="808080"/>
              </a:solidFill>
              <a:latin typeface="Arial"/>
            </a:endParaRPr>
          </a:p>
        </p:txBody>
      </p:sp>
      <p:pic>
        <p:nvPicPr>
          <p:cNvPr id="7170" name="Picture 5" descr="Image result for funding businesses growth - lis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4206243"/>
            <a:ext cx="2987824" cy="16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0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2143066"/>
            <a:ext cx="7704333" cy="4140000"/>
          </a:xfrm>
        </p:spPr>
        <p:txBody>
          <a:bodyPr/>
          <a:lstStyle/>
          <a:p>
            <a:pPr marL="342900" indent="-342900">
              <a:buFont typeface="Wingdings" panose="05000000000000000000" pitchFamily="2" charset="2"/>
              <a:buChar char="q"/>
            </a:pPr>
            <a:r>
              <a:rPr lang="en-GB" dirty="0"/>
              <a:t>Must be novel.</a:t>
            </a:r>
          </a:p>
          <a:p>
            <a:pPr marL="342900" indent="-342900">
              <a:buFont typeface="Wingdings" panose="05000000000000000000" pitchFamily="2" charset="2"/>
              <a:buChar char="q"/>
            </a:pPr>
            <a:r>
              <a:rPr lang="en-GB" dirty="0"/>
              <a:t>Must not have been made public anywhere.</a:t>
            </a:r>
          </a:p>
          <a:p>
            <a:pPr marL="342900" indent="-342900">
              <a:buFont typeface="Wingdings" panose="05000000000000000000" pitchFamily="2" charset="2"/>
              <a:buChar char="q"/>
            </a:pPr>
            <a:r>
              <a:rPr lang="en-GB" dirty="0"/>
              <a:t>Always do a search before proceeding.</a:t>
            </a:r>
          </a:p>
          <a:p>
            <a:pPr marL="342900" indent="-342900">
              <a:buFont typeface="Wingdings" panose="05000000000000000000" pitchFamily="2" charset="2"/>
              <a:buChar char="q"/>
            </a:pPr>
            <a:r>
              <a:rPr lang="en-GB" dirty="0"/>
              <a:t>Do not disclose without confidentiality agreement.</a:t>
            </a:r>
          </a:p>
          <a:p>
            <a:pPr marL="342900" indent="-342900">
              <a:buFont typeface="Wingdings" panose="05000000000000000000" pitchFamily="2" charset="2"/>
              <a:buChar char="q"/>
            </a:pPr>
            <a:r>
              <a:rPr lang="en-GB" dirty="0"/>
              <a:t>Can be expensive.</a:t>
            </a:r>
          </a:p>
          <a:p>
            <a:pPr marL="342900" indent="-342900">
              <a:buFont typeface="Wingdings" panose="05000000000000000000" pitchFamily="2" charset="2"/>
              <a:buChar char="q"/>
            </a:pPr>
            <a:r>
              <a:rPr lang="en-GB" dirty="0"/>
              <a:t>Can be lucrative.</a:t>
            </a:r>
          </a:p>
          <a:p>
            <a:endParaRPr lang="en-GB" dirty="0"/>
          </a:p>
        </p:txBody>
      </p:sp>
      <p:sp>
        <p:nvSpPr>
          <p:cNvPr id="4" name="Title 3"/>
          <p:cNvSpPr>
            <a:spLocks noGrp="1"/>
          </p:cNvSpPr>
          <p:nvPr>
            <p:ph type="title"/>
          </p:nvPr>
        </p:nvSpPr>
        <p:spPr/>
        <p:txBody>
          <a:bodyPr/>
          <a:lstStyle/>
          <a:p>
            <a:r>
              <a:rPr lang="en-GB" dirty="0"/>
              <a:t>Patents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001" y="4616479"/>
            <a:ext cx="7509933" cy="1072848"/>
          </a:xfrm>
          <a:prstGeom prst="rect">
            <a:avLst/>
          </a:prstGeom>
        </p:spPr>
      </p:pic>
    </p:spTree>
    <p:extLst>
      <p:ext uri="{BB962C8B-B14F-4D97-AF65-F5344CB8AC3E}">
        <p14:creationId xmlns:p14="http://schemas.microsoft.com/office/powerpoint/2010/main" val="23763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Image result for funding growth for businesses from start 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32" y="4293097"/>
            <a:ext cx="2483768" cy="168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4079875" y="6245225"/>
            <a:ext cx="2133600" cy="476250"/>
          </a:xfrm>
        </p:spPr>
        <p:txBody>
          <a:bodyPr/>
          <a:lstStyle/>
          <a:p>
            <a:pPr defTabSz="914400" fontAlgn="base">
              <a:spcBef>
                <a:spcPct val="0"/>
              </a:spcBef>
              <a:spcAft>
                <a:spcPct val="0"/>
              </a:spcAft>
              <a:defRPr/>
            </a:pPr>
            <a:endParaRPr lang="en-GB" altLang="en-US" dirty="0">
              <a:solidFill>
                <a:srgbClr val="000000"/>
              </a:solidFill>
            </a:endParaRPr>
          </a:p>
          <a:p>
            <a:pPr defTabSz="914400" fontAlgn="base">
              <a:spcBef>
                <a:spcPct val="0"/>
              </a:spcBef>
              <a:spcAft>
                <a:spcPct val="0"/>
              </a:spcAft>
              <a:defRPr/>
            </a:pPr>
            <a:endParaRPr lang="en-GB" altLang="en-US" dirty="0">
              <a:solidFill>
                <a:srgbClr val="000000"/>
              </a:solidFill>
            </a:endParaRPr>
          </a:p>
        </p:txBody>
      </p:sp>
      <p:sp>
        <p:nvSpPr>
          <p:cNvPr id="3" name="TextBox 2"/>
          <p:cNvSpPr txBox="1"/>
          <p:nvPr/>
        </p:nvSpPr>
        <p:spPr>
          <a:xfrm>
            <a:off x="1919536" y="1484784"/>
            <a:ext cx="8568952" cy="3046988"/>
          </a:xfrm>
          <a:prstGeom prst="rect">
            <a:avLst/>
          </a:prstGeom>
          <a:noFill/>
        </p:spPr>
        <p:txBody>
          <a:bodyPr wrap="square" rtlCol="0">
            <a:spAutoFit/>
          </a:bodyPr>
          <a:lstStyle/>
          <a:p>
            <a:pPr marL="342900" indent="-342900" defTabSz="914400" fontAlgn="base">
              <a:spcBef>
                <a:spcPct val="0"/>
              </a:spcBef>
              <a:spcAft>
                <a:spcPct val="0"/>
              </a:spcAft>
              <a:buClr>
                <a:srgbClr val="E58E1A"/>
              </a:buClr>
              <a:buFont typeface="Wingdings" panose="05000000000000000000" pitchFamily="2" charset="2"/>
              <a:buChar char="§"/>
            </a:pPr>
            <a:r>
              <a:rPr lang="en-GB" sz="2400" dirty="0">
                <a:solidFill>
                  <a:srgbClr val="FFFFFF">
                    <a:lumMod val="50000"/>
                  </a:srgbClr>
                </a:solidFill>
                <a:latin typeface="Arial" charset="0"/>
              </a:rPr>
              <a:t>But the endless regulation!</a:t>
            </a:r>
            <a:br>
              <a:rPr lang="en-GB" sz="2400" dirty="0">
                <a:solidFill>
                  <a:srgbClr val="FFFFFF">
                    <a:lumMod val="50000"/>
                  </a:srgbClr>
                </a:solidFill>
                <a:latin typeface="Arial" charset="0"/>
              </a:rPr>
            </a:br>
            <a:endParaRPr lang="en-GB" sz="2400" dirty="0">
              <a:solidFill>
                <a:srgbClr val="FFFFFF">
                  <a:lumMod val="50000"/>
                </a:srgbClr>
              </a:solidFill>
              <a:latin typeface="Arial" charset="0"/>
            </a:endParaRPr>
          </a:p>
          <a:p>
            <a:pPr marL="342900" indent="-342900" defTabSz="914400" fontAlgn="base">
              <a:spcBef>
                <a:spcPct val="0"/>
              </a:spcBef>
              <a:spcAft>
                <a:spcPct val="0"/>
              </a:spcAft>
              <a:buClr>
                <a:srgbClr val="E58E1A"/>
              </a:buClr>
              <a:buFont typeface="Wingdings" panose="05000000000000000000" pitchFamily="2" charset="2"/>
              <a:buChar char="§"/>
            </a:pPr>
            <a:r>
              <a:rPr lang="en-GB" sz="2400" dirty="0">
                <a:solidFill>
                  <a:srgbClr val="FFFFFF">
                    <a:lumMod val="50000"/>
                  </a:srgbClr>
                </a:solidFill>
                <a:latin typeface="Arial" charset="0"/>
              </a:rPr>
              <a:t>And costs – not just lawyers</a:t>
            </a:r>
          </a:p>
          <a:p>
            <a:pPr marL="342900" indent="-342900" defTabSz="914400" fontAlgn="base">
              <a:spcBef>
                <a:spcPct val="0"/>
              </a:spcBef>
              <a:spcAft>
                <a:spcPct val="0"/>
              </a:spcAft>
              <a:buClr>
                <a:srgbClr val="E58E1A"/>
              </a:buClr>
              <a:buFont typeface="Wingdings" panose="05000000000000000000" pitchFamily="2" charset="2"/>
              <a:buChar char="§"/>
            </a:pPr>
            <a:endParaRPr lang="en-GB" sz="2400" dirty="0">
              <a:solidFill>
                <a:srgbClr val="FFFFFF">
                  <a:lumMod val="50000"/>
                </a:srgbClr>
              </a:solidFill>
              <a:latin typeface="Arial" charset="0"/>
            </a:endParaRPr>
          </a:p>
          <a:p>
            <a:pPr marL="342900" indent="-342900" defTabSz="914400" fontAlgn="base">
              <a:spcBef>
                <a:spcPct val="0"/>
              </a:spcBef>
              <a:spcAft>
                <a:spcPct val="0"/>
              </a:spcAft>
              <a:buClr>
                <a:srgbClr val="E58E1A"/>
              </a:buClr>
              <a:buFont typeface="Wingdings" panose="05000000000000000000" pitchFamily="2" charset="2"/>
              <a:buChar char="§"/>
            </a:pPr>
            <a:r>
              <a:rPr lang="en-GB" sz="2400" dirty="0">
                <a:solidFill>
                  <a:srgbClr val="FFFFFF">
                    <a:lumMod val="50000"/>
                  </a:srgbClr>
                </a:solidFill>
                <a:latin typeface="Arial" charset="0"/>
              </a:rPr>
              <a:t>Loss of control –  management control day to day but shareholders can call the shots</a:t>
            </a:r>
          </a:p>
          <a:p>
            <a:pPr marL="342900" indent="-342900" defTabSz="914400" fontAlgn="base">
              <a:spcBef>
                <a:spcPct val="0"/>
              </a:spcBef>
              <a:spcAft>
                <a:spcPct val="0"/>
              </a:spcAft>
              <a:buClr>
                <a:srgbClr val="E58E1A"/>
              </a:buClr>
              <a:buFont typeface="Wingdings" panose="05000000000000000000" pitchFamily="2" charset="2"/>
              <a:buChar char="§"/>
            </a:pPr>
            <a:endParaRPr lang="en-GB" sz="2400" dirty="0">
              <a:solidFill>
                <a:srgbClr val="FFFFFF">
                  <a:lumMod val="50000"/>
                </a:srgbClr>
              </a:solidFill>
              <a:latin typeface="Arial" charset="0"/>
            </a:endParaRPr>
          </a:p>
          <a:p>
            <a:pPr marL="342900" indent="-342900" defTabSz="914400" fontAlgn="base">
              <a:spcBef>
                <a:spcPct val="0"/>
              </a:spcBef>
              <a:spcAft>
                <a:spcPct val="0"/>
              </a:spcAft>
              <a:buClr>
                <a:srgbClr val="E58E1A"/>
              </a:buClr>
              <a:buFont typeface="Wingdings" panose="05000000000000000000" pitchFamily="2" charset="2"/>
              <a:buChar char="§"/>
            </a:pPr>
            <a:r>
              <a:rPr lang="en-GB" sz="2400" dirty="0">
                <a:solidFill>
                  <a:srgbClr val="FFFFFF">
                    <a:lumMod val="50000"/>
                  </a:srgbClr>
                </a:solidFill>
                <a:latin typeface="Arial" charset="0"/>
              </a:rPr>
              <a:t>You may find it’s not your company any more</a:t>
            </a:r>
          </a:p>
        </p:txBody>
      </p:sp>
      <p:sp>
        <p:nvSpPr>
          <p:cNvPr id="4" name="Title 1"/>
          <p:cNvSpPr txBox="1">
            <a:spLocks/>
          </p:cNvSpPr>
          <p:nvPr/>
        </p:nvSpPr>
        <p:spPr>
          <a:xfrm>
            <a:off x="1981200"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Listing </a:t>
            </a:r>
            <a:r>
              <a:rPr lang="en-US" sz="3600" i="1" kern="0" dirty="0">
                <a:solidFill>
                  <a:srgbClr val="808080"/>
                </a:solidFill>
                <a:latin typeface="Arial"/>
              </a:rPr>
              <a:t>cont…</a:t>
            </a:r>
          </a:p>
        </p:txBody>
      </p:sp>
    </p:spTree>
    <p:extLst>
      <p:ext uri="{BB962C8B-B14F-4D97-AF65-F5344CB8AC3E}">
        <p14:creationId xmlns:p14="http://schemas.microsoft.com/office/powerpoint/2010/main" val="16305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079875" y="6245225"/>
            <a:ext cx="2133600" cy="476250"/>
          </a:xfrm>
        </p:spPr>
        <p:txBody>
          <a:bodyPr/>
          <a:lstStyle/>
          <a:p>
            <a:pPr defTabSz="914400" fontAlgn="base">
              <a:spcBef>
                <a:spcPct val="0"/>
              </a:spcBef>
              <a:spcAft>
                <a:spcPct val="0"/>
              </a:spcAft>
              <a:defRPr/>
            </a:pPr>
            <a:endParaRPr lang="en-GB" altLang="en-US" dirty="0">
              <a:solidFill>
                <a:srgbClr val="000000"/>
              </a:solidFill>
            </a:endParaRPr>
          </a:p>
          <a:p>
            <a:pPr defTabSz="914400" fontAlgn="base">
              <a:spcBef>
                <a:spcPct val="0"/>
              </a:spcBef>
              <a:spcAft>
                <a:spcPct val="0"/>
              </a:spcAft>
              <a:defRPr/>
            </a:pPr>
            <a:endParaRPr lang="en-GB" altLang="en-US" dirty="0">
              <a:solidFill>
                <a:srgbClr val="000000"/>
              </a:solidFill>
            </a:endParaRPr>
          </a:p>
        </p:txBody>
      </p:sp>
      <p:sp>
        <p:nvSpPr>
          <p:cNvPr id="3" name="TextBox 2"/>
          <p:cNvSpPr txBox="1"/>
          <p:nvPr/>
        </p:nvSpPr>
        <p:spPr>
          <a:xfrm>
            <a:off x="1919536" y="1484785"/>
            <a:ext cx="8568952" cy="2012859"/>
          </a:xfrm>
          <a:prstGeom prst="rect">
            <a:avLst/>
          </a:prstGeom>
          <a:noFill/>
        </p:spPr>
        <p:txBody>
          <a:bodyPr wrap="square" rtlCol="0">
            <a:spAutoFit/>
          </a:bodyPr>
          <a:lstStyle/>
          <a:p>
            <a:pPr marL="342900" indent="-342900" defTabSz="914400" fontAlgn="base">
              <a:spcBef>
                <a:spcPct val="0"/>
              </a:spcBef>
              <a:spcAft>
                <a:spcPct val="0"/>
              </a:spcAft>
              <a:buClr>
                <a:srgbClr val="E58E1A"/>
              </a:buClr>
              <a:buFont typeface="Wingdings" panose="05000000000000000000" pitchFamily="2" charset="2"/>
              <a:buChar char="§"/>
            </a:pPr>
            <a:r>
              <a:rPr lang="en-GB" sz="2400" dirty="0">
                <a:solidFill>
                  <a:srgbClr val="FFFFFF">
                    <a:lumMod val="50000"/>
                  </a:srgbClr>
                </a:solidFill>
                <a:latin typeface="Arial" charset="0"/>
              </a:rPr>
              <a:t>As with everything there are advantages and disadvantages</a:t>
            </a:r>
            <a:br>
              <a:rPr lang="en-GB" sz="2400" dirty="0">
                <a:solidFill>
                  <a:srgbClr val="FFFFFF">
                    <a:lumMod val="50000"/>
                  </a:srgbClr>
                </a:solidFill>
                <a:latin typeface="Arial" charset="0"/>
              </a:rPr>
            </a:br>
            <a:endParaRPr lang="en-GB" sz="2400" dirty="0">
              <a:solidFill>
                <a:srgbClr val="FFFFFF">
                  <a:lumMod val="50000"/>
                </a:srgbClr>
              </a:solidFill>
              <a:latin typeface="Arial" charset="0"/>
            </a:endParaRPr>
          </a:p>
          <a:p>
            <a:pPr marL="342900" indent="-342900" defTabSz="914400" fontAlgn="base">
              <a:spcBef>
                <a:spcPct val="0"/>
              </a:spcBef>
              <a:spcAft>
                <a:spcPct val="0"/>
              </a:spcAft>
              <a:buClr>
                <a:srgbClr val="E58E1A"/>
              </a:buClr>
              <a:buFont typeface="Wingdings" panose="05000000000000000000" pitchFamily="2" charset="2"/>
              <a:buChar char="§"/>
            </a:pPr>
            <a:r>
              <a:rPr lang="en-GB" sz="2400" dirty="0">
                <a:solidFill>
                  <a:srgbClr val="FFFFFF">
                    <a:lumMod val="50000"/>
                  </a:srgbClr>
                </a:solidFill>
                <a:latin typeface="Arial" charset="0"/>
              </a:rPr>
              <a:t>Question is – what is right for you?</a:t>
            </a:r>
          </a:p>
          <a:p>
            <a:pPr defTabSz="914400" fontAlgn="base">
              <a:spcBef>
                <a:spcPct val="20000"/>
              </a:spcBef>
              <a:spcAft>
                <a:spcPts val="1200"/>
              </a:spcAft>
              <a:buClr>
                <a:srgbClr val="E58E1A"/>
              </a:buClr>
            </a:pPr>
            <a:endParaRPr lang="en-GB" sz="2400" kern="0" dirty="0">
              <a:solidFill>
                <a:srgbClr val="808080"/>
              </a:solidFill>
              <a:latin typeface="Arial"/>
            </a:endParaRPr>
          </a:p>
        </p:txBody>
      </p:sp>
      <p:sp>
        <p:nvSpPr>
          <p:cNvPr id="4" name="Title 1"/>
          <p:cNvSpPr txBox="1">
            <a:spLocks/>
          </p:cNvSpPr>
          <p:nvPr/>
        </p:nvSpPr>
        <p:spPr>
          <a:xfrm>
            <a:off x="1981200" y="260649"/>
            <a:ext cx="8229600" cy="649287"/>
          </a:xfrm>
          <a:prstGeom prst="rect">
            <a:avLst/>
          </a:prstGeom>
        </p:spPr>
        <p:txBody>
          <a:bodyPr/>
          <a:lst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charset="0"/>
              </a:defRPr>
            </a:lvl2pPr>
            <a:lvl3pPr algn="ctr" rtl="0" eaLnBrk="0" fontAlgn="base" hangingPunct="0">
              <a:spcBef>
                <a:spcPct val="0"/>
              </a:spcBef>
              <a:spcAft>
                <a:spcPct val="0"/>
              </a:spcAft>
              <a:defRPr sz="3200">
                <a:solidFill>
                  <a:schemeClr val="bg2"/>
                </a:solidFill>
                <a:latin typeface="Arial" charset="0"/>
              </a:defRPr>
            </a:lvl3pPr>
            <a:lvl4pPr algn="ctr" rtl="0" eaLnBrk="0" fontAlgn="base" hangingPunct="0">
              <a:spcBef>
                <a:spcPct val="0"/>
              </a:spcBef>
              <a:spcAft>
                <a:spcPct val="0"/>
              </a:spcAft>
              <a:defRPr sz="3200">
                <a:solidFill>
                  <a:schemeClr val="bg2"/>
                </a:solidFill>
                <a:latin typeface="Arial" charset="0"/>
              </a:defRPr>
            </a:lvl4pPr>
            <a:lvl5pPr algn="ctr" rtl="0" eaLnBrk="0" fontAlgn="base" hangingPunct="0">
              <a:spcBef>
                <a:spcPct val="0"/>
              </a:spcBef>
              <a:spcAft>
                <a:spcPct val="0"/>
              </a:spcAft>
              <a:defRPr sz="3200">
                <a:solidFill>
                  <a:schemeClr val="bg2"/>
                </a:solidFill>
                <a:latin typeface="Arial" charset="0"/>
              </a:defRPr>
            </a:lvl5pPr>
            <a:lvl6pPr marL="457200" algn="ctr" rtl="0" fontAlgn="base">
              <a:spcBef>
                <a:spcPct val="0"/>
              </a:spcBef>
              <a:spcAft>
                <a:spcPct val="0"/>
              </a:spcAft>
              <a:defRPr sz="3200">
                <a:solidFill>
                  <a:schemeClr val="bg2"/>
                </a:solidFill>
                <a:latin typeface="Arial" charset="0"/>
              </a:defRPr>
            </a:lvl6pPr>
            <a:lvl7pPr marL="914400" algn="ctr" rtl="0" fontAlgn="base">
              <a:spcBef>
                <a:spcPct val="0"/>
              </a:spcBef>
              <a:spcAft>
                <a:spcPct val="0"/>
              </a:spcAft>
              <a:defRPr sz="3200">
                <a:solidFill>
                  <a:schemeClr val="bg2"/>
                </a:solidFill>
                <a:latin typeface="Arial" charset="0"/>
              </a:defRPr>
            </a:lvl7pPr>
            <a:lvl8pPr marL="1371600" algn="ctr" rtl="0" fontAlgn="base">
              <a:spcBef>
                <a:spcPct val="0"/>
              </a:spcBef>
              <a:spcAft>
                <a:spcPct val="0"/>
              </a:spcAft>
              <a:defRPr sz="3200">
                <a:solidFill>
                  <a:schemeClr val="bg2"/>
                </a:solidFill>
                <a:latin typeface="Arial" charset="0"/>
              </a:defRPr>
            </a:lvl8pPr>
            <a:lvl9pPr marL="1828800" algn="ctr" rtl="0" fontAlgn="base">
              <a:spcBef>
                <a:spcPct val="0"/>
              </a:spcBef>
              <a:spcAft>
                <a:spcPct val="0"/>
              </a:spcAft>
              <a:defRPr sz="3200">
                <a:solidFill>
                  <a:schemeClr val="bg2"/>
                </a:solidFill>
                <a:latin typeface="Arial" charset="0"/>
              </a:defRPr>
            </a:lvl9pPr>
          </a:lstStyle>
          <a:p>
            <a:pPr algn="l" defTabSz="914400"/>
            <a:r>
              <a:rPr lang="en-US" sz="3600" kern="0" dirty="0">
                <a:solidFill>
                  <a:srgbClr val="808080"/>
                </a:solidFill>
                <a:latin typeface="Arial"/>
              </a:rPr>
              <a:t>Conclusion</a:t>
            </a:r>
            <a:endParaRPr lang="en-US" sz="3600" i="1" kern="0" dirty="0">
              <a:solidFill>
                <a:srgbClr val="808080"/>
              </a:solidFill>
              <a:latin typeface="Arial"/>
            </a:endParaRPr>
          </a:p>
        </p:txBody>
      </p:sp>
      <p:pic>
        <p:nvPicPr>
          <p:cNvPr id="6168" name="Picture 24" descr="Image result for business thumbs up and d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106128" y="3497644"/>
            <a:ext cx="3561872" cy="237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70856" y="260649"/>
            <a:ext cx="8229600" cy="649287"/>
          </a:xfrm>
        </p:spPr>
        <p:txBody>
          <a:bodyPr/>
          <a:lstStyle/>
          <a:p>
            <a:pPr algn="l" eaLnBrk="1" hangingPunct="1"/>
            <a:r>
              <a:rPr lang="en-GB" altLang="en-US" sz="3600" dirty="0"/>
              <a:t>Contact</a:t>
            </a:r>
          </a:p>
        </p:txBody>
      </p:sp>
      <p:sp>
        <p:nvSpPr>
          <p:cNvPr id="14339" name="Rectangle 3"/>
          <p:cNvSpPr>
            <a:spLocks noGrp="1" noChangeArrowheads="1"/>
          </p:cNvSpPr>
          <p:nvPr>
            <p:ph type="body" idx="1"/>
          </p:nvPr>
        </p:nvSpPr>
        <p:spPr>
          <a:xfrm>
            <a:off x="1631504" y="1484785"/>
            <a:ext cx="8579296" cy="4536504"/>
          </a:xfrm>
        </p:spPr>
        <p:txBody>
          <a:bodyPr/>
          <a:lstStyle/>
          <a:p>
            <a:pPr marL="0" indent="0" eaLnBrk="1" hangingPunct="1">
              <a:buNone/>
            </a:pPr>
            <a:endParaRPr lang="en-GB" altLang="en-US" dirty="0">
              <a:latin typeface="Calibri" pitchFamily="34" charset="0"/>
            </a:endParaRPr>
          </a:p>
          <a:p>
            <a:pPr marL="0" indent="0" eaLnBrk="1" hangingPunct="1">
              <a:buNone/>
            </a:pPr>
            <a:endParaRPr lang="en-GB" altLang="en-US" dirty="0">
              <a:latin typeface="Calibri" pitchFamily="34" charset="0"/>
            </a:endParaRPr>
          </a:p>
        </p:txBody>
      </p:sp>
      <p:sp>
        <p:nvSpPr>
          <p:cNvPr id="5" name="Content Placeholder 2"/>
          <p:cNvSpPr txBox="1">
            <a:spLocks/>
          </p:cNvSpPr>
          <p:nvPr/>
        </p:nvSpPr>
        <p:spPr bwMode="auto">
          <a:xfrm>
            <a:off x="1994646" y="1340768"/>
            <a:ext cx="834982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lvl="2" defTabSz="914400">
              <a:lnSpc>
                <a:spcPct val="80000"/>
              </a:lnSpc>
              <a:buNone/>
            </a:pPr>
            <a:r>
              <a:rPr lang="sv-SE" altLang="en-US" sz="1100" b="1" kern="0" dirty="0">
                <a:solidFill>
                  <a:srgbClr val="E58E1A"/>
                </a:solidFill>
                <a:latin typeface="Arial"/>
              </a:rPr>
              <a:t>  </a:t>
            </a:r>
          </a:p>
          <a:p>
            <a:pPr lvl="2" defTabSz="914400">
              <a:lnSpc>
                <a:spcPct val="80000"/>
              </a:lnSpc>
              <a:buNone/>
            </a:pPr>
            <a:r>
              <a:rPr lang="sv-SE" altLang="en-US" sz="1100" b="1" kern="0" dirty="0">
                <a:solidFill>
                  <a:srgbClr val="E58E1A"/>
                </a:solidFill>
                <a:latin typeface="Arial"/>
              </a:rPr>
              <a:t>  John Young</a:t>
            </a:r>
          </a:p>
          <a:p>
            <a:pPr lvl="2" defTabSz="914400">
              <a:lnSpc>
                <a:spcPct val="80000"/>
              </a:lnSpc>
              <a:buNone/>
            </a:pPr>
            <a:r>
              <a:rPr lang="sv-SE" altLang="en-US" sz="1100" b="1" kern="0" dirty="0">
                <a:solidFill>
                  <a:srgbClr val="808080"/>
                </a:solidFill>
                <a:latin typeface="Arial"/>
              </a:rPr>
              <a:t>  Partner | Corporate &amp; Commercial</a:t>
            </a:r>
          </a:p>
          <a:p>
            <a:pPr lvl="2" defTabSz="914400">
              <a:lnSpc>
                <a:spcPct val="80000"/>
              </a:lnSpc>
              <a:buNone/>
            </a:pPr>
            <a:r>
              <a:rPr lang="sv-SE" altLang="en-US" sz="1050" b="1" kern="0" dirty="0">
                <a:solidFill>
                  <a:srgbClr val="E58E1A"/>
                </a:solidFill>
                <a:latin typeface="Arial"/>
              </a:rPr>
              <a:t>  t: </a:t>
            </a:r>
            <a:r>
              <a:rPr lang="sv-SE" altLang="en-US" sz="1050" kern="0" dirty="0">
                <a:solidFill>
                  <a:srgbClr val="808080"/>
                </a:solidFill>
                <a:latin typeface="Arial"/>
              </a:rPr>
              <a:t>020 7691 4124</a:t>
            </a:r>
          </a:p>
          <a:p>
            <a:pPr lvl="2" defTabSz="914400">
              <a:lnSpc>
                <a:spcPct val="80000"/>
              </a:lnSpc>
              <a:buNone/>
            </a:pPr>
            <a:r>
              <a:rPr lang="sv-SE" altLang="en-US" sz="1050" b="1" kern="0" dirty="0">
                <a:solidFill>
                  <a:srgbClr val="E58E1A"/>
                </a:solidFill>
                <a:latin typeface="Arial"/>
              </a:rPr>
              <a:t>  e: </a:t>
            </a:r>
            <a:r>
              <a:rPr lang="sv-SE" altLang="en-US" sz="1050" kern="0" dirty="0">
                <a:solidFill>
                  <a:srgbClr val="808080"/>
                </a:solidFill>
                <a:latin typeface="Arial"/>
              </a:rPr>
              <a:t>john.young@edwincoe.com</a:t>
            </a:r>
          </a:p>
          <a:p>
            <a:pPr defTabSz="914400" eaLnBrk="1" hangingPunct="1">
              <a:lnSpc>
                <a:spcPct val="80000"/>
              </a:lnSpc>
              <a:buNone/>
            </a:pPr>
            <a:endParaRPr lang="sv-SE" altLang="en-US" sz="2000" kern="0" dirty="0">
              <a:solidFill>
                <a:srgbClr val="808080"/>
              </a:solidFill>
              <a:latin typeface="Arial"/>
            </a:endParaRPr>
          </a:p>
          <a:p>
            <a:pPr defTabSz="914400" eaLnBrk="1" hangingPunct="1">
              <a:lnSpc>
                <a:spcPct val="80000"/>
              </a:lnSpc>
              <a:buNone/>
            </a:pPr>
            <a:endParaRPr lang="sv-SE" altLang="en-US" sz="2000" kern="0" dirty="0">
              <a:solidFill>
                <a:srgbClr val="808080"/>
              </a:solidFill>
              <a:latin typeface="Arial"/>
            </a:endParaRPr>
          </a:p>
          <a:p>
            <a:pPr defTabSz="914400" eaLnBrk="1" hangingPunct="1">
              <a:lnSpc>
                <a:spcPct val="80000"/>
              </a:lnSpc>
              <a:buNone/>
            </a:pPr>
            <a:endParaRPr lang="sv-SE" altLang="en-US" sz="1200" b="1" kern="0" dirty="0">
              <a:solidFill>
                <a:srgbClr val="C13119"/>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endParaRPr lang="en-GB" altLang="en-US" sz="1400" kern="0" dirty="0">
              <a:solidFill>
                <a:srgbClr val="808080"/>
              </a:solidFill>
              <a:latin typeface="Arial"/>
            </a:endParaRPr>
          </a:p>
          <a:p>
            <a:pPr defTabSz="914400" eaLnBrk="1" hangingPunct="1">
              <a:lnSpc>
                <a:spcPct val="80000"/>
              </a:lnSpc>
              <a:buNone/>
            </a:pPr>
            <a:r>
              <a:rPr lang="en-GB" altLang="en-US" sz="1400" kern="0" dirty="0">
                <a:solidFill>
                  <a:srgbClr val="808080"/>
                </a:solidFill>
                <a:latin typeface="Arial"/>
              </a:rPr>
              <a:t>Follow our blog for Corporate &amp; Commercial updates – </a:t>
            </a:r>
            <a:r>
              <a:rPr lang="en-GB" altLang="en-US" sz="1400" b="1" kern="0" dirty="0">
                <a:solidFill>
                  <a:srgbClr val="808080"/>
                </a:solidFill>
                <a:latin typeface="Arial"/>
              </a:rPr>
              <a:t>www.edwincoe.com/blogs</a:t>
            </a:r>
          </a:p>
          <a:p>
            <a:pPr defTabSz="914400" eaLnBrk="1" hangingPunct="1">
              <a:lnSpc>
                <a:spcPct val="80000"/>
              </a:lnSpc>
              <a:buNone/>
            </a:pPr>
            <a:endParaRPr lang="en-GB" altLang="en-US" sz="1200" kern="0" dirty="0">
              <a:solidFill>
                <a:srgbClr val="808080"/>
              </a:solidFill>
              <a:latin typeface="Arial"/>
            </a:endParaRPr>
          </a:p>
          <a:p>
            <a:pPr defTabSz="914400" eaLnBrk="1" hangingPunct="1">
              <a:lnSpc>
                <a:spcPct val="80000"/>
              </a:lnSpc>
              <a:buNone/>
            </a:pPr>
            <a:r>
              <a:rPr lang="en-GB" altLang="en-US" sz="1200" kern="0" dirty="0">
                <a:solidFill>
                  <a:srgbClr val="808080"/>
                </a:solidFill>
                <a:latin typeface="Arial"/>
              </a:rPr>
              <a:t>Edwin Coe LLP | 2 Stone Buildings | Lincoln’s Inn | London | WC2A 3TH</a:t>
            </a:r>
          </a:p>
          <a:p>
            <a:pPr defTabSz="914400" eaLnBrk="1" hangingPunct="1">
              <a:lnSpc>
                <a:spcPct val="80000"/>
              </a:lnSpc>
              <a:buNone/>
            </a:pPr>
            <a:r>
              <a:rPr lang="en-GB" altLang="en-US" sz="1200" kern="0" dirty="0">
                <a:solidFill>
                  <a:srgbClr val="808080"/>
                </a:solidFill>
                <a:latin typeface="Arial"/>
              </a:rPr>
              <a:t>www.edwincoe.com</a:t>
            </a:r>
            <a:endParaRPr lang="en-US" altLang="en-US" sz="1200" kern="0" dirty="0">
              <a:solidFill>
                <a:srgbClr val="808080"/>
              </a:solidFill>
              <a:latin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31" t="753" r="5731" b="26928"/>
          <a:stretch/>
        </p:blipFill>
        <p:spPr>
          <a:xfrm>
            <a:off x="2057199" y="1391015"/>
            <a:ext cx="958507" cy="1074226"/>
          </a:xfrm>
          <a:prstGeom prst="rect">
            <a:avLst/>
          </a:prstGeom>
          <a:ln w="19050">
            <a:solidFill>
              <a:schemeClr val="tx1"/>
            </a:solidFill>
          </a:ln>
        </p:spPr>
      </p:pic>
    </p:spTree>
    <p:extLst>
      <p:ext uri="{BB962C8B-B14F-4D97-AF65-F5344CB8AC3E}">
        <p14:creationId xmlns:p14="http://schemas.microsoft.com/office/powerpoint/2010/main" val="8328424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7695" y="5563319"/>
            <a:ext cx="4768878" cy="90486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white"/>
                </a:solidFill>
                <a:effectLst/>
                <a:uLnTx/>
                <a:uFillTx/>
                <a:latin typeface="Helvetica Neue"/>
                <a:ea typeface="+mn-ea"/>
                <a:cs typeface="Helvetica Neue"/>
              </a:rPr>
              <a:t>Foreign Currency in a growing business</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white"/>
                </a:solidFill>
                <a:effectLst/>
                <a:uLnTx/>
                <a:uFillTx/>
                <a:latin typeface="Helvetica Neue Light"/>
                <a:ea typeface="+mn-ea"/>
                <a:cs typeface="Helvetica Neue Light"/>
              </a:rPr>
              <a:t>Simon Hughes|Associate Dealing Director</a:t>
            </a:r>
            <a:endParaRPr kumimoji="0" lang="es-ES_tradnl" sz="1000" b="0" i="0" u="none" strike="noStrike" kern="1200" cap="none" spc="0" normalizeH="0" baseline="0" noProof="0" dirty="0">
              <a:ln>
                <a:noFill/>
              </a:ln>
              <a:solidFill>
                <a:prstClr val="white"/>
              </a:solidFill>
              <a:effectLst/>
              <a:uLnTx/>
              <a:uFillTx/>
              <a:latin typeface="Helvetica Neue Light"/>
              <a:ea typeface="+mn-ea"/>
              <a:cs typeface="Helvetica Neue Light"/>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Neue Light"/>
                <a:ea typeface="+mn-ea"/>
                <a:cs typeface="Helvetica Neue Light"/>
              </a:rPr>
              <a:t>DDI +44 (0)20 3005 8905  |  </a:t>
            </a:r>
            <a:r>
              <a:rPr kumimoji="0" lang="de-DE" sz="1000" b="0" i="0" u="none" strike="noStrike" kern="1200" cap="none" spc="0" normalizeH="0" baseline="0" noProof="0" dirty="0">
                <a:ln>
                  <a:noFill/>
                </a:ln>
                <a:solidFill>
                  <a:prstClr val="white"/>
                </a:solidFill>
                <a:effectLst/>
                <a:uLnTx/>
                <a:uFillTx/>
                <a:latin typeface="Helvetica Neue Light"/>
                <a:ea typeface="+mn-ea"/>
                <a:cs typeface="Helvetica Neue Light"/>
              </a:rPr>
              <a:t>Email shughes@internationalfx.com</a:t>
            </a:r>
            <a:endParaRPr kumimoji="0" lang="es-ES_tradnl" sz="1000" b="0" i="0" u="none" strike="noStrike" kern="1200" cap="none" spc="0" normalizeH="0" baseline="0" noProof="0" dirty="0">
              <a:ln>
                <a:noFill/>
              </a:ln>
              <a:solidFill>
                <a:prstClr val="white"/>
              </a:solidFill>
              <a:effectLst/>
              <a:uLnTx/>
              <a:uFillTx/>
              <a:latin typeface="Helvetica Neue Light"/>
              <a:ea typeface="+mn-ea"/>
              <a:cs typeface="Helvetica Neue Light"/>
            </a:endParaRPr>
          </a:p>
          <a:p>
            <a:pPr marL="0" marR="0" lvl="0" indent="0" algn="r" defTabSz="4572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Neue Light"/>
              <a:ea typeface="+mn-ea"/>
              <a:cs typeface="Helvetica Neue Light"/>
            </a:endParaRPr>
          </a:p>
        </p:txBody>
      </p:sp>
      <p:pic>
        <p:nvPicPr>
          <p:cNvPr id="8" name="Picture 7" descr="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32648" y="5668887"/>
            <a:ext cx="2286766" cy="690420"/>
          </a:xfrm>
          <a:prstGeom prst="rect">
            <a:avLst/>
          </a:prstGeom>
        </p:spPr>
      </p:pic>
      <p:pic>
        <p:nvPicPr>
          <p:cNvPr id="7" name="Picture 6" descr="cover.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000" y="3"/>
            <a:ext cx="9144000" cy="5210411"/>
          </a:xfrm>
          <a:prstGeom prst="rect">
            <a:avLst/>
          </a:prstGeom>
        </p:spPr>
      </p:pic>
    </p:spTree>
    <p:extLst>
      <p:ext uri="{BB962C8B-B14F-4D97-AF65-F5344CB8AC3E}">
        <p14:creationId xmlns:p14="http://schemas.microsoft.com/office/powerpoint/2010/main" val="43303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828944" y="327324"/>
            <a:ext cx="34995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Neue Light"/>
                <a:ea typeface="+mn-ea"/>
                <a:cs typeface="Helvetica Neue Light"/>
              </a:rPr>
              <a:t>Working with us</a:t>
            </a:r>
          </a:p>
        </p:txBody>
      </p:sp>
      <p:graphicFrame>
        <p:nvGraphicFramePr>
          <p:cNvPr id="3" name="Table 2"/>
          <p:cNvGraphicFramePr>
            <a:graphicFrameLocks noGrp="1"/>
          </p:cNvGraphicFramePr>
          <p:nvPr/>
        </p:nvGraphicFramePr>
        <p:xfrm>
          <a:off x="12572663" y="148386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6350" cmpd="sng">
                      <a:solidFill>
                        <a:prstClr val="white">
                          <a:lumMod val="85000"/>
                        </a:prstClr>
                      </a:solidFill>
                      <a:prstDash val="solid"/>
                    </a:lnL>
                    <a:lnR w="6350" cmpd="sng">
                      <a:solidFill>
                        <a:prstClr val="white">
                          <a:lumMod val="85000"/>
                        </a:prstClr>
                      </a:solidFill>
                      <a:prstDash val="solid"/>
                    </a:lnR>
                    <a:lnT w="6350" cmpd="sng">
                      <a:solidFill>
                        <a:prstClr val="white">
                          <a:lumMod val="85000"/>
                        </a:prstClr>
                      </a:solidFill>
                      <a:prstDash val="solid"/>
                    </a:lnT>
                    <a:lnB w="6350" cmpd="sng">
                      <a:solidFill>
                        <a:prstClr val="white">
                          <a:lumMod val="85000"/>
                        </a:prstClr>
                      </a:solidFill>
                      <a:prstDash val="solid"/>
                    </a:lnB>
                  </a:tcPr>
                </a:tc>
                <a:extLst>
                  <a:ext uri="{0D108BD9-81ED-4DB2-BD59-A6C34878D82A}">
                    <a16:rowId xmlns:a16="http://schemas.microsoft.com/office/drawing/2014/main" val="10000"/>
                  </a:ext>
                </a:extLst>
              </a:tr>
            </a:tbl>
          </a:graphicData>
        </a:graphic>
      </p:graphicFrame>
      <p:sp>
        <p:nvSpPr>
          <p:cNvPr id="22" name="TextBox 21"/>
          <p:cNvSpPr txBox="1"/>
          <p:nvPr/>
        </p:nvSpPr>
        <p:spPr>
          <a:xfrm>
            <a:off x="1416677" y="276417"/>
            <a:ext cx="588564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Volatility 2015/2016</a:t>
            </a:r>
          </a:p>
        </p:txBody>
      </p:sp>
      <p:sp>
        <p:nvSpPr>
          <p:cNvPr id="6" name="Multiply 5"/>
          <p:cNvSpPr/>
          <p:nvPr/>
        </p:nvSpPr>
        <p:spPr>
          <a:xfrm>
            <a:off x="6501840" y="1445038"/>
            <a:ext cx="223021" cy="203622"/>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Multiply 6"/>
          <p:cNvSpPr/>
          <p:nvPr/>
        </p:nvSpPr>
        <p:spPr>
          <a:xfrm>
            <a:off x="7720430" y="4521210"/>
            <a:ext cx="216131" cy="22286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9" name="Straight Arrow Connector 8"/>
          <p:cNvCxnSpPr>
            <a:endCxn id="7" idx="0"/>
          </p:cNvCxnSpPr>
          <p:nvPr/>
        </p:nvCxnSpPr>
        <p:spPr>
          <a:xfrm>
            <a:off x="6647342" y="2341693"/>
            <a:ext cx="1124994" cy="2233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90115" y="2583176"/>
            <a:ext cx="266572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entury Gothic" panose="020B0502020202020204"/>
                <a:ea typeface="+mn-ea"/>
                <a:cs typeface="+mn-cs"/>
              </a:rPr>
              <a:t>Within a 2 week period the market has moved 5% -1.4400 – 1.3490.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entury Gothic" panose="020B0502020202020204"/>
                <a:ea typeface="+mn-ea"/>
                <a:cs typeface="+mn-cs"/>
              </a:rPr>
              <a:t>On a £100,000 this represents a saving of £5000.</a:t>
            </a:r>
          </a:p>
        </p:txBody>
      </p:sp>
      <p:pic>
        <p:nvPicPr>
          <p:cNvPr id="2" name="Picture 1"/>
          <p:cNvPicPr>
            <a:picLocks noChangeAspect="1"/>
          </p:cNvPicPr>
          <p:nvPr/>
        </p:nvPicPr>
        <p:blipFill>
          <a:blip r:embed="rId2"/>
          <a:stretch>
            <a:fillRect/>
          </a:stretch>
        </p:blipFill>
        <p:spPr>
          <a:xfrm>
            <a:off x="1938339" y="1648662"/>
            <a:ext cx="8315325" cy="3518653"/>
          </a:xfrm>
          <a:prstGeom prst="rect">
            <a:avLst/>
          </a:prstGeom>
        </p:spPr>
      </p:pic>
    </p:spTree>
    <p:extLst>
      <p:ext uri="{BB962C8B-B14F-4D97-AF65-F5344CB8AC3E}">
        <p14:creationId xmlns:p14="http://schemas.microsoft.com/office/powerpoint/2010/main" val="353343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6828944" y="327324"/>
            <a:ext cx="34995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Neue Light"/>
                <a:ea typeface="+mn-ea"/>
                <a:cs typeface="Helvetica Neue Light"/>
              </a:rPr>
              <a:t>Working with us</a:t>
            </a:r>
          </a:p>
        </p:txBody>
      </p:sp>
      <p:sp>
        <p:nvSpPr>
          <p:cNvPr id="25" name="TextBox 24"/>
          <p:cNvSpPr txBox="1"/>
          <p:nvPr/>
        </p:nvSpPr>
        <p:spPr>
          <a:xfrm>
            <a:off x="3085527" y="1615281"/>
            <a:ext cx="6265542" cy="3970318"/>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rPr>
              <a:t>A forward contract offers the ability to fix an exchange rate for up to two years in advance, with the option the draw on these funds at any time.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rPr>
              <a:t>Locking in an exchange rate offers protection from adverse currency movements during the period of transaction.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rPr>
              <a:t>The only upfront payment is a deposit to cover the risk of negative market movements.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rPr>
              <a:t>Settlement is made on each currency drawdown. The initial deposit forms part of the final payment.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lumMod val="75000"/>
                  <a:lumOff val="25000"/>
                </a:prstClr>
              </a:solidFill>
              <a:effectLst/>
              <a:uLnTx/>
              <a:uFillTx/>
              <a:latin typeface="Helvetica Light"/>
              <a:ea typeface="+mn-ea"/>
              <a:cs typeface="Helvetica Light"/>
            </a:endParaRPr>
          </a:p>
        </p:txBody>
      </p:sp>
      <p:sp>
        <p:nvSpPr>
          <p:cNvPr id="33" name="TextBox 32"/>
          <p:cNvSpPr txBox="1"/>
          <p:nvPr/>
        </p:nvSpPr>
        <p:spPr>
          <a:xfrm>
            <a:off x="1851471" y="181127"/>
            <a:ext cx="497747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Helvetica"/>
              </a:rPr>
              <a:t>What is a Forward Contract ?</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Rectangle 7"/>
          <p:cNvSpPr/>
          <p:nvPr/>
        </p:nvSpPr>
        <p:spPr>
          <a:xfrm>
            <a:off x="1524003" y="276417"/>
            <a:ext cx="194381" cy="369332"/>
          </a:xfrm>
          <a:prstGeom prst="rect">
            <a:avLst/>
          </a:prstGeom>
          <a:solidFill>
            <a:srgbClr val="1C26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2728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6828944" y="327324"/>
            <a:ext cx="34995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Neue Light"/>
                <a:ea typeface="+mn-ea"/>
                <a:cs typeface="Helvetica Neue Light"/>
              </a:rPr>
              <a:t>Working with us</a:t>
            </a:r>
          </a:p>
        </p:txBody>
      </p:sp>
      <p:sp>
        <p:nvSpPr>
          <p:cNvPr id="37" name="TextBox 36"/>
          <p:cNvSpPr txBox="1"/>
          <p:nvPr/>
        </p:nvSpPr>
        <p:spPr>
          <a:xfrm>
            <a:off x="1851468" y="276417"/>
            <a:ext cx="68694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Helvetica"/>
              </a:rPr>
              <a:t>Forward contract purchased July 2015 – Rate 1.42 </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8" name="Group 434"/>
          <p:cNvGraphicFramePr>
            <a:graphicFrameLocks noGrp="1"/>
          </p:cNvGraphicFramePr>
          <p:nvPr>
            <p:extLst/>
          </p:nvPr>
        </p:nvGraphicFramePr>
        <p:xfrm>
          <a:off x="3475348" y="1458613"/>
          <a:ext cx="4945320" cy="1161756"/>
        </p:xfrm>
        <a:graphic>
          <a:graphicData uri="http://schemas.openxmlformats.org/drawingml/2006/table">
            <a:tbl>
              <a:tblPr>
                <a:tableStyleId>{9D7B26C5-4107-4FEC-AEDC-1716B250A1EF}</a:tableStyleId>
              </a:tblPr>
              <a:tblGrid>
                <a:gridCol w="2472660">
                  <a:extLst>
                    <a:ext uri="{9D8B030D-6E8A-4147-A177-3AD203B41FA5}">
                      <a16:colId xmlns:a16="http://schemas.microsoft.com/office/drawing/2014/main" val="20000"/>
                    </a:ext>
                  </a:extLst>
                </a:gridCol>
                <a:gridCol w="2472660">
                  <a:extLst>
                    <a:ext uri="{9D8B030D-6E8A-4147-A177-3AD203B41FA5}">
                      <a16:colId xmlns:a16="http://schemas.microsoft.com/office/drawing/2014/main" val="20001"/>
                    </a:ext>
                  </a:extLst>
                </a:gridCol>
              </a:tblGrid>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Helvetica" panose="020B0604020202020204" pitchFamily="34" charset="0"/>
                          <a:ea typeface="+mn-ea"/>
                          <a:cs typeface="Helvetica" panose="020B0604020202020204" pitchFamily="34" charset="0"/>
                        </a:rPr>
                        <a:t>Duration</a:t>
                      </a:r>
                      <a:endParaRPr kumimoji="0" lang="en-US" sz="12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6 Months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Amount Purchased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€600,000 (£422,535)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Monthly payment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(£70,422.54)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9" name="Group 434"/>
          <p:cNvGraphicFramePr>
            <a:graphicFrameLocks noGrp="1"/>
          </p:cNvGraphicFramePr>
          <p:nvPr>
            <p:extLst/>
          </p:nvPr>
        </p:nvGraphicFramePr>
        <p:xfrm>
          <a:off x="2376191" y="2869667"/>
          <a:ext cx="7532085" cy="2684972"/>
        </p:xfrm>
        <a:graphic>
          <a:graphicData uri="http://schemas.openxmlformats.org/drawingml/2006/table">
            <a:tbl>
              <a:tblPr>
                <a:tableStyleId>{9D7B26C5-4107-4FEC-AEDC-1716B250A1EF}</a:tableStyleId>
              </a:tblPr>
              <a:tblGrid>
                <a:gridCol w="2510695">
                  <a:extLst>
                    <a:ext uri="{9D8B030D-6E8A-4147-A177-3AD203B41FA5}">
                      <a16:colId xmlns:a16="http://schemas.microsoft.com/office/drawing/2014/main" val="20000"/>
                    </a:ext>
                  </a:extLst>
                </a:gridCol>
                <a:gridCol w="2510695">
                  <a:extLst>
                    <a:ext uri="{9D8B030D-6E8A-4147-A177-3AD203B41FA5}">
                      <a16:colId xmlns:a16="http://schemas.microsoft.com/office/drawing/2014/main" val="20001"/>
                    </a:ext>
                  </a:extLst>
                </a:gridCol>
                <a:gridCol w="2510695">
                  <a:extLst>
                    <a:ext uri="{9D8B030D-6E8A-4147-A177-3AD203B41FA5}">
                      <a16:colId xmlns:a16="http://schemas.microsoft.com/office/drawing/2014/main" val="20002"/>
                    </a:ext>
                  </a:extLst>
                </a:gridCol>
              </a:tblGrid>
              <a:tr h="373767">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mn-ea"/>
                          <a:cs typeface="Helvetica" panose="020B0604020202020204" pitchFamily="34" charset="0"/>
                        </a:rPr>
                        <a:t>Day One </a:t>
                      </a:r>
                      <a:endPar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 Rate Fixed at 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Client cost per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0463">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one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£70,422.54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6743">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two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£70,422.54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674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three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£70,422.54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8365">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four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£70,422.54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9446">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five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£70,422.54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9446">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Months six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£70,422.54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678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6828944" y="327324"/>
            <a:ext cx="34995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Neue Light"/>
                <a:ea typeface="+mn-ea"/>
                <a:cs typeface="Helvetica Neue Light"/>
              </a:rPr>
              <a:t>Working with us</a:t>
            </a:r>
          </a:p>
        </p:txBody>
      </p:sp>
      <p:sp>
        <p:nvSpPr>
          <p:cNvPr id="37" name="TextBox 36"/>
          <p:cNvSpPr txBox="1"/>
          <p:nvPr/>
        </p:nvSpPr>
        <p:spPr>
          <a:xfrm>
            <a:off x="1851468" y="276417"/>
            <a:ext cx="68694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Helvetica"/>
              </a:rPr>
              <a:t>Forward contract purchased Pre Brexit – Rate 1.30 </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8" name="Group 434"/>
          <p:cNvGraphicFramePr>
            <a:graphicFrameLocks noGrp="1"/>
          </p:cNvGraphicFramePr>
          <p:nvPr>
            <p:extLst/>
          </p:nvPr>
        </p:nvGraphicFramePr>
        <p:xfrm>
          <a:off x="3475348" y="1458613"/>
          <a:ext cx="4945320" cy="1161756"/>
        </p:xfrm>
        <a:graphic>
          <a:graphicData uri="http://schemas.openxmlformats.org/drawingml/2006/table">
            <a:tbl>
              <a:tblPr>
                <a:tableStyleId>{9D7B26C5-4107-4FEC-AEDC-1716B250A1EF}</a:tableStyleId>
              </a:tblPr>
              <a:tblGrid>
                <a:gridCol w="2472660">
                  <a:extLst>
                    <a:ext uri="{9D8B030D-6E8A-4147-A177-3AD203B41FA5}">
                      <a16:colId xmlns:a16="http://schemas.microsoft.com/office/drawing/2014/main" val="20000"/>
                    </a:ext>
                  </a:extLst>
                </a:gridCol>
                <a:gridCol w="2472660">
                  <a:extLst>
                    <a:ext uri="{9D8B030D-6E8A-4147-A177-3AD203B41FA5}">
                      <a16:colId xmlns:a16="http://schemas.microsoft.com/office/drawing/2014/main" val="20001"/>
                    </a:ext>
                  </a:extLst>
                </a:gridCol>
              </a:tblGrid>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Helvetica" panose="020B0604020202020204" pitchFamily="34" charset="0"/>
                          <a:ea typeface="+mn-ea"/>
                          <a:cs typeface="Helvetica" panose="020B0604020202020204" pitchFamily="34" charset="0"/>
                        </a:rPr>
                        <a:t>Duration</a:t>
                      </a:r>
                      <a:endParaRPr kumimoji="0" lang="en-US" sz="12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6 Months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Amount Purchased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€600,000 (£461,538.46)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Monthly payment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(£76,923.08)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9" name="Group 434"/>
          <p:cNvGraphicFramePr>
            <a:graphicFrameLocks noGrp="1"/>
          </p:cNvGraphicFramePr>
          <p:nvPr>
            <p:extLst/>
          </p:nvPr>
        </p:nvGraphicFramePr>
        <p:xfrm>
          <a:off x="2376191" y="2869667"/>
          <a:ext cx="7532085" cy="2684972"/>
        </p:xfrm>
        <a:graphic>
          <a:graphicData uri="http://schemas.openxmlformats.org/drawingml/2006/table">
            <a:tbl>
              <a:tblPr>
                <a:tableStyleId>{9D7B26C5-4107-4FEC-AEDC-1716B250A1EF}</a:tableStyleId>
              </a:tblPr>
              <a:tblGrid>
                <a:gridCol w="2510695">
                  <a:extLst>
                    <a:ext uri="{9D8B030D-6E8A-4147-A177-3AD203B41FA5}">
                      <a16:colId xmlns:a16="http://schemas.microsoft.com/office/drawing/2014/main" val="20000"/>
                    </a:ext>
                  </a:extLst>
                </a:gridCol>
                <a:gridCol w="2510695">
                  <a:extLst>
                    <a:ext uri="{9D8B030D-6E8A-4147-A177-3AD203B41FA5}">
                      <a16:colId xmlns:a16="http://schemas.microsoft.com/office/drawing/2014/main" val="20001"/>
                    </a:ext>
                  </a:extLst>
                </a:gridCol>
                <a:gridCol w="2510695">
                  <a:extLst>
                    <a:ext uri="{9D8B030D-6E8A-4147-A177-3AD203B41FA5}">
                      <a16:colId xmlns:a16="http://schemas.microsoft.com/office/drawing/2014/main" val="20002"/>
                    </a:ext>
                  </a:extLst>
                </a:gridCol>
              </a:tblGrid>
              <a:tr h="373767">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mn-ea"/>
                          <a:cs typeface="Helvetica" panose="020B0604020202020204" pitchFamily="34" charset="0"/>
                        </a:rPr>
                        <a:t>Day One </a:t>
                      </a:r>
                      <a:endPar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 Rate Fixed at 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Client cost per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0463">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one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£76,923.08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6743">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two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£76,923.08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674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three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£76,923.08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8365">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four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£76,923.08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9446">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 five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£76,923.08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9446">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Months six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€100,000 drawdown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£76,923.08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551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6828944" y="327324"/>
            <a:ext cx="34995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Neue Light"/>
                <a:ea typeface="+mn-ea"/>
                <a:cs typeface="Helvetica Neue Light"/>
              </a:rPr>
              <a:t>Working with us</a:t>
            </a:r>
          </a:p>
        </p:txBody>
      </p:sp>
      <p:sp>
        <p:nvSpPr>
          <p:cNvPr id="37" name="TextBox 36"/>
          <p:cNvSpPr txBox="1"/>
          <p:nvPr/>
        </p:nvSpPr>
        <p:spPr>
          <a:xfrm>
            <a:off x="1851468" y="276417"/>
            <a:ext cx="68694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Helvetica"/>
              </a:rPr>
              <a:t>Cost comparison compared to present day</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8" name="Group 434"/>
          <p:cNvGraphicFramePr>
            <a:graphicFrameLocks noGrp="1"/>
          </p:cNvGraphicFramePr>
          <p:nvPr>
            <p:extLst/>
          </p:nvPr>
        </p:nvGraphicFramePr>
        <p:xfrm>
          <a:off x="3475348" y="1458613"/>
          <a:ext cx="4945320" cy="774504"/>
        </p:xfrm>
        <a:graphic>
          <a:graphicData uri="http://schemas.openxmlformats.org/drawingml/2006/table">
            <a:tbl>
              <a:tblPr>
                <a:tableStyleId>{9D7B26C5-4107-4FEC-AEDC-1716B250A1EF}</a:tableStyleId>
              </a:tblPr>
              <a:tblGrid>
                <a:gridCol w="2472660">
                  <a:extLst>
                    <a:ext uri="{9D8B030D-6E8A-4147-A177-3AD203B41FA5}">
                      <a16:colId xmlns:a16="http://schemas.microsoft.com/office/drawing/2014/main" val="20000"/>
                    </a:ext>
                  </a:extLst>
                </a:gridCol>
                <a:gridCol w="2472660">
                  <a:extLst>
                    <a:ext uri="{9D8B030D-6E8A-4147-A177-3AD203B41FA5}">
                      <a16:colId xmlns:a16="http://schemas.microsoft.com/office/drawing/2014/main" val="20001"/>
                    </a:ext>
                  </a:extLst>
                </a:gridCol>
              </a:tblGrid>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Helvetica" panose="020B0604020202020204" pitchFamily="34" charset="0"/>
                          <a:ea typeface="+mn-ea"/>
                          <a:cs typeface="Helvetica" panose="020B0604020202020204" pitchFamily="34" charset="0"/>
                        </a:rPr>
                        <a:t>Duration</a:t>
                      </a:r>
                      <a:endParaRPr kumimoji="0" lang="en-US" sz="12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12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8725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Amount Purchased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€1,200,000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9" name="Group 434"/>
          <p:cNvGraphicFramePr>
            <a:graphicFrameLocks noGrp="1"/>
          </p:cNvGraphicFramePr>
          <p:nvPr>
            <p:extLst/>
          </p:nvPr>
        </p:nvGraphicFramePr>
        <p:xfrm>
          <a:off x="2376189" y="2869669"/>
          <a:ext cx="7532084" cy="1587715"/>
        </p:xfrm>
        <a:graphic>
          <a:graphicData uri="http://schemas.openxmlformats.org/drawingml/2006/table">
            <a:tbl>
              <a:tblPr>
                <a:tableStyleId>{9D7B26C5-4107-4FEC-AEDC-1716B250A1EF}</a:tableStyleId>
              </a:tblPr>
              <a:tblGrid>
                <a:gridCol w="1883021">
                  <a:extLst>
                    <a:ext uri="{9D8B030D-6E8A-4147-A177-3AD203B41FA5}">
                      <a16:colId xmlns:a16="http://schemas.microsoft.com/office/drawing/2014/main" val="20000"/>
                    </a:ext>
                  </a:extLst>
                </a:gridCol>
                <a:gridCol w="1883021">
                  <a:extLst>
                    <a:ext uri="{9D8B030D-6E8A-4147-A177-3AD203B41FA5}">
                      <a16:colId xmlns:a16="http://schemas.microsoft.com/office/drawing/2014/main" val="20001"/>
                    </a:ext>
                  </a:extLst>
                </a:gridCol>
                <a:gridCol w="1883021">
                  <a:extLst>
                    <a:ext uri="{9D8B030D-6E8A-4147-A177-3AD203B41FA5}">
                      <a16:colId xmlns:a16="http://schemas.microsoft.com/office/drawing/2014/main" val="20002"/>
                    </a:ext>
                  </a:extLst>
                </a:gridCol>
                <a:gridCol w="1883021">
                  <a:extLst>
                    <a:ext uri="{9D8B030D-6E8A-4147-A177-3AD203B41FA5}">
                      <a16:colId xmlns:a16="http://schemas.microsoft.com/office/drawing/2014/main" val="20003"/>
                    </a:ext>
                  </a:extLst>
                </a:gridCol>
              </a:tblGrid>
              <a:tr h="373767">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mn-ea"/>
                          <a:cs typeface="Helvetica" panose="020B0604020202020204" pitchFamily="34" charset="0"/>
                        </a:rPr>
                        <a:t>Date </a:t>
                      </a:r>
                      <a:endPar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Cost GBP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2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Difference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0463">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July 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£845,070.42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6743">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Pre Brexit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£923,076.92</a:t>
                      </a:r>
                      <a:endParaRPr kumimoji="0" lang="en-US" sz="1400" b="1"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 £78,006.50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6742">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Present day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£1,071,428.58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sz="1400" b="0" i="0" u="none" strike="noStrike" cap="none" normalizeH="0" baseline="0" dirty="0">
                          <a:ln>
                            <a:noFill/>
                          </a:ln>
                          <a:solidFill>
                            <a:schemeClr val="tx1"/>
                          </a:solidFill>
                          <a:effectLst/>
                          <a:latin typeface="Helvetica" panose="020B0604020202020204" pitchFamily="34" charset="0"/>
                          <a:ea typeface="ＭＳ Ｐゴシック" charset="0"/>
                          <a:cs typeface="Helvetica" panose="020B0604020202020204" pitchFamily="34" charset="0"/>
                        </a:rPr>
                        <a:t>- £226,358.16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48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2259" y="115911"/>
            <a:ext cx="8812306" cy="708339"/>
          </a:xfrm>
        </p:spPr>
        <p:txBody>
          <a:bodyPr>
            <a:normAutofit/>
          </a:bodyPr>
          <a:lstStyle/>
          <a:p>
            <a:r>
              <a:rPr lang="en-GB" sz="2000" dirty="0">
                <a:solidFill>
                  <a:schemeClr val="tx1"/>
                </a:solidFill>
                <a:effectLst>
                  <a:glow rad="38100">
                    <a:schemeClr val="bg1">
                      <a:lumMod val="65000"/>
                      <a:lumOff val="35000"/>
                      <a:alpha val="40000"/>
                    </a:schemeClr>
                  </a:glow>
                </a:effectLst>
              </a:rPr>
              <a:t>Who are we working with</a:t>
            </a:r>
          </a:p>
        </p:txBody>
      </p:sp>
      <p:pic>
        <p:nvPicPr>
          <p:cNvPr id="7" name="Picture 6" descr="http://www.matchroomsport.com/wp-content/uploads/2014/08/mrs-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4848" y="3406441"/>
            <a:ext cx="1684526" cy="722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brentfordfc.co.uk/cms_images/team/brentford277-31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881" y="1781376"/>
            <a:ext cx="970702" cy="9707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bettingexpert.com/assets/images/content/sports/football/England/Premier%20League%20Logos/hull-city-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5382" y="1818584"/>
            <a:ext cx="1058825" cy="9545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upload.wikimedia.org/wikipedia/en/thumb/9/9c/Sheffield_United_FC_logo.svg/1024px-Sheffield_United_FC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7030" y="1894129"/>
            <a:ext cx="1037031" cy="10370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hdlogo.files.wordpress.com/2015/01/rotherham-united-fc-hd-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2526" y="1787280"/>
            <a:ext cx="1232921" cy="10514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rojan consultanc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7419" y="3283940"/>
            <a:ext cx="1068819" cy="1461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tingham fores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7506" y="1781375"/>
            <a:ext cx="877465" cy="11497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Manchester city group logo">
            <a:extLst>
              <a:ext uri="{FF2B5EF4-FFF2-40B4-BE49-F238E27FC236}">
                <a16:creationId xmlns:a16="http://schemas.microsoft.com/office/drawing/2014/main" id="{8DDC5FA8-52C8-40EA-BB2B-6F59F8E79137}"/>
              </a:ext>
            </a:extLst>
          </p:cNvPr>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8806119" y="1870019"/>
            <a:ext cx="1085248" cy="10852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ki travel">
            <a:extLst>
              <a:ext uri="{FF2B5EF4-FFF2-40B4-BE49-F238E27FC236}">
                <a16:creationId xmlns:a16="http://schemas.microsoft.com/office/drawing/2014/main" id="{FD5B0510-B4D5-4F16-B9CD-48E221E7DD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6697" y="3283940"/>
            <a:ext cx="1098179" cy="10981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eligion clothing">
            <a:extLst>
              <a:ext uri="{FF2B5EF4-FFF2-40B4-BE49-F238E27FC236}">
                <a16:creationId xmlns:a16="http://schemas.microsoft.com/office/drawing/2014/main" id="{001C1410-F17E-4CCE-829B-063F43059A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5417" y="3390178"/>
            <a:ext cx="1565172" cy="104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2143066"/>
            <a:ext cx="7704333" cy="4140000"/>
          </a:xfrm>
        </p:spPr>
        <p:txBody>
          <a:bodyPr/>
          <a:lstStyle/>
          <a:p>
            <a:pPr marL="342900" indent="-342900">
              <a:buFont typeface="Wingdings" panose="05000000000000000000" pitchFamily="2" charset="2"/>
              <a:buChar char="q"/>
            </a:pPr>
            <a:r>
              <a:rPr lang="en-GB" dirty="0"/>
              <a:t>Can be registered or unregistered.</a:t>
            </a:r>
          </a:p>
          <a:p>
            <a:pPr marL="342900" indent="-342900">
              <a:buFont typeface="Wingdings" panose="05000000000000000000" pitchFamily="2" charset="2"/>
              <a:buChar char="q"/>
            </a:pPr>
            <a:r>
              <a:rPr lang="en-GB" dirty="0"/>
              <a:t>Can be registered in the UK, in the EU and beyond.</a:t>
            </a:r>
          </a:p>
          <a:p>
            <a:pPr marL="342900" indent="-342900">
              <a:buFont typeface="Wingdings" panose="05000000000000000000" pitchFamily="2" charset="2"/>
              <a:buChar char="q"/>
            </a:pPr>
            <a:r>
              <a:rPr lang="en-GB" dirty="0"/>
              <a:t>Are generally cheap and easy to obtain.</a:t>
            </a:r>
          </a:p>
          <a:p>
            <a:pPr marL="342900" indent="-342900">
              <a:buFont typeface="Wingdings" panose="05000000000000000000" pitchFamily="2" charset="2"/>
              <a:buChar char="q"/>
            </a:pPr>
            <a:r>
              <a:rPr lang="en-GB" dirty="0"/>
              <a:t>Can be difficult to enforce.</a:t>
            </a:r>
          </a:p>
          <a:p>
            <a:endParaRPr lang="en-GB" dirty="0"/>
          </a:p>
        </p:txBody>
      </p:sp>
      <p:sp>
        <p:nvSpPr>
          <p:cNvPr id="4" name="Title 3"/>
          <p:cNvSpPr>
            <a:spLocks noGrp="1"/>
          </p:cNvSpPr>
          <p:nvPr>
            <p:ph type="title"/>
          </p:nvPr>
        </p:nvSpPr>
        <p:spPr/>
        <p:txBody>
          <a:bodyPr/>
          <a:lstStyle/>
          <a:p>
            <a:r>
              <a:rPr lang="en-GB" dirty="0"/>
              <a:t>Designs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164" y="3737505"/>
            <a:ext cx="12096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967" y="3796773"/>
            <a:ext cx="20574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368" y="4148139"/>
            <a:ext cx="21431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0106" y="4268259"/>
            <a:ext cx="21431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8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1C2633"/>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0" y="868289"/>
            <a:ext cx="9144000" cy="2993643"/>
          </a:xfrm>
          <a:prstGeom prst="rect">
            <a:avLst/>
          </a:prstGeom>
        </p:spPr>
      </p:pic>
      <p:sp>
        <p:nvSpPr>
          <p:cNvPr id="9" name="TextBox 8"/>
          <p:cNvSpPr txBox="1"/>
          <p:nvPr/>
        </p:nvSpPr>
        <p:spPr>
          <a:xfrm>
            <a:off x="3166356" y="4967755"/>
            <a:ext cx="5859295"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95000"/>
                </a:prstClr>
              </a:solidFill>
              <a:effectLst/>
              <a:uLnTx/>
              <a:uFillTx/>
              <a:latin typeface="Helvetica"/>
              <a:ea typeface="+mn-ea"/>
              <a:cs typeface="Helvetica"/>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white"/>
                </a:solidFill>
                <a:effectLst/>
                <a:uLnTx/>
                <a:uFillTx/>
                <a:latin typeface="Century Gothic" panose="020B0502020202020204"/>
                <a:ea typeface="+mn-ea"/>
                <a:cs typeface="Helvetica Neue Light"/>
              </a:rPr>
              <a:t>Simon Hughes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s-ES_tradnl" sz="1200" b="0" i="0" u="none" strike="noStrike" kern="1200" cap="none" spc="0" normalizeH="0" baseline="0" noProof="0" dirty="0" err="1">
                <a:ln>
                  <a:noFill/>
                </a:ln>
                <a:solidFill>
                  <a:prstClr val="white"/>
                </a:solidFill>
                <a:effectLst/>
                <a:uLnTx/>
                <a:uFillTx/>
                <a:latin typeface="Century Gothic" panose="020B0502020202020204"/>
                <a:ea typeface="+mn-ea"/>
                <a:cs typeface="Helvetica Neue Light"/>
              </a:rPr>
              <a:t>Associate</a:t>
            </a:r>
            <a:r>
              <a:rPr kumimoji="0" lang="es-ES_tradnl" sz="1200" b="0" i="0" u="none" strike="noStrike" kern="1200" cap="none" spc="0" normalizeH="0" baseline="0" noProof="0" dirty="0">
                <a:ln>
                  <a:noFill/>
                </a:ln>
                <a:solidFill>
                  <a:prstClr val="white"/>
                </a:solidFill>
                <a:effectLst/>
                <a:uLnTx/>
                <a:uFillTx/>
                <a:latin typeface="Century Gothic" panose="020B0502020202020204"/>
                <a:ea typeface="+mn-ea"/>
                <a:cs typeface="Helvetica Neue Light"/>
              </a:rPr>
              <a:t> </a:t>
            </a:r>
            <a:r>
              <a:rPr kumimoji="0" lang="es-ES_tradnl" sz="1200" b="0" i="0" u="none" strike="noStrike" kern="1200" cap="none" spc="0" normalizeH="0" baseline="0" noProof="0" dirty="0" err="1">
                <a:ln>
                  <a:noFill/>
                </a:ln>
                <a:solidFill>
                  <a:prstClr val="white"/>
                </a:solidFill>
                <a:effectLst/>
                <a:uLnTx/>
                <a:uFillTx/>
                <a:latin typeface="Century Gothic" panose="020B0502020202020204"/>
                <a:ea typeface="+mn-ea"/>
                <a:cs typeface="Helvetica Neue Light"/>
              </a:rPr>
              <a:t>Dealing</a:t>
            </a:r>
            <a:r>
              <a:rPr kumimoji="0" lang="es-ES_tradnl" sz="1200" b="0" i="0" u="none" strike="noStrike" kern="1200" cap="none" spc="0" normalizeH="0" baseline="0" noProof="0" dirty="0">
                <a:ln>
                  <a:noFill/>
                </a:ln>
                <a:solidFill>
                  <a:prstClr val="white"/>
                </a:solidFill>
                <a:effectLst/>
                <a:uLnTx/>
                <a:uFillTx/>
                <a:latin typeface="Century Gothic" panose="020B0502020202020204"/>
                <a:ea typeface="+mn-ea"/>
                <a:cs typeface="Helvetica Neue Light"/>
              </a:rPr>
              <a:t> Director</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Helvetica Neue Light"/>
              </a:rPr>
              <a:t>DDI +44 (0)20 3005 8905</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Century Gothic" panose="020B0502020202020204"/>
                <a:ea typeface="+mn-ea"/>
                <a:cs typeface="Helvetica Neue Light"/>
              </a:rPr>
              <a:t>Email shughes@internationalfx.com</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white"/>
                </a:solidFill>
                <a:effectLst/>
                <a:uLnTx/>
                <a:uFillTx/>
                <a:latin typeface="Century Gothic" panose="020B0502020202020204"/>
                <a:ea typeface="+mn-ea"/>
                <a:cs typeface="Helvetica Neue Light"/>
              </a:rPr>
              <a:t>Web </a:t>
            </a:r>
            <a:r>
              <a:rPr kumimoji="0" lang="pl-PL" sz="1200" b="0" i="0" u="none" strike="noStrike" kern="1200" cap="none" spc="0" normalizeH="0" baseline="0" noProof="0" dirty="0" err="1">
                <a:ln>
                  <a:noFill/>
                </a:ln>
                <a:solidFill>
                  <a:prstClr val="white"/>
                </a:solidFill>
                <a:effectLst/>
                <a:uLnTx/>
                <a:uFillTx/>
                <a:latin typeface="Century Gothic" panose="020B0502020202020204"/>
                <a:ea typeface="+mn-ea"/>
                <a:cs typeface="Helvetica Neue Light"/>
              </a:rPr>
              <a:t>www.internationalfx.com</a:t>
            </a:r>
            <a:endParaRPr kumimoji="0" lang="es-ES_tradnl" sz="1200" b="0" i="0" u="none" strike="noStrike" kern="1200" cap="none" spc="0" normalizeH="0" baseline="0" noProof="0" dirty="0">
              <a:ln>
                <a:noFill/>
              </a:ln>
              <a:solidFill>
                <a:prstClr val="white"/>
              </a:solidFill>
              <a:effectLst/>
              <a:uLnTx/>
              <a:uFillTx/>
              <a:latin typeface="Century Gothic" panose="020B0502020202020204"/>
              <a:ea typeface="+mn-ea"/>
              <a:cs typeface="Helvetica Neue Light"/>
            </a:endParaRPr>
          </a:p>
        </p:txBody>
      </p:sp>
      <p:pic>
        <p:nvPicPr>
          <p:cNvPr id="10" name="Picture 9" descr="logo.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88454" y="4330951"/>
            <a:ext cx="614506" cy="690420"/>
          </a:xfrm>
          <a:prstGeom prst="rect">
            <a:avLst/>
          </a:prstGeom>
        </p:spPr>
      </p:pic>
    </p:spTree>
    <p:extLst>
      <p:ext uri="{BB962C8B-B14F-4D97-AF65-F5344CB8AC3E}">
        <p14:creationId xmlns:p14="http://schemas.microsoft.com/office/powerpoint/2010/main" val="128065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txBox="1">
            <a:spLocks/>
          </p:cNvSpPr>
          <p:nvPr/>
        </p:nvSpPr>
        <p:spPr bwMode="auto">
          <a:xfrm>
            <a:off x="1636861" y="3414600"/>
            <a:ext cx="6934200" cy="10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spcBef>
                <a:spcPct val="20000"/>
              </a:spcBef>
              <a:spcAft>
                <a:spcPct val="0"/>
              </a:spcAft>
              <a:buFontTx/>
              <a:buNone/>
              <a:defRPr lang="en-GB" sz="2400" b="0" kern="1200" dirty="0" smtClean="0">
                <a:solidFill>
                  <a:srgbClr val="747678"/>
                </a:solidFill>
                <a:latin typeface="+mj-lt"/>
                <a:ea typeface="+mn-ea"/>
                <a:cs typeface="+mn-cs"/>
              </a:defRPr>
            </a:lvl1pPr>
            <a:lvl2pPr marL="457200" indent="0" algn="ctr" rtl="0" eaLnBrk="1" fontAlgn="base" hangingPunct="1">
              <a:spcBef>
                <a:spcPts val="600"/>
              </a:spcBef>
              <a:spcAft>
                <a:spcPct val="0"/>
              </a:spcAft>
              <a:buNone/>
              <a:defRPr sz="1200" kern="1200">
                <a:solidFill>
                  <a:schemeClr val="tx1">
                    <a:tint val="75000"/>
                  </a:schemeClr>
                </a:solidFill>
                <a:latin typeface="Arial" pitchFamily="34" charset="0"/>
                <a:ea typeface="Arial" charset="0"/>
                <a:cs typeface="Arial" pitchFamily="34" charset="0"/>
              </a:defRPr>
            </a:lvl2pPr>
            <a:lvl3pPr marL="914400" indent="0" algn="ctr" rtl="0" eaLnBrk="1" fontAlgn="base" hangingPunct="1">
              <a:spcBef>
                <a:spcPts val="600"/>
              </a:spcBef>
              <a:spcAft>
                <a:spcPct val="0"/>
              </a:spcAft>
              <a:buFont typeface="Arial" charset="0"/>
              <a:buNone/>
              <a:defRPr sz="1200" kern="1200">
                <a:solidFill>
                  <a:schemeClr val="tx1">
                    <a:tint val="75000"/>
                  </a:schemeClr>
                </a:solidFill>
                <a:latin typeface="Arial" pitchFamily="34" charset="0"/>
                <a:ea typeface="Arial" charset="0"/>
                <a:cs typeface="Arial" pitchFamily="34" charset="0"/>
              </a:defRPr>
            </a:lvl3pPr>
            <a:lvl4pPr marL="1371600" indent="0" algn="ctr" rtl="0" eaLnBrk="1" fontAlgn="base" hangingPunct="1">
              <a:spcBef>
                <a:spcPts val="600"/>
              </a:spcBef>
              <a:spcAft>
                <a:spcPct val="0"/>
              </a:spcAft>
              <a:buFont typeface="Arial" charset="0"/>
              <a:buNone/>
              <a:defRPr sz="1200" kern="1200">
                <a:solidFill>
                  <a:schemeClr val="tx1">
                    <a:tint val="75000"/>
                  </a:schemeClr>
                </a:solidFill>
                <a:latin typeface="Arial" pitchFamily="34" charset="0"/>
                <a:ea typeface="Arial" charset="0"/>
                <a:cs typeface="Arial" pitchFamily="34" charset="0"/>
              </a:defRPr>
            </a:lvl4pPr>
            <a:lvl5pPr marL="1828800" indent="0" algn="ctr" rtl="0" eaLnBrk="1" fontAlgn="base" hangingPunct="1">
              <a:spcBef>
                <a:spcPts val="600"/>
              </a:spcBef>
              <a:spcAft>
                <a:spcPct val="0"/>
              </a:spcAft>
              <a:buFont typeface="Arial" charset="0"/>
              <a:buNone/>
              <a:defRPr sz="1200" kern="1200">
                <a:solidFill>
                  <a:schemeClr val="tx1">
                    <a:tint val="75000"/>
                  </a:schemeClr>
                </a:solidFill>
                <a:latin typeface="Arial" pitchFamily="34" charset="0"/>
                <a:ea typeface="Arial" charset="0"/>
                <a:cs typeface="Arial" pitchFamily="34" charset="0"/>
              </a:defRPr>
            </a:lvl5pPr>
            <a:lvl6pPr marL="2286000" indent="0" algn="ctr" defTabSz="914400" rtl="0" eaLnBrk="1" latinLnBrk="0" hangingPunct="1">
              <a:spcBef>
                <a:spcPct val="20000"/>
              </a:spcBef>
              <a:buFontTx/>
              <a:buNone/>
              <a:defRPr sz="1100" b="1" kern="1200">
                <a:solidFill>
                  <a:schemeClr val="tx1">
                    <a:tint val="75000"/>
                  </a:schemeClr>
                </a:solidFill>
                <a:latin typeface="Arial" pitchFamily="34" charset="0"/>
                <a:ea typeface="+mn-ea"/>
                <a:cs typeface="Arial" pitchFamily="34" charset="0"/>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b="1" dirty="0">
                <a:solidFill>
                  <a:srgbClr val="001B96"/>
                </a:solidFill>
                <a:latin typeface="Arial"/>
              </a:rPr>
              <a:t>What to do with surplus cash?</a:t>
            </a:r>
          </a:p>
        </p:txBody>
      </p:sp>
      <p:sp>
        <p:nvSpPr>
          <p:cNvPr id="8" name="Text Placeholder 5"/>
          <p:cNvSpPr>
            <a:spLocks noGrp="1"/>
          </p:cNvSpPr>
          <p:nvPr>
            <p:ph type="body" sz="quarter" idx="10"/>
          </p:nvPr>
        </p:nvSpPr>
        <p:spPr>
          <a:xfrm>
            <a:off x="1638301" y="4962770"/>
            <a:ext cx="3381131" cy="583855"/>
          </a:xfrm>
        </p:spPr>
        <p:txBody>
          <a:bodyPr/>
          <a:lstStyle/>
          <a:p>
            <a:r>
              <a:rPr lang="en-US" sz="1400" dirty="0">
                <a:solidFill>
                  <a:srgbClr val="001B96"/>
                </a:solidFill>
                <a:latin typeface="Arial" charset="0"/>
                <a:cs typeface="Arial" charset="0"/>
              </a:rPr>
              <a:t>Richard Hollowood, Managing Director</a:t>
            </a:r>
          </a:p>
          <a:p>
            <a:r>
              <a:rPr lang="en-US" sz="1400" dirty="0">
                <a:solidFill>
                  <a:srgbClr val="1B1B1B"/>
                </a:solidFill>
                <a:latin typeface="Arial" charset="0"/>
                <a:cs typeface="Arial" charset="0"/>
              </a:rPr>
              <a:t>16 November 2017</a:t>
            </a:r>
          </a:p>
        </p:txBody>
      </p:sp>
    </p:spTree>
    <p:extLst>
      <p:ext uri="{BB962C8B-B14F-4D97-AF65-F5344CB8AC3E}">
        <p14:creationId xmlns:p14="http://schemas.microsoft.com/office/powerpoint/2010/main" val="10729906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807" y="236336"/>
            <a:ext cx="8907465" cy="684000"/>
          </a:xfrm>
        </p:spPr>
        <p:txBody>
          <a:bodyPr/>
          <a:lstStyle/>
          <a:p>
            <a:r>
              <a:rPr lang="en-GB" b="0" dirty="0"/>
              <a:t>Important information and risks</a:t>
            </a:r>
          </a:p>
        </p:txBody>
      </p:sp>
      <p:sp>
        <p:nvSpPr>
          <p:cNvPr id="3" name="Content Placeholder 2"/>
          <p:cNvSpPr>
            <a:spLocks noGrp="1"/>
          </p:cNvSpPr>
          <p:nvPr>
            <p:ph idx="1"/>
          </p:nvPr>
        </p:nvSpPr>
        <p:spPr>
          <a:xfrm>
            <a:off x="1571499" y="1196752"/>
            <a:ext cx="8915401" cy="5112568"/>
          </a:xfrm>
        </p:spPr>
        <p:txBody>
          <a:bodyPr/>
          <a:lstStyle/>
          <a:p>
            <a:r>
              <a:rPr lang="en-GB" sz="900" dirty="0"/>
              <a:t>This presentation is intended to be delivered to regulated professional intermediaries only, and may not be reproduced or redistributed in any format, in whole or in part, without the express written approval of Close Asset Management Limited.</a:t>
            </a:r>
          </a:p>
          <a:p>
            <a:r>
              <a:rPr lang="en-GB" sz="900" b="1" dirty="0"/>
              <a:t>It is important to note:</a:t>
            </a:r>
          </a:p>
          <a:p>
            <a:pPr marL="171450" indent="-171450">
              <a:buFont typeface="Arial" panose="020B0604020202020204" pitchFamily="34" charset="0"/>
              <a:buChar char="•"/>
            </a:pPr>
            <a:r>
              <a:rPr lang="en-GB" sz="900" b="1" dirty="0"/>
              <a:t>Close Asset Management Limited’s Bespoke portfolios are individually tailored to each client. </a:t>
            </a:r>
            <a:r>
              <a:rPr lang="en-GB" sz="900" dirty="0"/>
              <a:t>The</a:t>
            </a:r>
            <a:r>
              <a:rPr lang="en-GB" sz="900" b="1" dirty="0"/>
              <a:t> appointed fund manager has individual discretion over both asset allocation and individual security selection within your client’s portfolio. The effect of this is that your client's portfolio holdings and its performance will be specific to your client, even when compared to a portfolio with a broadly similar mandate.</a:t>
            </a:r>
          </a:p>
          <a:p>
            <a:pPr marL="171450" indent="-171450">
              <a:buFont typeface="Arial" panose="020B0604020202020204" pitchFamily="34" charset="0"/>
              <a:buChar char="•"/>
            </a:pPr>
            <a:r>
              <a:rPr lang="en-GB" sz="900" b="1" dirty="0"/>
              <a:t>As a result of individual fund manager discretion, your client may outperform or underperform the ‘average’ client portfolio. There can be no assurance that investment objectives will be achieved and investment results may vary substantially over time.</a:t>
            </a:r>
          </a:p>
          <a:p>
            <a:pPr marL="171450" indent="-171450">
              <a:buFont typeface="Arial" panose="020B0604020202020204" pitchFamily="34" charset="0"/>
              <a:buChar char="•"/>
            </a:pPr>
            <a:r>
              <a:rPr lang="en-GB" sz="900" b="1" dirty="0"/>
              <a:t>Past performance cannot be relied upon as a guide to future performance and is not a reliable indicator of future returns. </a:t>
            </a:r>
          </a:p>
          <a:p>
            <a:pPr marL="171450" indent="-171450">
              <a:buFont typeface="Arial" panose="020B0604020202020204" pitchFamily="34" charset="0"/>
              <a:buChar char="•"/>
            </a:pPr>
            <a:r>
              <a:rPr lang="en-GB" sz="900" b="1" dirty="0"/>
              <a:t>No investment, or investment strategy is without risks. </a:t>
            </a:r>
          </a:p>
          <a:p>
            <a:pPr marL="171450" indent="-171450">
              <a:buFont typeface="Arial" panose="020B0604020202020204" pitchFamily="34" charset="0"/>
              <a:buChar char="•"/>
            </a:pPr>
            <a:r>
              <a:rPr lang="en-GB" sz="900" b="1" dirty="0"/>
              <a:t>The value of investments will go up and down and clients may get back less than invested.</a:t>
            </a:r>
          </a:p>
          <a:p>
            <a:r>
              <a:rPr lang="en-GB" sz="900" dirty="0"/>
              <a:t>This presentation is provided by Close Asset Management Limited for information purposes only, does not constitute financial advice and should not be relied upon for the purposes of any investment decisions. In particular, this presentation does not constitute an investment recommendation or advice regarding the shares or other securities of any issuer. </a:t>
            </a:r>
          </a:p>
          <a:p>
            <a:r>
              <a:rPr lang="en-GB" sz="900" dirty="0"/>
              <a:t>Certain statements included or incorporated by reference within this presentation may constitute “forward-looking statements”. By their nature, forward-looking statements involve a number of risks, uncertainties and assumptions and actual results or events may differ materially from those expressed or implied by those statements.  Accordingly, no assurance can be given that any particular expectation will be met and reliance should not be placed on any forward-looking statement.</a:t>
            </a:r>
          </a:p>
          <a:p>
            <a:r>
              <a:rPr lang="en-GB" sz="900" dirty="0"/>
              <a:t>Statements in this presentation reflect the knowledge and information available at the time of its preparation. No responsibility or obligation is accepted to update or revise any statement resulting from any new information, future events or otherwise. The information given in this presentation is in summary form and does not purport to be complete.   </a:t>
            </a:r>
          </a:p>
          <a:p>
            <a:r>
              <a:rPr lang="en-GB" sz="900" dirty="0"/>
              <a:t>Although the information herein has been obtained from sources believed to be reliable and accurate, neither Close Asset Management Limited nor any of its employees or directors guarantee its accuracy, completeness or fairness.  Other than where liability cannot be lawfully excluded, Close Asset Management Limited its parent or subsidiary undertakings and their respective directors and employees do not accept any responsibility or liability (whether arising in contract, tort or negligence) for any error or omission in this document or for any reliance placed on this presentation.  For the avoidance of doubt, Close Asset Management Limited accepts no liability for any statement or information contained within this presentation where such statement or information has been provided by, or is attributed to, a third party. </a:t>
            </a:r>
          </a:p>
          <a:p>
            <a:r>
              <a:rPr lang="en-GB" sz="900" dirty="0"/>
              <a:t>All images and logos incorporated within this presentation are for illustrative purposes only and do not represent any endorsement of, or partnership with, Close Asset Management Limited or its products and services.</a:t>
            </a:r>
          </a:p>
          <a:p>
            <a:r>
              <a:rPr lang="en-GB" sz="900" dirty="0"/>
              <a:t>Issued and approved by Close Asset Management Limited (Company No.1644127) which is registered in England and Wales, is authorised and regulated by the Financial Conduct Authority and is a subsidiary of Close Brothers Group plc. Close Asset Management Limited uses the trading name Close Brothers Asset Management. Registered office at 10 Crown Place, London EC2A 4FT.</a:t>
            </a:r>
          </a:p>
        </p:txBody>
      </p:sp>
      <p:sp>
        <p:nvSpPr>
          <p:cNvPr id="4" name="Text Placeholder 3"/>
          <p:cNvSpPr>
            <a:spLocks noGrp="1"/>
          </p:cNvSpPr>
          <p:nvPr>
            <p:ph type="body" sz="quarter" idx="11"/>
          </p:nvPr>
        </p:nvSpPr>
        <p:spPr/>
        <p:txBody>
          <a:bodyPr/>
          <a:lstStyle/>
          <a:p>
            <a:r>
              <a:rPr lang="en-GB" dirty="0"/>
              <a:t> </a:t>
            </a:r>
          </a:p>
        </p:txBody>
      </p:sp>
    </p:spTree>
    <p:extLst>
      <p:ext uri="{BB962C8B-B14F-4D97-AF65-F5344CB8AC3E}">
        <p14:creationId xmlns:p14="http://schemas.microsoft.com/office/powerpoint/2010/main" val="4308942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b="0" dirty="0">
                <a:solidFill>
                  <a:srgbClr val="001B96"/>
                </a:solidFill>
              </a:rPr>
            </a:br>
            <a:r>
              <a:rPr lang="en-GB" b="0" dirty="0">
                <a:solidFill>
                  <a:srgbClr val="001B96"/>
                </a:solidFill>
              </a:rPr>
              <a:t>Strong traditions, proven experience</a:t>
            </a:r>
          </a:p>
        </p:txBody>
      </p:sp>
      <p:sp>
        <p:nvSpPr>
          <p:cNvPr id="11" name="Content Placeholder 17"/>
          <p:cNvSpPr>
            <a:spLocks noGrp="1"/>
          </p:cNvSpPr>
          <p:nvPr>
            <p:ph idx="1"/>
          </p:nvPr>
        </p:nvSpPr>
        <p:spPr>
          <a:xfrm>
            <a:off x="1638327" y="1434268"/>
            <a:ext cx="4298923" cy="1712484"/>
          </a:xfrm>
        </p:spPr>
        <p:txBody>
          <a:bodyPr/>
          <a:lstStyle/>
          <a:p>
            <a:pPr marL="179370" indent="-179370">
              <a:spcBef>
                <a:spcPts val="0"/>
              </a:spcBef>
              <a:spcAft>
                <a:spcPts val="1200"/>
              </a:spcAft>
            </a:pPr>
            <a:r>
              <a:rPr lang="en-US" b="1" dirty="0">
                <a:solidFill>
                  <a:srgbClr val="001B96"/>
                </a:solidFill>
              </a:rPr>
              <a:t>Close Brothers Group</a:t>
            </a:r>
          </a:p>
          <a:p>
            <a:pPr marL="171450" indent="-171450">
              <a:spcBef>
                <a:spcPts val="0"/>
              </a:spcBef>
              <a:spcAft>
                <a:spcPts val="1200"/>
              </a:spcAft>
              <a:buFont typeface="Arial" panose="020B0604020202020204" pitchFamily="34" charset="0"/>
              <a:buChar char="•"/>
            </a:pPr>
            <a:r>
              <a:rPr lang="en-GB" b="0" dirty="0">
                <a:solidFill>
                  <a:schemeClr val="tx1"/>
                </a:solidFill>
              </a:rPr>
              <a:t>Close Brothers is a leading UK merchant banking group providing lending, deposit taking, wealth management services, and securities trading.  We employ 3,500 people, principally in the UK</a:t>
            </a:r>
          </a:p>
          <a:p>
            <a:pPr marL="171450" indent="-171450">
              <a:spcBef>
                <a:spcPts val="0"/>
              </a:spcBef>
              <a:spcAft>
                <a:spcPts val="1200"/>
              </a:spcAft>
              <a:buFont typeface="Arial" panose="020B0604020202020204" pitchFamily="34" charset="0"/>
              <a:buChar char="•"/>
            </a:pPr>
            <a:r>
              <a:rPr lang="en-GB" b="0" dirty="0">
                <a:solidFill>
                  <a:schemeClr val="tx1"/>
                </a:solidFill>
              </a:rPr>
              <a:t>Close Brothers Group plc is listed on the London Stock Exchange</a:t>
            </a:r>
            <a:endParaRPr lang="en-GB" dirty="0">
              <a:solidFill>
                <a:schemeClr val="tx1"/>
              </a:solidFill>
            </a:endParaRPr>
          </a:p>
        </p:txBody>
      </p:sp>
      <p:sp>
        <p:nvSpPr>
          <p:cNvPr id="9" name="Rectangle 8"/>
          <p:cNvSpPr/>
          <p:nvPr/>
        </p:nvSpPr>
        <p:spPr>
          <a:xfrm>
            <a:off x="6326193" y="1367058"/>
            <a:ext cx="423386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71992" rIns="18000" bIns="18000" rtlCol="0" anchor="t"/>
          <a:lstStyle/>
          <a:p>
            <a:pPr algn="ctr" defTabSz="914400" fontAlgn="base">
              <a:spcBef>
                <a:spcPct val="0"/>
              </a:spcBef>
              <a:spcAft>
                <a:spcPct val="0"/>
              </a:spcAft>
            </a:pPr>
            <a:r>
              <a:rPr lang="en-GB" sz="1200" b="1" dirty="0">
                <a:solidFill>
                  <a:srgbClr val="001B96"/>
                </a:solidFill>
                <a:latin typeface="Arial"/>
              </a:rPr>
              <a:t>Close Brothers Group Plc</a:t>
            </a:r>
          </a:p>
        </p:txBody>
      </p:sp>
      <p:sp>
        <p:nvSpPr>
          <p:cNvPr id="12" name="Text Box 4"/>
          <p:cNvSpPr txBox="1">
            <a:spLocks noChangeArrowheads="1"/>
          </p:cNvSpPr>
          <p:nvPr/>
        </p:nvSpPr>
        <p:spPr bwMode="auto">
          <a:xfrm>
            <a:off x="6296318" y="5443676"/>
            <a:ext cx="4263734" cy="268501"/>
          </a:xfrm>
          <a:prstGeom prst="rect">
            <a:avLst/>
          </a:prstGeom>
          <a:noFill/>
          <a:ln w="9525">
            <a:noFill/>
            <a:miter lim="800000"/>
            <a:headEnd/>
            <a:tailEnd/>
          </a:ln>
        </p:spPr>
        <p:txBody>
          <a:bodyPr wrap="square" lIns="71992" tIns="71992" rIns="71992" bIns="71992">
            <a:spAutoFit/>
          </a:bodyPr>
          <a:lstStyle/>
          <a:p>
            <a:pPr marL="161909" indent="-161909" defTabSz="914400" eaLnBrk="0" fontAlgn="base" hangingPunct="0">
              <a:spcBef>
                <a:spcPct val="40000"/>
              </a:spcBef>
              <a:spcAft>
                <a:spcPct val="0"/>
              </a:spcAft>
            </a:pPr>
            <a:r>
              <a:rPr lang="en-GB" sz="800" dirty="0">
                <a:solidFill>
                  <a:srgbClr val="404040"/>
                </a:solidFill>
                <a:latin typeface="Arial" charset="0"/>
                <a:ea typeface="ＭＳ Ｐゴシック" charset="0"/>
                <a:cs typeface="Arial" charset="0"/>
              </a:rPr>
              <a:t>* Source: Close Brothers Asset Management as at  31 July 2017</a:t>
            </a:r>
          </a:p>
        </p:txBody>
      </p:sp>
      <p:sp>
        <p:nvSpPr>
          <p:cNvPr id="18" name="Rectangle 5"/>
          <p:cNvSpPr>
            <a:spLocks noChangeArrowheads="1"/>
          </p:cNvSpPr>
          <p:nvPr/>
        </p:nvSpPr>
        <p:spPr bwMode="auto">
          <a:xfrm>
            <a:off x="6326200" y="2019070"/>
            <a:ext cx="900000" cy="360000"/>
          </a:xfrm>
          <a:prstGeom prst="rect">
            <a:avLst/>
          </a:prstGeom>
          <a:solidFill>
            <a:schemeClr val="tx1"/>
          </a:solidFill>
          <a:ln w="9525" algn="ctr">
            <a:noFill/>
            <a:miter lim="800000"/>
            <a:headEnd/>
            <a:tailEnd/>
          </a:ln>
        </p:spPr>
        <p:txBody>
          <a:bodyPr wrap="none" lIns="0" tIns="0" rIns="0" bIns="0" anchor="ctr"/>
          <a:lstStyle/>
          <a:p>
            <a:pPr algn="ctr" defTabSz="914400" fontAlgn="base">
              <a:spcBef>
                <a:spcPct val="0"/>
              </a:spcBef>
              <a:spcAft>
                <a:spcPct val="0"/>
              </a:spcAft>
              <a:buClr>
                <a:srgbClr val="404040"/>
              </a:buClr>
            </a:pPr>
            <a:r>
              <a:rPr lang="en-US" sz="1100" dirty="0">
                <a:solidFill>
                  <a:srgbClr val="FFFFFF"/>
                </a:solidFill>
                <a:latin typeface="Arial" charset="0"/>
                <a:ea typeface="ＭＳ Ｐゴシック" charset="0"/>
                <a:cs typeface="Arial" charset="0"/>
              </a:rPr>
              <a:t>Banking</a:t>
            </a:r>
          </a:p>
        </p:txBody>
      </p:sp>
      <p:sp>
        <p:nvSpPr>
          <p:cNvPr id="19" name="Rectangle 7"/>
          <p:cNvSpPr>
            <a:spLocks noChangeArrowheads="1"/>
          </p:cNvSpPr>
          <p:nvPr/>
        </p:nvSpPr>
        <p:spPr bwMode="auto">
          <a:xfrm>
            <a:off x="9663225" y="2019070"/>
            <a:ext cx="900000" cy="360000"/>
          </a:xfrm>
          <a:prstGeom prst="rect">
            <a:avLst/>
          </a:prstGeom>
          <a:solidFill>
            <a:schemeClr val="tx1"/>
          </a:solidFill>
          <a:ln w="9525" algn="ctr">
            <a:noFill/>
            <a:miter lim="800000"/>
            <a:headEnd/>
            <a:tailEnd/>
          </a:ln>
        </p:spPr>
        <p:txBody>
          <a:bodyPr wrap="none" lIns="0" tIns="0" rIns="0" bIns="0" anchor="ctr"/>
          <a:lstStyle/>
          <a:p>
            <a:pPr algn="ctr" defTabSz="914400" fontAlgn="base">
              <a:spcBef>
                <a:spcPct val="0"/>
              </a:spcBef>
              <a:spcAft>
                <a:spcPct val="0"/>
              </a:spcAft>
              <a:buClr>
                <a:srgbClr val="404040"/>
              </a:buClr>
            </a:pPr>
            <a:r>
              <a:rPr lang="en-US" sz="1100" dirty="0">
                <a:solidFill>
                  <a:srgbClr val="FFFFFF"/>
                </a:solidFill>
                <a:latin typeface="Arial" charset="0"/>
                <a:ea typeface="ＭＳ Ｐゴシック" charset="0"/>
                <a:cs typeface="Arial" charset="0"/>
              </a:rPr>
              <a:t>Securities</a:t>
            </a:r>
          </a:p>
        </p:txBody>
      </p:sp>
      <p:sp>
        <p:nvSpPr>
          <p:cNvPr id="20" name="Content Placeholder 17"/>
          <p:cNvSpPr txBox="1">
            <a:spLocks/>
          </p:cNvSpPr>
          <p:nvPr/>
        </p:nvSpPr>
        <p:spPr bwMode="auto">
          <a:xfrm>
            <a:off x="1566863" y="3355907"/>
            <a:ext cx="4370386" cy="2115888"/>
          </a:xfrm>
          <a:prstGeom prst="rect">
            <a:avLst/>
          </a:prstGeom>
          <a:noFill/>
          <a:ln w="9525">
            <a:noFill/>
            <a:miter lim="800000"/>
            <a:headEnd/>
            <a:tailEnd/>
          </a:ln>
        </p:spPr>
        <p:txBody>
          <a:bodyPr vert="horz" wrap="square" lIns="71992" tIns="35997" rIns="71992" bIns="35997" numCol="1" anchor="t" anchorCtr="0" compatLnSpc="1">
            <a:prstTxWarp prst="textNoShape">
              <a:avLst/>
            </a:prstTxWarp>
            <a:noAutofit/>
          </a:bodyPr>
          <a:lstStyle/>
          <a:p>
            <a:pPr marL="179370" indent="-179370" defTabSz="914308" fontAlgn="base">
              <a:spcAft>
                <a:spcPts val="1200"/>
              </a:spcAft>
              <a:defRPr/>
            </a:pPr>
            <a:r>
              <a:rPr lang="en-US" sz="1200" b="1" dirty="0">
                <a:solidFill>
                  <a:srgbClr val="001B96"/>
                </a:solidFill>
                <a:latin typeface="Arial" charset="0"/>
                <a:ea typeface="ＭＳ Ｐゴシック" charset="0"/>
                <a:cs typeface="Arial" pitchFamily="34" charset="0"/>
              </a:rPr>
              <a:t>Bespoke Investment Management</a:t>
            </a:r>
          </a:p>
          <a:p>
            <a:pPr marL="171450" lvl="1" indent="-171450" defTabSz="914308" fontAlgn="base">
              <a:spcAft>
                <a:spcPts val="1200"/>
              </a:spcAft>
              <a:buFont typeface="Arial" panose="020B0604020202020204" pitchFamily="34" charset="0"/>
              <a:buChar char="•"/>
              <a:defRPr/>
            </a:pPr>
            <a:r>
              <a:rPr lang="en-US" sz="1200" b="1" dirty="0">
                <a:solidFill>
                  <a:srgbClr val="404040"/>
                </a:solidFill>
                <a:latin typeface="Arial" charset="0"/>
                <a:ea typeface="ＭＳ Ｐゴシック" charset="0"/>
                <a:cs typeface="Arial" pitchFamily="34" charset="0"/>
              </a:rPr>
              <a:t>Service driven</a:t>
            </a:r>
            <a:r>
              <a:rPr lang="en-US" sz="1200" dirty="0">
                <a:solidFill>
                  <a:srgbClr val="404040"/>
                </a:solidFill>
                <a:latin typeface="Arial" charset="0"/>
                <a:ea typeface="ＭＳ Ｐゴシック" charset="0"/>
                <a:cs typeface="Arial" pitchFamily="34" charset="0"/>
              </a:rPr>
              <a:t> </a:t>
            </a:r>
            <a:r>
              <a:rPr lang="en-GB" sz="1200" dirty="0">
                <a:solidFill>
                  <a:srgbClr val="404040"/>
                </a:solidFill>
                <a:latin typeface="Arial" charset="0"/>
                <a:ea typeface="ＭＳ Ｐゴシック" charset="0"/>
                <a:cs typeface="Arial" pitchFamily="34" charset="0"/>
              </a:rPr>
              <a:t>–</a:t>
            </a:r>
            <a:r>
              <a:rPr lang="en-US" sz="1200" dirty="0">
                <a:solidFill>
                  <a:srgbClr val="404040"/>
                </a:solidFill>
                <a:latin typeface="Arial" charset="0"/>
                <a:ea typeface="ＭＳ Ｐゴシック" charset="0"/>
                <a:cs typeface="Arial" pitchFamily="34" charset="0"/>
              </a:rPr>
              <a:t> </a:t>
            </a:r>
            <a:r>
              <a:rPr lang="en-GB" sz="1200" dirty="0">
                <a:solidFill>
                  <a:srgbClr val="404040"/>
                </a:solidFill>
                <a:latin typeface="Arial" charset="0"/>
                <a:ea typeface="ＭＳ Ｐゴシック" charset="0"/>
                <a:cs typeface="Arial" charset="0"/>
              </a:rPr>
              <a:t>Direct access to those making the investment decisions</a:t>
            </a:r>
            <a:endParaRPr lang="en-GB" sz="1200" dirty="0">
              <a:solidFill>
                <a:srgbClr val="404040"/>
              </a:solidFill>
              <a:latin typeface="Arial" charset="0"/>
              <a:ea typeface="ＭＳ Ｐゴシック" charset="0"/>
              <a:cs typeface="Arial" pitchFamily="34" charset="0"/>
            </a:endParaRPr>
          </a:p>
          <a:p>
            <a:pPr marL="171450" indent="-171450" defTabSz="914308" fontAlgn="base">
              <a:spcAft>
                <a:spcPts val="1200"/>
              </a:spcAft>
              <a:buFont typeface="Arial" panose="020B0604020202020204" pitchFamily="34" charset="0"/>
              <a:buChar char="•"/>
              <a:defRPr/>
            </a:pPr>
            <a:r>
              <a:rPr lang="en-GB" sz="1200" b="1" dirty="0">
                <a:solidFill>
                  <a:srgbClr val="404040"/>
                </a:solidFill>
                <a:latin typeface="Arial" charset="0"/>
                <a:ea typeface="ＭＳ Ｐゴシック" charset="0"/>
                <a:cs typeface="Arial" pitchFamily="34" charset="0"/>
              </a:rPr>
              <a:t>Performance</a:t>
            </a:r>
            <a:r>
              <a:rPr lang="en-GB" sz="1200" dirty="0">
                <a:solidFill>
                  <a:srgbClr val="404040"/>
                </a:solidFill>
                <a:latin typeface="Arial" charset="0"/>
                <a:ea typeface="ＭＳ Ｐゴシック" charset="0"/>
                <a:cs typeface="Arial" pitchFamily="34" charset="0"/>
              </a:rPr>
              <a:t> – Strong track record in bull and bear markets</a:t>
            </a:r>
          </a:p>
          <a:p>
            <a:pPr marL="171450" indent="-171450" defTabSz="914308" fontAlgn="base">
              <a:spcAft>
                <a:spcPts val="1200"/>
              </a:spcAft>
              <a:buFont typeface="Arial" panose="020B0604020202020204" pitchFamily="34" charset="0"/>
              <a:buChar char="•"/>
              <a:tabLst>
                <a:tab pos="1255586" algn="l"/>
              </a:tabLst>
              <a:defRPr/>
            </a:pPr>
            <a:r>
              <a:rPr lang="en-GB" sz="1200" b="1" dirty="0">
                <a:solidFill>
                  <a:srgbClr val="404040"/>
                </a:solidFill>
                <a:latin typeface="Arial" charset="0"/>
                <a:ea typeface="ＭＳ Ｐゴシック" charset="0"/>
                <a:cs typeface="Arial" pitchFamily="34" charset="0"/>
              </a:rPr>
              <a:t>Conservatism</a:t>
            </a:r>
            <a:r>
              <a:rPr lang="en-GB" sz="1200" dirty="0">
                <a:solidFill>
                  <a:srgbClr val="404040"/>
                </a:solidFill>
                <a:latin typeface="Arial" charset="0"/>
                <a:ea typeface="ＭＳ Ｐゴシック" charset="0"/>
                <a:cs typeface="Arial" pitchFamily="34" charset="0"/>
              </a:rPr>
              <a:t> – A focus on preservation of capital</a:t>
            </a:r>
          </a:p>
          <a:p>
            <a:pPr marL="171450" indent="-171450" defTabSz="914308" fontAlgn="base">
              <a:spcAft>
                <a:spcPts val="1200"/>
              </a:spcAft>
              <a:buFont typeface="Arial" panose="020B0604020202020204" pitchFamily="34" charset="0"/>
              <a:buChar char="•"/>
              <a:tabLst>
                <a:tab pos="1255586" algn="l"/>
              </a:tabLst>
              <a:defRPr/>
            </a:pPr>
            <a:r>
              <a:rPr lang="en-GB" sz="1200" b="1" dirty="0">
                <a:solidFill>
                  <a:srgbClr val="404040"/>
                </a:solidFill>
                <a:latin typeface="Arial" charset="0"/>
                <a:ea typeface="ＭＳ Ｐゴシック" charset="0"/>
                <a:cs typeface="Arial" pitchFamily="34" charset="0"/>
              </a:rPr>
              <a:t>Consistency </a:t>
            </a:r>
            <a:r>
              <a:rPr lang="en-GB" sz="1200" dirty="0">
                <a:solidFill>
                  <a:srgbClr val="404040"/>
                </a:solidFill>
                <a:latin typeface="Arial" charset="0"/>
                <a:ea typeface="ＭＳ Ｐゴシック" charset="0"/>
                <a:cs typeface="Arial" pitchFamily="34" charset="0"/>
              </a:rPr>
              <a:t>– PAM Award winners* in 2012, 2013, 2014, </a:t>
            </a:r>
            <a:r>
              <a:rPr lang="en-GB" sz="1200" dirty="0">
                <a:solidFill>
                  <a:srgbClr val="595959"/>
                </a:solidFill>
                <a:latin typeface="Arial" charset="0"/>
                <a:ea typeface="ＭＳ Ｐゴシック" charset="0"/>
                <a:cs typeface="Arial" pitchFamily="34" charset="0"/>
              </a:rPr>
              <a:t>2015 and 2017</a:t>
            </a:r>
          </a:p>
        </p:txBody>
      </p:sp>
      <p:sp>
        <p:nvSpPr>
          <p:cNvPr id="21" name="Rectangle 5"/>
          <p:cNvSpPr>
            <a:spLocks noChangeArrowheads="1"/>
          </p:cNvSpPr>
          <p:nvPr/>
        </p:nvSpPr>
        <p:spPr bwMode="auto">
          <a:xfrm>
            <a:off x="6326194" y="3739608"/>
            <a:ext cx="1191225" cy="476241"/>
          </a:xfrm>
          <a:prstGeom prst="rect">
            <a:avLst/>
          </a:prstGeom>
          <a:solidFill>
            <a:schemeClr val="accent2">
              <a:lumMod val="75000"/>
            </a:schemeClr>
          </a:solidFill>
          <a:ln w="9525" algn="ctr">
            <a:noFill/>
            <a:miter lim="800000"/>
            <a:headEnd/>
            <a:tailEnd/>
          </a:ln>
        </p:spPr>
        <p:txBody>
          <a:bodyPr wrap="none" lIns="0" tIns="0" rIns="0" bIns="0" anchor="ctr"/>
          <a:lstStyle/>
          <a:p>
            <a:pPr algn="ctr" defTabSz="914400" fontAlgn="base">
              <a:spcBef>
                <a:spcPct val="0"/>
              </a:spcBef>
              <a:spcAft>
                <a:spcPct val="0"/>
              </a:spcAft>
              <a:buClr>
                <a:srgbClr val="404040"/>
              </a:buClr>
            </a:pPr>
            <a:endParaRPr lang="en-US" sz="900" dirty="0">
              <a:solidFill>
                <a:srgbClr val="FFFFFF"/>
              </a:solidFill>
              <a:latin typeface="Arial" charset="0"/>
              <a:ea typeface="ＭＳ Ｐゴシック" charset="0"/>
              <a:cs typeface="Arial" charset="0"/>
            </a:endParaRPr>
          </a:p>
          <a:p>
            <a:pPr algn="ctr" defTabSz="914400" fontAlgn="base">
              <a:spcBef>
                <a:spcPct val="0"/>
              </a:spcBef>
              <a:spcAft>
                <a:spcPct val="0"/>
              </a:spcAft>
              <a:buClr>
                <a:srgbClr val="404040"/>
              </a:buClr>
            </a:pPr>
            <a:r>
              <a:rPr lang="en-US" sz="1100" dirty="0">
                <a:solidFill>
                  <a:srgbClr val="FFFFFF"/>
                </a:solidFill>
                <a:latin typeface="Arial" charset="0"/>
                <a:ea typeface="ＭＳ Ｐゴシック" charset="0"/>
                <a:cs typeface="Arial" charset="0"/>
              </a:rPr>
              <a:t>Investments</a:t>
            </a:r>
          </a:p>
          <a:p>
            <a:pPr algn="ctr" defTabSz="914400" fontAlgn="base">
              <a:spcBef>
                <a:spcPct val="0"/>
              </a:spcBef>
              <a:spcAft>
                <a:spcPct val="0"/>
              </a:spcAft>
              <a:buClr>
                <a:srgbClr val="404040"/>
              </a:buClr>
            </a:pPr>
            <a:endParaRPr lang="en-US" sz="900" dirty="0">
              <a:solidFill>
                <a:srgbClr val="FFFFFF"/>
              </a:solidFill>
              <a:latin typeface="Arial" charset="0"/>
              <a:ea typeface="ＭＳ Ｐゴシック" charset="0"/>
              <a:cs typeface="Arial" charset="0"/>
            </a:endParaRPr>
          </a:p>
        </p:txBody>
      </p:sp>
      <p:sp>
        <p:nvSpPr>
          <p:cNvPr id="22" name="Rectangle 7"/>
          <p:cNvSpPr>
            <a:spLocks noChangeArrowheads="1"/>
          </p:cNvSpPr>
          <p:nvPr/>
        </p:nvSpPr>
        <p:spPr bwMode="auto">
          <a:xfrm>
            <a:off x="9372055" y="3739606"/>
            <a:ext cx="1188001" cy="476245"/>
          </a:xfrm>
          <a:prstGeom prst="rect">
            <a:avLst/>
          </a:prstGeom>
          <a:solidFill>
            <a:schemeClr val="accent2">
              <a:lumMod val="75000"/>
            </a:schemeClr>
          </a:solidFill>
          <a:ln w="9525" algn="ctr">
            <a:noFill/>
            <a:miter lim="800000"/>
            <a:headEnd/>
            <a:tailEnd/>
          </a:ln>
        </p:spPr>
        <p:txBody>
          <a:bodyPr wrap="none" lIns="0" tIns="0" rIns="0" bIns="0" anchor="ctr"/>
          <a:lstStyle/>
          <a:p>
            <a:pPr algn="ctr" defTabSz="914400" fontAlgn="base">
              <a:spcBef>
                <a:spcPct val="0"/>
              </a:spcBef>
              <a:spcAft>
                <a:spcPct val="0"/>
              </a:spcAft>
              <a:buClr>
                <a:srgbClr val="404040"/>
              </a:buClr>
            </a:pPr>
            <a:r>
              <a:rPr lang="en-US" sz="1100" dirty="0">
                <a:solidFill>
                  <a:srgbClr val="FFFFFF"/>
                </a:solidFill>
                <a:latin typeface="Arial" charset="0"/>
                <a:ea typeface="ＭＳ Ｐゴシック" charset="0"/>
                <a:cs typeface="Arial" charset="0"/>
              </a:rPr>
              <a:t>Financial </a:t>
            </a:r>
          </a:p>
          <a:p>
            <a:pPr algn="ctr" defTabSz="914400" fontAlgn="base">
              <a:spcBef>
                <a:spcPct val="0"/>
              </a:spcBef>
              <a:spcAft>
                <a:spcPct val="0"/>
              </a:spcAft>
              <a:buClr>
                <a:srgbClr val="404040"/>
              </a:buClr>
            </a:pPr>
            <a:r>
              <a:rPr lang="en-US" sz="1100" dirty="0">
                <a:solidFill>
                  <a:srgbClr val="FFFFFF"/>
                </a:solidFill>
                <a:latin typeface="Arial" charset="0"/>
                <a:ea typeface="ＭＳ Ｐゴシック" charset="0"/>
                <a:cs typeface="Arial" charset="0"/>
              </a:rPr>
              <a:t>planning</a:t>
            </a:r>
          </a:p>
        </p:txBody>
      </p:sp>
      <p:sp>
        <p:nvSpPr>
          <p:cNvPr id="23" name="Rectangle 5"/>
          <p:cNvSpPr>
            <a:spLocks noChangeArrowheads="1"/>
          </p:cNvSpPr>
          <p:nvPr/>
        </p:nvSpPr>
        <p:spPr bwMode="auto">
          <a:xfrm>
            <a:off x="7669695" y="2110510"/>
            <a:ext cx="1546859" cy="360000"/>
          </a:xfrm>
          <a:prstGeom prst="rect">
            <a:avLst/>
          </a:prstGeom>
          <a:solidFill>
            <a:schemeClr val="bg1">
              <a:lumMod val="85000"/>
            </a:schemeClr>
          </a:solidFill>
          <a:ln w="9525" algn="ctr">
            <a:noFill/>
            <a:miter lim="800000"/>
            <a:headEnd/>
            <a:tailEnd/>
          </a:ln>
        </p:spPr>
        <p:txBody>
          <a:bodyPr wrap="none" lIns="0" tIns="0" rIns="0" bIns="0" anchor="ctr"/>
          <a:lstStyle/>
          <a:p>
            <a:pPr algn="ctr" defTabSz="914400" fontAlgn="base">
              <a:spcBef>
                <a:spcPct val="0"/>
              </a:spcBef>
              <a:spcAft>
                <a:spcPct val="0"/>
              </a:spcAft>
              <a:buClr>
                <a:srgbClr val="404040"/>
              </a:buClr>
            </a:pPr>
            <a:r>
              <a:rPr lang="en-US" sz="1100" dirty="0">
                <a:solidFill>
                  <a:srgbClr val="000000"/>
                </a:solidFill>
                <a:latin typeface="Arial" charset="0"/>
                <a:ea typeface="ＭＳ Ｐゴシック" charset="0"/>
                <a:cs typeface="Arial" charset="0"/>
              </a:rPr>
              <a:t>Asset Management</a:t>
            </a:r>
          </a:p>
        </p:txBody>
      </p:sp>
      <p:cxnSp>
        <p:nvCxnSpPr>
          <p:cNvPr id="24" name="Elbow Connector 23"/>
          <p:cNvCxnSpPr>
            <a:stCxn id="9" idx="2"/>
            <a:endCxn id="23" idx="0"/>
          </p:cNvCxnSpPr>
          <p:nvPr/>
        </p:nvCxnSpPr>
        <p:spPr>
          <a:xfrm>
            <a:off x="8443124" y="1691058"/>
            <a:ext cx="1" cy="41945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5"/>
          <p:cNvSpPr>
            <a:spLocks noChangeArrowheads="1"/>
          </p:cNvSpPr>
          <p:nvPr/>
        </p:nvSpPr>
        <p:spPr bwMode="auto">
          <a:xfrm>
            <a:off x="7669695" y="3951150"/>
            <a:ext cx="1546859" cy="476245"/>
          </a:xfrm>
          <a:prstGeom prst="rect">
            <a:avLst/>
          </a:prstGeom>
          <a:solidFill>
            <a:schemeClr val="tx1">
              <a:lumMod val="20000"/>
              <a:lumOff val="80000"/>
            </a:schemeClr>
          </a:solidFill>
          <a:ln w="9525" algn="ctr">
            <a:noFill/>
            <a:miter lim="800000"/>
            <a:headEnd/>
            <a:tailEnd/>
          </a:ln>
        </p:spPr>
        <p:txBody>
          <a:bodyPr wrap="none" lIns="0" tIns="0" rIns="0" bIns="0" anchor="ctr"/>
          <a:lstStyle/>
          <a:p>
            <a:pPr algn="ctr" defTabSz="914400" fontAlgn="base">
              <a:spcBef>
                <a:spcPct val="0"/>
              </a:spcBef>
              <a:spcAft>
                <a:spcPct val="0"/>
              </a:spcAft>
              <a:buClr>
                <a:srgbClr val="404040"/>
              </a:buClr>
            </a:pPr>
            <a:r>
              <a:rPr lang="en-US" sz="1100" dirty="0">
                <a:solidFill>
                  <a:srgbClr val="000000"/>
                </a:solidFill>
                <a:latin typeface="Arial" charset="0"/>
                <a:ea typeface="ＭＳ Ｐゴシック" charset="0"/>
                <a:cs typeface="Arial" charset="0"/>
              </a:rPr>
              <a:t>Bespoke Investment </a:t>
            </a:r>
          </a:p>
          <a:p>
            <a:pPr algn="ctr" defTabSz="914400" fontAlgn="base">
              <a:spcBef>
                <a:spcPct val="0"/>
              </a:spcBef>
              <a:spcAft>
                <a:spcPct val="0"/>
              </a:spcAft>
              <a:buClr>
                <a:srgbClr val="404040"/>
              </a:buClr>
            </a:pPr>
            <a:r>
              <a:rPr lang="en-US" sz="1100" dirty="0">
                <a:solidFill>
                  <a:srgbClr val="000000"/>
                </a:solidFill>
                <a:latin typeface="Arial" charset="0"/>
                <a:ea typeface="ＭＳ Ｐゴシック" charset="0"/>
                <a:cs typeface="Arial" charset="0"/>
              </a:rPr>
              <a:t>Management</a:t>
            </a:r>
          </a:p>
        </p:txBody>
      </p:sp>
      <p:cxnSp>
        <p:nvCxnSpPr>
          <p:cNvPr id="26" name="Elbow Connector 25"/>
          <p:cNvCxnSpPr>
            <a:stCxn id="30" idx="2"/>
            <a:endCxn id="25" idx="0"/>
          </p:cNvCxnSpPr>
          <p:nvPr/>
        </p:nvCxnSpPr>
        <p:spPr>
          <a:xfrm rot="16200000" flipH="1">
            <a:off x="8148603" y="3656629"/>
            <a:ext cx="589040" cy="1"/>
          </a:xfrm>
          <a:prstGeom prst="bentConnector3">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1" idx="0"/>
            <a:endCxn id="22" idx="0"/>
          </p:cNvCxnSpPr>
          <p:nvPr/>
        </p:nvCxnSpPr>
        <p:spPr>
          <a:xfrm rot="5400000" flipH="1" flipV="1">
            <a:off x="8443929" y="2217483"/>
            <a:ext cx="2" cy="3044249"/>
          </a:xfrm>
          <a:prstGeom prst="bentConnector3">
            <a:avLst>
              <a:gd name="adj1" fmla="val 11430100000"/>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8" idx="0"/>
            <a:endCxn id="19" idx="0"/>
          </p:cNvCxnSpPr>
          <p:nvPr/>
        </p:nvCxnSpPr>
        <p:spPr>
          <a:xfrm rot="5400000" flipH="1" flipV="1">
            <a:off x="8444712" y="350559"/>
            <a:ext cx="12700" cy="3337025"/>
          </a:xfrm>
          <a:prstGeom prst="bentConnector3">
            <a:avLst>
              <a:gd name="adj1" fmla="val 1800000"/>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6193" y="4608180"/>
            <a:ext cx="4237032" cy="720000"/>
          </a:xfrm>
          <a:prstGeom prst="rect">
            <a:avLst/>
          </a:prstGeom>
          <a:solidFill>
            <a:schemeClr val="tx1">
              <a:lumMod val="20000"/>
              <a:lumOff val="80000"/>
            </a:schemeClr>
          </a:solidFill>
        </p:spPr>
        <p:txBody>
          <a:bodyPr wrap="square" lIns="72000" tIns="36000" rIns="72000" bIns="36000" rtlCol="0" anchor="ctr">
            <a:noAutofit/>
          </a:bodyPr>
          <a:lstStyle/>
          <a:p>
            <a:pPr algn="ctr" defTabSz="914400" fontAlgn="base">
              <a:spcBef>
                <a:spcPct val="0"/>
              </a:spcBef>
              <a:spcAft>
                <a:spcPts val="400"/>
              </a:spcAft>
              <a:defRPr/>
            </a:pPr>
            <a:r>
              <a:rPr lang="en-GB" sz="900" dirty="0">
                <a:solidFill>
                  <a:srgbClr val="001B96"/>
                </a:solidFill>
                <a:latin typeface="Arial" charset="0"/>
                <a:ea typeface="ＭＳ Ｐゴシック" charset="0"/>
                <a:cs typeface="Arial" charset="0"/>
              </a:rPr>
              <a:t>Five teams; 35 Investment Managers</a:t>
            </a:r>
          </a:p>
          <a:p>
            <a:pPr algn="ctr" defTabSz="914400" fontAlgn="base">
              <a:spcBef>
                <a:spcPct val="0"/>
              </a:spcBef>
              <a:spcAft>
                <a:spcPts val="400"/>
              </a:spcAft>
              <a:defRPr/>
            </a:pPr>
            <a:r>
              <a:rPr lang="en-GB" sz="900" dirty="0">
                <a:solidFill>
                  <a:srgbClr val="001B96"/>
                </a:solidFill>
                <a:latin typeface="Arial" charset="0"/>
                <a:ea typeface="ＭＳ Ｐゴシック" charset="0"/>
                <a:cs typeface="Arial" charset="0"/>
              </a:rPr>
              <a:t>Dedication to excellent client service</a:t>
            </a:r>
          </a:p>
          <a:p>
            <a:pPr algn="ctr" defTabSz="914400" fontAlgn="base">
              <a:spcBef>
                <a:spcPct val="0"/>
              </a:spcBef>
              <a:spcAft>
                <a:spcPts val="400"/>
              </a:spcAft>
              <a:defRPr/>
            </a:pPr>
            <a:r>
              <a:rPr lang="en-GB" sz="900" dirty="0">
                <a:solidFill>
                  <a:srgbClr val="001B96"/>
                </a:solidFill>
                <a:latin typeface="Arial" charset="0"/>
                <a:ea typeface="ＭＳ Ｐゴシック" charset="0"/>
                <a:cs typeface="Arial" charset="0"/>
              </a:rPr>
              <a:t>Benefitting from the wider investment expertise across the firm</a:t>
            </a:r>
          </a:p>
        </p:txBody>
      </p:sp>
      <p:sp>
        <p:nvSpPr>
          <p:cNvPr id="30" name="TextBox 29"/>
          <p:cNvSpPr txBox="1"/>
          <p:nvPr/>
        </p:nvSpPr>
        <p:spPr>
          <a:xfrm>
            <a:off x="6326194" y="2581521"/>
            <a:ext cx="4233858" cy="780589"/>
          </a:xfrm>
          <a:prstGeom prst="rect">
            <a:avLst/>
          </a:prstGeom>
          <a:noFill/>
        </p:spPr>
        <p:txBody>
          <a:bodyPr wrap="square" lIns="72000" tIns="36000" rIns="72000" bIns="36000" rtlCol="0">
            <a:spAutoFit/>
          </a:bodyPr>
          <a:lstStyle/>
          <a:p>
            <a:pPr algn="ctr" defTabSz="914400" fontAlgn="base">
              <a:spcBef>
                <a:spcPct val="0"/>
              </a:spcBef>
              <a:spcAft>
                <a:spcPts val="400"/>
              </a:spcAft>
              <a:defRPr/>
            </a:pPr>
            <a:r>
              <a:rPr lang="en-GB" sz="900" b="1" dirty="0">
                <a:solidFill>
                  <a:srgbClr val="000000"/>
                </a:solidFill>
                <a:latin typeface="Arial" charset="0"/>
                <a:ea typeface="ＭＳ Ｐゴシック" charset="0"/>
                <a:cs typeface="Arial" charset="0"/>
              </a:rPr>
              <a:t>£11bn in AUM*</a:t>
            </a:r>
          </a:p>
          <a:p>
            <a:pPr algn="ctr" defTabSz="914400" fontAlgn="base">
              <a:spcBef>
                <a:spcPct val="0"/>
              </a:spcBef>
              <a:spcAft>
                <a:spcPts val="400"/>
              </a:spcAft>
              <a:defRPr/>
            </a:pPr>
            <a:r>
              <a:rPr lang="en-GB" sz="900" dirty="0">
                <a:solidFill>
                  <a:srgbClr val="000000"/>
                </a:solidFill>
                <a:latin typeface="Arial" charset="0"/>
                <a:ea typeface="ＭＳ Ｐゴシック" charset="0"/>
                <a:cs typeface="Arial" charset="0"/>
              </a:rPr>
              <a:t>Investment management and financial planning</a:t>
            </a:r>
          </a:p>
          <a:p>
            <a:pPr algn="ctr" defTabSz="914400" fontAlgn="base">
              <a:spcBef>
                <a:spcPct val="0"/>
              </a:spcBef>
              <a:spcAft>
                <a:spcPts val="400"/>
              </a:spcAft>
              <a:defRPr/>
            </a:pPr>
            <a:r>
              <a:rPr lang="en-GB" sz="900" dirty="0">
                <a:solidFill>
                  <a:srgbClr val="000000"/>
                </a:solidFill>
                <a:latin typeface="Arial" charset="0"/>
                <a:ea typeface="ＭＳ Ｐゴシック" charset="0"/>
                <a:cs typeface="Arial" charset="0"/>
              </a:rPr>
              <a:t>Focus on private clients, HNW, Family Office, Charities, Trusts </a:t>
            </a:r>
          </a:p>
          <a:p>
            <a:pPr algn="ctr" defTabSz="914400" fontAlgn="base">
              <a:spcBef>
                <a:spcPct val="0"/>
              </a:spcBef>
              <a:spcAft>
                <a:spcPts val="400"/>
              </a:spcAft>
              <a:defRPr/>
            </a:pPr>
            <a:r>
              <a:rPr lang="en-GB" sz="900" dirty="0">
                <a:solidFill>
                  <a:srgbClr val="000000"/>
                </a:solidFill>
                <a:latin typeface="Arial" charset="0"/>
                <a:ea typeface="ＭＳ Ｐゴシック" charset="0"/>
                <a:cs typeface="Arial" charset="0"/>
              </a:rPr>
              <a:t>65 investment professionals</a:t>
            </a:r>
          </a:p>
        </p:txBody>
      </p:sp>
      <p:sp>
        <p:nvSpPr>
          <p:cNvPr id="3" name="Rectangle 2"/>
          <p:cNvSpPr/>
          <p:nvPr/>
        </p:nvSpPr>
        <p:spPr>
          <a:xfrm>
            <a:off x="1566863" y="5915586"/>
            <a:ext cx="9123898" cy="230832"/>
          </a:xfrm>
          <a:prstGeom prst="rect">
            <a:avLst/>
          </a:prstGeom>
        </p:spPr>
        <p:txBody>
          <a:bodyPr wrap="square">
            <a:spAutoFit/>
          </a:bodyPr>
          <a:lstStyle/>
          <a:p>
            <a:pPr defTabSz="914400" fontAlgn="base">
              <a:spcBef>
                <a:spcPct val="0"/>
              </a:spcBef>
              <a:spcAft>
                <a:spcPts val="300"/>
              </a:spcAft>
            </a:pPr>
            <a:r>
              <a:rPr lang="en-GB" sz="900" dirty="0">
                <a:solidFill>
                  <a:srgbClr val="001B96"/>
                </a:solidFill>
                <a:latin typeface="Arial" charset="0"/>
                <a:ea typeface="ＭＳ Ｐゴシック" charset="0"/>
                <a:cs typeface="Arial" charset="0"/>
              </a:rPr>
              <a:t>* Winner </a:t>
            </a:r>
            <a:r>
              <a:rPr lang="en-GB" sz="900" b="1" i="1" dirty="0">
                <a:solidFill>
                  <a:srgbClr val="001B96"/>
                </a:solidFill>
                <a:latin typeface="Arial" charset="0"/>
                <a:ea typeface="ＭＳ Ｐゴシック" charset="0"/>
                <a:cs typeface="Arial" charset="0"/>
              </a:rPr>
              <a:t>Client Service Quality (HNW) </a:t>
            </a:r>
            <a:r>
              <a:rPr lang="en-GB" sz="900" dirty="0">
                <a:solidFill>
                  <a:srgbClr val="001B96"/>
                </a:solidFill>
                <a:latin typeface="Arial" charset="0"/>
                <a:ea typeface="ＭＳ Ｐゴシック" charset="0"/>
                <a:cs typeface="Arial" charset="0"/>
              </a:rPr>
              <a:t>in 2012, 2013, 2015 and 2017.  Winner </a:t>
            </a:r>
            <a:r>
              <a:rPr lang="en-GB" sz="900" b="1" i="1" dirty="0">
                <a:solidFill>
                  <a:srgbClr val="001B96"/>
                </a:solidFill>
                <a:latin typeface="Arial" charset="0"/>
                <a:ea typeface="ＭＳ Ｐゴシック" charset="0"/>
                <a:cs typeface="Arial" charset="0"/>
              </a:rPr>
              <a:t>Quality &amp; Clarity of Reporting </a:t>
            </a:r>
            <a:r>
              <a:rPr lang="en-GB" sz="900" dirty="0">
                <a:solidFill>
                  <a:srgbClr val="001B96"/>
                </a:solidFill>
                <a:latin typeface="Arial" charset="0"/>
                <a:ea typeface="ＭＳ Ｐゴシック" charset="0"/>
                <a:cs typeface="Arial" charset="0"/>
              </a:rPr>
              <a:t>in 2013 and 2015. Winner </a:t>
            </a:r>
            <a:r>
              <a:rPr lang="en-GB" sz="900" b="1" i="1" dirty="0">
                <a:solidFill>
                  <a:srgbClr val="001B96"/>
                </a:solidFill>
                <a:latin typeface="Arial" charset="0"/>
                <a:ea typeface="ＭＳ Ｐゴシック" charset="0"/>
                <a:cs typeface="Arial" charset="0"/>
              </a:rPr>
              <a:t>Image &amp; Reputation (HNW)</a:t>
            </a:r>
            <a:r>
              <a:rPr lang="en-GB" sz="900" i="1" dirty="0">
                <a:solidFill>
                  <a:srgbClr val="001B96"/>
                </a:solidFill>
                <a:latin typeface="Arial" charset="0"/>
                <a:ea typeface="ＭＳ Ｐゴシック" charset="0"/>
                <a:cs typeface="Arial" charset="0"/>
              </a:rPr>
              <a:t> </a:t>
            </a:r>
            <a:r>
              <a:rPr lang="en-GB" sz="900" dirty="0">
                <a:solidFill>
                  <a:srgbClr val="001B96"/>
                </a:solidFill>
                <a:latin typeface="Arial" charset="0"/>
                <a:ea typeface="ＭＳ Ｐゴシック" charset="0"/>
                <a:cs typeface="Arial" charset="0"/>
              </a:rPr>
              <a:t>in 2014.</a:t>
            </a:r>
          </a:p>
        </p:txBody>
      </p:sp>
    </p:spTree>
    <p:extLst>
      <p:ext uri="{BB962C8B-B14F-4D97-AF65-F5344CB8AC3E}">
        <p14:creationId xmlns:p14="http://schemas.microsoft.com/office/powerpoint/2010/main" val="14880167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1475" y="166484"/>
            <a:ext cx="7465616" cy="785811"/>
          </a:xfrm>
        </p:spPr>
        <p:txBody>
          <a:bodyPr/>
          <a:lstStyle/>
          <a:p>
            <a:r>
              <a:rPr lang="en-GB" b="0" dirty="0"/>
              <a:t>Our investment principles</a:t>
            </a:r>
          </a:p>
        </p:txBody>
      </p:sp>
      <p:grpSp>
        <p:nvGrpSpPr>
          <p:cNvPr id="5" name="Group 4"/>
          <p:cNvGrpSpPr/>
          <p:nvPr/>
        </p:nvGrpSpPr>
        <p:grpSpPr>
          <a:xfrm>
            <a:off x="1704447" y="4399003"/>
            <a:ext cx="8675909" cy="1368259"/>
            <a:chOff x="561441" y="4509013"/>
            <a:chExt cx="8675909" cy="1368259"/>
          </a:xfrm>
        </p:grpSpPr>
        <p:sp>
          <p:nvSpPr>
            <p:cNvPr id="11" name="Content Placeholder 7"/>
            <p:cNvSpPr txBox="1">
              <a:spLocks/>
            </p:cNvSpPr>
            <p:nvPr/>
          </p:nvSpPr>
          <p:spPr bwMode="auto">
            <a:xfrm>
              <a:off x="2938086" y="4711389"/>
              <a:ext cx="6299264" cy="934977"/>
            </a:xfrm>
            <a:prstGeom prst="rect">
              <a:avLst/>
            </a:prstGeom>
            <a:solidFill>
              <a:schemeClr val="bg1">
                <a:lumMod val="85000"/>
              </a:schemeClr>
            </a:solidFill>
            <a:ln w="9525">
              <a:noFill/>
              <a:miter lim="800000"/>
              <a:headEnd/>
              <a:tailEnd/>
            </a:ln>
            <a:effectLst>
              <a:outerShdw blurRad="50800" dist="38100" dir="2700000" algn="tl" rotWithShape="0">
                <a:prstClr val="black">
                  <a:alpha val="40000"/>
                </a:prstClr>
              </a:outerShdw>
            </a:effectLst>
          </p:spPr>
          <p:txBody>
            <a:bodyPr vert="horz" wrap="square" lIns="91420" tIns="45710" rIns="91420" bIns="45710" numCol="1" anchor="ctr" anchorCtr="0" compatLnSpc="1">
              <a:prstTxWarp prst="textNoShape">
                <a:avLst/>
              </a:prstTxWarp>
            </a:bodyPr>
            <a:lstStyle/>
            <a:p>
              <a:pPr marL="895350" indent="-180975" defTabSz="914400" fontAlgn="base">
                <a:spcBef>
                  <a:spcPct val="0"/>
                </a:spcBef>
                <a:spcAft>
                  <a:spcPts val="300"/>
                </a:spcAft>
                <a:buFont typeface="Arial" panose="020B0604020202020204" pitchFamily="34" charset="0"/>
                <a:buChar char="•"/>
              </a:pPr>
              <a:r>
                <a:rPr lang="en-GB" sz="1200" dirty="0">
                  <a:solidFill>
                    <a:srgbClr val="001B96"/>
                  </a:solidFill>
                  <a:latin typeface="Arial" charset="0"/>
                  <a:ea typeface="ＭＳ Ｐゴシック" charset="0"/>
                  <a:cs typeface="Arial" charset="0"/>
                </a:rPr>
                <a:t>We believe in the power of our expert and experienced investment team working together on your behalf</a:t>
              </a:r>
              <a:endParaRPr lang="en-GB" sz="1200" b="1" dirty="0">
                <a:solidFill>
                  <a:srgbClr val="001B96"/>
                </a:solidFill>
                <a:latin typeface="Arial" charset="0"/>
                <a:ea typeface="ＭＳ Ｐゴシック" charset="0"/>
                <a:cs typeface="Arial" charset="0"/>
              </a:endParaRPr>
            </a:p>
          </p:txBody>
        </p:sp>
        <p:sp>
          <p:nvSpPr>
            <p:cNvPr id="14" name="Right Arrow 13"/>
            <p:cNvSpPr/>
            <p:nvPr/>
          </p:nvSpPr>
          <p:spPr>
            <a:xfrm>
              <a:off x="561441" y="4509013"/>
              <a:ext cx="3023407" cy="1368259"/>
            </a:xfrm>
            <a:prstGeom prst="rightArrow">
              <a:avLst>
                <a:gd name="adj1" fmla="val 71140"/>
                <a:gd name="adj2" fmla="val 50000"/>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6" tIns="17996" rIns="17996" bIns="17996" rtlCol="0" anchor="ctr"/>
            <a:lstStyle/>
            <a:p>
              <a:pPr algn="ctr" defTabSz="914400" fontAlgn="base">
                <a:spcBef>
                  <a:spcPct val="0"/>
                </a:spcBef>
                <a:spcAft>
                  <a:spcPct val="0"/>
                </a:spcAft>
              </a:pPr>
              <a:r>
                <a:rPr lang="en-US" sz="1200" b="1" dirty="0">
                  <a:solidFill>
                    <a:srgbClr val="FFFFFF"/>
                  </a:solidFill>
                  <a:latin typeface="Arial"/>
                </a:rPr>
                <a:t>Institutional disciplines</a:t>
              </a:r>
              <a:r>
                <a:rPr lang="en-GB" sz="1200" b="1" dirty="0">
                  <a:solidFill>
                    <a:srgbClr val="FFFFFF"/>
                  </a:solidFill>
                  <a:latin typeface="Arial"/>
                </a:rPr>
                <a:t> and collegiate culture</a:t>
              </a:r>
              <a:endParaRPr lang="en-US" sz="1200" b="1" dirty="0">
                <a:solidFill>
                  <a:srgbClr val="FFFFFF"/>
                </a:solidFill>
                <a:latin typeface="Arial"/>
              </a:endParaRPr>
            </a:p>
          </p:txBody>
        </p:sp>
      </p:grpSp>
      <p:sp>
        <p:nvSpPr>
          <p:cNvPr id="15" name="Rectangle 14"/>
          <p:cNvSpPr/>
          <p:nvPr/>
        </p:nvSpPr>
        <p:spPr>
          <a:xfrm>
            <a:off x="1648150" y="5847785"/>
            <a:ext cx="8913488" cy="360000"/>
          </a:xfrm>
          <a:prstGeom prst="rect">
            <a:avLst/>
          </a:prstGeom>
          <a:solidFill>
            <a:schemeClr val="bg1">
              <a:lumMod val="85000"/>
            </a:schemeClr>
          </a:solidFill>
          <a:ln>
            <a:noFill/>
          </a:ln>
        </p:spPr>
        <p:txBody>
          <a:bodyPr lIns="72000" tIns="36000" rIns="72000" bIns="36000" anchor="ctr"/>
          <a:lstStyle/>
          <a:p>
            <a:pPr algn="ctr" defTabSz="914400" fontAlgn="base">
              <a:spcBef>
                <a:spcPct val="0"/>
              </a:spcBef>
              <a:spcAft>
                <a:spcPct val="0"/>
              </a:spcAft>
            </a:pPr>
            <a:r>
              <a:rPr lang="en-GB" sz="1200" b="1" dirty="0">
                <a:solidFill>
                  <a:srgbClr val="747678"/>
                </a:solidFill>
                <a:latin typeface="Arial" charset="0"/>
                <a:ea typeface="ＭＳ Ｐゴシック" charset="0"/>
                <a:cs typeface="Arial" charset="0"/>
              </a:rPr>
              <a:t>Preserve and grow the real value of your capital</a:t>
            </a:r>
          </a:p>
        </p:txBody>
      </p:sp>
      <p:grpSp>
        <p:nvGrpSpPr>
          <p:cNvPr id="4" name="Group 3"/>
          <p:cNvGrpSpPr/>
          <p:nvPr/>
        </p:nvGrpSpPr>
        <p:grpSpPr>
          <a:xfrm>
            <a:off x="1704447" y="2784459"/>
            <a:ext cx="8675909" cy="1368259"/>
            <a:chOff x="561441" y="2894526"/>
            <a:chExt cx="8675909" cy="1368259"/>
          </a:xfrm>
        </p:grpSpPr>
        <p:sp>
          <p:nvSpPr>
            <p:cNvPr id="10" name="Content Placeholder 7"/>
            <p:cNvSpPr txBox="1">
              <a:spLocks/>
            </p:cNvSpPr>
            <p:nvPr/>
          </p:nvSpPr>
          <p:spPr bwMode="auto">
            <a:xfrm>
              <a:off x="2938086" y="3096902"/>
              <a:ext cx="6299264" cy="934977"/>
            </a:xfrm>
            <a:prstGeom prst="rect">
              <a:avLst/>
            </a:prstGeom>
            <a:solidFill>
              <a:schemeClr val="bg1">
                <a:lumMod val="85000"/>
              </a:schemeClr>
            </a:solidFill>
            <a:ln w="9525">
              <a:noFill/>
              <a:miter lim="800000"/>
              <a:headEnd/>
              <a:tailEnd/>
            </a:ln>
            <a:effectLst>
              <a:outerShdw blurRad="50800" dist="38100" dir="2700000" algn="tl" rotWithShape="0">
                <a:prstClr val="black">
                  <a:alpha val="40000"/>
                </a:prstClr>
              </a:outerShdw>
            </a:effectLst>
          </p:spPr>
          <p:txBody>
            <a:bodyPr vert="horz" wrap="square" lIns="91420" tIns="45710" rIns="91420" bIns="45710" numCol="1" anchor="ctr" anchorCtr="0" compatLnSpc="1">
              <a:prstTxWarp prst="textNoShape">
                <a:avLst/>
              </a:prstTxWarp>
            </a:bodyPr>
            <a:lstStyle/>
            <a:p>
              <a:pPr marL="895350" indent="-180975" defTabSz="914400" fontAlgn="base">
                <a:spcBef>
                  <a:spcPct val="0"/>
                </a:spcBef>
                <a:spcAft>
                  <a:spcPts val="300"/>
                </a:spcAft>
                <a:buFont typeface="Arial" panose="020B0604020202020204" pitchFamily="34" charset="0"/>
                <a:buChar char="•"/>
              </a:pPr>
              <a:r>
                <a:rPr lang="en-GB" sz="1200" dirty="0">
                  <a:solidFill>
                    <a:srgbClr val="001B96"/>
                  </a:solidFill>
                  <a:latin typeface="Arial" charset="0"/>
                  <a:ea typeface="ＭＳ Ｐゴシック" charset="0"/>
                  <a:cs typeface="Arial" charset="0"/>
                </a:rPr>
                <a:t>We use a diversified approach to spread risk. </a:t>
              </a:r>
            </a:p>
            <a:p>
              <a:pPr marL="895350" indent="-180975" defTabSz="914400" fontAlgn="base">
                <a:spcBef>
                  <a:spcPct val="0"/>
                </a:spcBef>
                <a:spcAft>
                  <a:spcPts val="300"/>
                </a:spcAft>
                <a:buFont typeface="Arial" panose="020B0604020202020204" pitchFamily="34" charset="0"/>
                <a:buChar char="•"/>
              </a:pPr>
              <a:r>
                <a:rPr lang="en-GB" sz="1200" dirty="0">
                  <a:solidFill>
                    <a:srgbClr val="001B96"/>
                  </a:solidFill>
                  <a:latin typeface="Arial" charset="0"/>
                  <a:ea typeface="ＭＳ Ｐゴシック" charset="0"/>
                  <a:cs typeface="Arial" charset="0"/>
                </a:rPr>
                <a:t>We use active management to try to add value to portfolios and manage risk in times of financial uncertainty. </a:t>
              </a:r>
              <a:endParaRPr lang="en-GB" sz="1200" b="1" dirty="0">
                <a:solidFill>
                  <a:srgbClr val="001B96"/>
                </a:solidFill>
                <a:latin typeface="Arial" charset="0"/>
                <a:ea typeface="ＭＳ Ｐゴシック" charset="0"/>
                <a:cs typeface="Arial" charset="0"/>
              </a:endParaRPr>
            </a:p>
          </p:txBody>
        </p:sp>
        <p:sp>
          <p:nvSpPr>
            <p:cNvPr id="16" name="Right Arrow 15"/>
            <p:cNvSpPr/>
            <p:nvPr/>
          </p:nvSpPr>
          <p:spPr>
            <a:xfrm>
              <a:off x="561441" y="2894526"/>
              <a:ext cx="3023407" cy="1368259"/>
            </a:xfrm>
            <a:prstGeom prst="rightArrow">
              <a:avLst>
                <a:gd name="adj1" fmla="val 71140"/>
                <a:gd name="adj2" fmla="val 50000"/>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6" tIns="17996" rIns="17996" bIns="17996" rtlCol="0" anchor="ctr"/>
            <a:lstStyle/>
            <a:p>
              <a:pPr algn="ctr" defTabSz="914400" fontAlgn="base">
                <a:spcBef>
                  <a:spcPct val="0"/>
                </a:spcBef>
                <a:spcAft>
                  <a:spcPct val="0"/>
                </a:spcAft>
              </a:pPr>
              <a:r>
                <a:rPr lang="en-US" sz="1200" b="1" dirty="0">
                  <a:solidFill>
                    <a:srgbClr val="FFFFFF"/>
                  </a:solidFill>
                  <a:latin typeface="Arial"/>
                </a:rPr>
                <a:t>Diversified and</a:t>
              </a:r>
            </a:p>
            <a:p>
              <a:pPr algn="ctr" defTabSz="914400" fontAlgn="base">
                <a:spcBef>
                  <a:spcPct val="0"/>
                </a:spcBef>
                <a:spcAft>
                  <a:spcPct val="0"/>
                </a:spcAft>
              </a:pPr>
              <a:r>
                <a:rPr lang="en-US" sz="1200" b="1" dirty="0">
                  <a:solidFill>
                    <a:srgbClr val="FFFFFF"/>
                  </a:solidFill>
                  <a:latin typeface="Arial"/>
                </a:rPr>
                <a:t>active approach</a:t>
              </a:r>
              <a:endParaRPr lang="en-GB" sz="1200" b="1" dirty="0">
                <a:solidFill>
                  <a:srgbClr val="FFFFFF"/>
                </a:solidFill>
                <a:latin typeface="Arial"/>
              </a:endParaRPr>
            </a:p>
          </p:txBody>
        </p:sp>
      </p:grpSp>
      <p:grpSp>
        <p:nvGrpSpPr>
          <p:cNvPr id="2" name="Group 1"/>
          <p:cNvGrpSpPr/>
          <p:nvPr/>
        </p:nvGrpSpPr>
        <p:grpSpPr>
          <a:xfrm>
            <a:off x="1704447" y="1169970"/>
            <a:ext cx="8675909" cy="1368259"/>
            <a:chOff x="561441" y="1280038"/>
            <a:chExt cx="8675909" cy="1368259"/>
          </a:xfrm>
        </p:grpSpPr>
        <p:sp>
          <p:nvSpPr>
            <p:cNvPr id="17" name="Content Placeholder 7"/>
            <p:cNvSpPr txBox="1">
              <a:spLocks/>
            </p:cNvSpPr>
            <p:nvPr/>
          </p:nvSpPr>
          <p:spPr bwMode="auto">
            <a:xfrm>
              <a:off x="2938086" y="1482414"/>
              <a:ext cx="6299264" cy="934977"/>
            </a:xfrm>
            <a:prstGeom prst="rect">
              <a:avLst/>
            </a:prstGeom>
            <a:solidFill>
              <a:schemeClr val="bg1">
                <a:lumMod val="85000"/>
              </a:schemeClr>
            </a:solidFill>
            <a:ln w="9525">
              <a:noFill/>
              <a:miter lim="800000"/>
              <a:headEnd/>
              <a:tailEnd/>
            </a:ln>
            <a:effectLst>
              <a:outerShdw blurRad="50800" dist="38100" dir="2700000" algn="tl" rotWithShape="0">
                <a:prstClr val="black">
                  <a:alpha val="40000"/>
                </a:prstClr>
              </a:outerShdw>
            </a:effectLst>
          </p:spPr>
          <p:txBody>
            <a:bodyPr vert="horz" wrap="square" lIns="91420" tIns="45710" rIns="91420" bIns="45710" numCol="1" anchor="ctr" anchorCtr="0" compatLnSpc="1">
              <a:prstTxWarp prst="textNoShape">
                <a:avLst/>
              </a:prstTxWarp>
            </a:bodyPr>
            <a:lstStyle/>
            <a:p>
              <a:pPr marL="885825" indent="-171450" defTabSz="914400" fontAlgn="base">
                <a:spcBef>
                  <a:spcPct val="0"/>
                </a:spcBef>
                <a:spcAft>
                  <a:spcPts val="300"/>
                </a:spcAft>
                <a:buFont typeface="Arial" panose="020B0604020202020204" pitchFamily="34" charset="0"/>
                <a:buChar char="•"/>
              </a:pPr>
              <a:r>
                <a:rPr lang="en-GB" sz="1200" dirty="0">
                  <a:solidFill>
                    <a:srgbClr val="001B96"/>
                  </a:solidFill>
                  <a:latin typeface="Arial" charset="0"/>
                  <a:ea typeface="ＭＳ Ｐゴシック" charset="0"/>
                  <a:cs typeface="Arial" charset="0"/>
                </a:rPr>
                <a:t>We seek to sensibly protect and grow the value of capital for the long term</a:t>
              </a:r>
            </a:p>
            <a:p>
              <a:pPr marL="885825" indent="-171450" defTabSz="914400" fontAlgn="base">
                <a:spcBef>
                  <a:spcPct val="0"/>
                </a:spcBef>
                <a:spcAft>
                  <a:spcPts val="300"/>
                </a:spcAft>
                <a:buFont typeface="Arial" panose="020B0604020202020204" pitchFamily="34" charset="0"/>
                <a:buChar char="•"/>
              </a:pPr>
              <a:r>
                <a:rPr lang="en-GB" sz="1200" dirty="0">
                  <a:solidFill>
                    <a:srgbClr val="001B96"/>
                  </a:solidFill>
                  <a:latin typeface="Arial" charset="0"/>
                  <a:ea typeface="ＭＳ Ｐゴシック" charset="0"/>
                  <a:cs typeface="Arial" charset="0"/>
                </a:rPr>
                <a:t>Liquidity of underlying investments is a pre-requisite.</a:t>
              </a:r>
            </a:p>
          </p:txBody>
        </p:sp>
        <p:sp>
          <p:nvSpPr>
            <p:cNvPr id="18" name="Right Arrow 17"/>
            <p:cNvSpPr/>
            <p:nvPr/>
          </p:nvSpPr>
          <p:spPr>
            <a:xfrm>
              <a:off x="561441" y="1280038"/>
              <a:ext cx="3023407" cy="1368259"/>
            </a:xfrm>
            <a:prstGeom prst="rightArrow">
              <a:avLst>
                <a:gd name="adj1" fmla="val 71140"/>
                <a:gd name="adj2" fmla="val 50000"/>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6" tIns="17996" rIns="17996" bIns="17996" rtlCol="0" anchor="ctr"/>
            <a:lstStyle/>
            <a:p>
              <a:pPr algn="ctr" defTabSz="914400" fontAlgn="base">
                <a:spcBef>
                  <a:spcPct val="0"/>
                </a:spcBef>
                <a:spcAft>
                  <a:spcPct val="0"/>
                </a:spcAft>
              </a:pPr>
              <a:r>
                <a:rPr lang="en-US" sz="1200" b="1" dirty="0">
                  <a:solidFill>
                    <a:srgbClr val="FFFFFF"/>
                  </a:solidFill>
                  <a:latin typeface="Arial"/>
                </a:rPr>
                <a:t>Prudent management</a:t>
              </a:r>
            </a:p>
            <a:p>
              <a:pPr algn="ctr" defTabSz="914400" fontAlgn="base">
                <a:spcBef>
                  <a:spcPct val="0"/>
                </a:spcBef>
                <a:spcAft>
                  <a:spcPct val="0"/>
                </a:spcAft>
              </a:pPr>
              <a:r>
                <a:rPr lang="en-US" sz="1200" b="1" dirty="0">
                  <a:solidFill>
                    <a:srgbClr val="FFFFFF"/>
                  </a:solidFill>
                  <a:latin typeface="Arial"/>
                </a:rPr>
                <a:t>of capital</a:t>
              </a:r>
              <a:endParaRPr lang="en-GB" sz="1200" b="1" dirty="0">
                <a:solidFill>
                  <a:srgbClr val="FFFFFF"/>
                </a:solidFill>
                <a:latin typeface="Arial"/>
              </a:endParaRPr>
            </a:p>
          </p:txBody>
        </p:sp>
      </p:grpSp>
    </p:spTree>
    <p:extLst>
      <p:ext uri="{BB962C8B-B14F-4D97-AF65-F5344CB8AC3E}">
        <p14:creationId xmlns:p14="http://schemas.microsoft.com/office/powerpoint/2010/main" val="39187390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nvPr>
        </p:nvGraphicFramePr>
        <p:xfrm>
          <a:off x="6204995" y="2691716"/>
          <a:ext cx="3858067" cy="2080308"/>
        </p:xfrm>
        <a:graphic>
          <a:graphicData uri="http://schemas.openxmlformats.org/drawingml/2006/table">
            <a:tbl>
              <a:tblPr firstRow="1" bandRow="1">
                <a:tableStyleId>{5C22544A-7EE6-4342-B048-85BDC9FD1C3A}</a:tableStyleId>
              </a:tblPr>
              <a:tblGrid>
                <a:gridCol w="646417">
                  <a:extLst>
                    <a:ext uri="{9D8B030D-6E8A-4147-A177-3AD203B41FA5}">
                      <a16:colId xmlns:a16="http://schemas.microsoft.com/office/drawing/2014/main" val="20000"/>
                    </a:ext>
                  </a:extLst>
                </a:gridCol>
                <a:gridCol w="321165">
                  <a:extLst>
                    <a:ext uri="{9D8B030D-6E8A-4147-A177-3AD203B41FA5}">
                      <a16:colId xmlns:a16="http://schemas.microsoft.com/office/drawing/2014/main" val="20001"/>
                    </a:ext>
                  </a:extLst>
                </a:gridCol>
                <a:gridCol w="321165">
                  <a:extLst>
                    <a:ext uri="{9D8B030D-6E8A-4147-A177-3AD203B41FA5}">
                      <a16:colId xmlns:a16="http://schemas.microsoft.com/office/drawing/2014/main" val="20002"/>
                    </a:ext>
                  </a:extLst>
                </a:gridCol>
                <a:gridCol w="321165">
                  <a:extLst>
                    <a:ext uri="{9D8B030D-6E8A-4147-A177-3AD203B41FA5}">
                      <a16:colId xmlns:a16="http://schemas.microsoft.com/office/drawing/2014/main" val="20003"/>
                    </a:ext>
                  </a:extLst>
                </a:gridCol>
                <a:gridCol w="321165">
                  <a:extLst>
                    <a:ext uri="{9D8B030D-6E8A-4147-A177-3AD203B41FA5}">
                      <a16:colId xmlns:a16="http://schemas.microsoft.com/office/drawing/2014/main" val="20004"/>
                    </a:ext>
                  </a:extLst>
                </a:gridCol>
                <a:gridCol w="321165">
                  <a:extLst>
                    <a:ext uri="{9D8B030D-6E8A-4147-A177-3AD203B41FA5}">
                      <a16:colId xmlns:a16="http://schemas.microsoft.com/office/drawing/2014/main" val="20005"/>
                    </a:ext>
                  </a:extLst>
                </a:gridCol>
                <a:gridCol w="321165">
                  <a:extLst>
                    <a:ext uri="{9D8B030D-6E8A-4147-A177-3AD203B41FA5}">
                      <a16:colId xmlns:a16="http://schemas.microsoft.com/office/drawing/2014/main" val="20006"/>
                    </a:ext>
                  </a:extLst>
                </a:gridCol>
                <a:gridCol w="321165">
                  <a:extLst>
                    <a:ext uri="{9D8B030D-6E8A-4147-A177-3AD203B41FA5}">
                      <a16:colId xmlns:a16="http://schemas.microsoft.com/office/drawing/2014/main" val="20007"/>
                    </a:ext>
                  </a:extLst>
                </a:gridCol>
                <a:gridCol w="105083">
                  <a:extLst>
                    <a:ext uri="{9D8B030D-6E8A-4147-A177-3AD203B41FA5}">
                      <a16:colId xmlns:a16="http://schemas.microsoft.com/office/drawing/2014/main" val="20008"/>
                    </a:ext>
                  </a:extLst>
                </a:gridCol>
                <a:gridCol w="537247">
                  <a:extLst>
                    <a:ext uri="{9D8B030D-6E8A-4147-A177-3AD203B41FA5}">
                      <a16:colId xmlns:a16="http://schemas.microsoft.com/office/drawing/2014/main" val="20009"/>
                    </a:ext>
                  </a:extLst>
                </a:gridCol>
                <a:gridCol w="321165">
                  <a:extLst>
                    <a:ext uri="{9D8B030D-6E8A-4147-A177-3AD203B41FA5}">
                      <a16:colId xmlns:a16="http://schemas.microsoft.com/office/drawing/2014/main" val="20010"/>
                    </a:ext>
                  </a:extLst>
                </a:gridCol>
              </a:tblGrid>
              <a:tr h="520077">
                <a:tc>
                  <a:txBody>
                    <a:bodyPr/>
                    <a:lstStyle/>
                    <a:p>
                      <a:pPr algn="ctr"/>
                      <a:r>
                        <a:rPr lang="en-GB" sz="800" dirty="0">
                          <a:solidFill>
                            <a:schemeClr val="tx1"/>
                          </a:solidFill>
                        </a:rPr>
                        <a:t>Equities</a:t>
                      </a:r>
                    </a:p>
                  </a:txBody>
                  <a:tcPr marL="0" marR="0" marT="0" marB="0" anchor="ctr">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ln>
                          <a:solidFill>
                            <a:schemeClr val="tx1"/>
                          </a:solidFill>
                        </a:ln>
                      </a:endParaRPr>
                    </a:p>
                  </a:txBody>
                  <a:tcPr marL="0" marR="0" marT="0" marB="0">
                    <a:lnL w="12700" cmpd="sng">
                      <a:noFill/>
                    </a:lnL>
                    <a:lnR w="190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gradFill flip="none" rotWithShape="1">
                      <a:gsLst>
                        <a:gs pos="2000">
                          <a:schemeClr val="tx1"/>
                        </a:gs>
                        <a:gs pos="12000">
                          <a:schemeClr val="tx1"/>
                        </a:gs>
                        <a:gs pos="100000">
                          <a:schemeClr val="bg1"/>
                        </a:gs>
                      </a:gsLst>
                      <a:lin ang="10800000" scaled="1"/>
                      <a:tileRect/>
                    </a:gradFill>
                  </a:tcPr>
                </a:tc>
                <a:tc>
                  <a:txBody>
                    <a:bodyPr/>
                    <a:lstStyle/>
                    <a:p>
                      <a:endParaRPr lang="en-GB" sz="800" dirty="0">
                        <a:ln>
                          <a:solidFill>
                            <a:schemeClr val="tx1"/>
                          </a:solidFill>
                        </a:ln>
                      </a:endParaRPr>
                    </a:p>
                  </a:txBody>
                  <a:tcPr marL="0" marR="0" marT="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endParaRPr lang="en-GB"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endParaRPr lang="en-GB"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endParaRPr lang="en-GB" sz="800" dirty="0"/>
                    </a:p>
                  </a:txBody>
                  <a:tcPr marL="0" marR="0" marT="0" marB="0">
                    <a:lnL w="12700" cap="flat" cmpd="sng" algn="ctr">
                      <a:solidFill>
                        <a:schemeClr val="tx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gradFill flip="none" rotWithShape="1">
                      <a:gsLst>
                        <a:gs pos="39000">
                          <a:schemeClr val="tx1"/>
                        </a:gs>
                        <a:gs pos="0">
                          <a:schemeClr val="tx1"/>
                        </a:gs>
                        <a:gs pos="96000">
                          <a:schemeClr val="bg1"/>
                        </a:gs>
                      </a:gsLst>
                      <a:lin ang="0" scaled="1"/>
                      <a:tileRect/>
                    </a:gradFill>
                  </a:tcPr>
                </a:tc>
                <a:tc>
                  <a:txBody>
                    <a:bodyPr/>
                    <a:lstStyle/>
                    <a:p>
                      <a:endParaRPr lang="en-GB" sz="800" dirty="0"/>
                    </a:p>
                  </a:txBody>
                  <a:tcPr marL="0" marR="0" marT="0" marB="0">
                    <a:lnL w="12700" cmpd="sng">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0077">
                <a:tc>
                  <a:txBody>
                    <a:bodyPr/>
                    <a:lstStyle/>
                    <a:p>
                      <a:pPr algn="ctr"/>
                      <a:r>
                        <a:rPr lang="en-GB" sz="800" b="1" dirty="0">
                          <a:solidFill>
                            <a:schemeClr val="accent2">
                              <a:lumMod val="75000"/>
                            </a:schemeClr>
                          </a:solidFill>
                        </a:rPr>
                        <a:t>Fixed Interest</a:t>
                      </a:r>
                    </a:p>
                  </a:txBody>
                  <a:tcPr marL="0" marR="0" marT="0" marB="0" anchor="ctr">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ap="flat" cmpd="sng" algn="ctr">
                      <a:solidFill>
                        <a:schemeClr val="tx2">
                          <a:lumMod val="40000"/>
                          <a:lumOff val="60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gradFill flip="none" rotWithShape="1">
                      <a:gsLst>
                        <a:gs pos="0">
                          <a:schemeClr val="accent2">
                            <a:lumMod val="40000"/>
                            <a:lumOff val="60000"/>
                          </a:schemeClr>
                        </a:gs>
                        <a:gs pos="100000">
                          <a:schemeClr val="bg1"/>
                        </a:gs>
                      </a:gsLst>
                      <a:lin ang="10800000" scaled="1"/>
                      <a:tileRect/>
                    </a:gradFill>
                  </a:tcPr>
                </a:tc>
                <a:tc>
                  <a:txBody>
                    <a:bodyPr/>
                    <a:lstStyle/>
                    <a:p>
                      <a:endParaRPr lang="en-GB" sz="800" dirty="0"/>
                    </a:p>
                  </a:txBody>
                  <a:tcPr marL="0" marR="0" marT="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GB" sz="800" dirty="0"/>
                    </a:p>
                  </a:txBody>
                  <a:tcPr marL="0" marR="0" marT="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GB" sz="800" dirty="0"/>
                    </a:p>
                  </a:txBody>
                  <a:tcPr marL="0" marR="0" marT="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GB" sz="800" dirty="0"/>
                    </a:p>
                  </a:txBody>
                  <a:tcPr marL="0" marR="0" marT="0" marB="0">
                    <a:lnL w="12700" cap="flat" cmpd="sng" algn="ctr">
                      <a:solidFill>
                        <a:schemeClr val="tx2">
                          <a:lumMod val="40000"/>
                          <a:lumOff val="60000"/>
                        </a:schemeClr>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gradFill flip="none" rotWithShape="1">
                      <a:gsLst>
                        <a:gs pos="78000">
                          <a:schemeClr val="accent2">
                            <a:lumMod val="20000"/>
                            <a:lumOff val="80000"/>
                          </a:schemeClr>
                        </a:gs>
                        <a:gs pos="0">
                          <a:schemeClr val="accent2">
                            <a:lumMod val="40000"/>
                            <a:lumOff val="60000"/>
                          </a:schemeClr>
                        </a:gs>
                        <a:gs pos="100000">
                          <a:schemeClr val="bg1"/>
                        </a:gs>
                      </a:gsLst>
                      <a:lin ang="0" scaled="1"/>
                      <a:tileRect/>
                    </a:gra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0077">
                <a:tc>
                  <a:txBody>
                    <a:bodyPr/>
                    <a:lstStyle/>
                    <a:p>
                      <a:pPr algn="ctr"/>
                      <a:r>
                        <a:rPr lang="en-GB" sz="800" b="1" dirty="0">
                          <a:solidFill>
                            <a:schemeClr val="accent3">
                              <a:lumMod val="75000"/>
                            </a:schemeClr>
                          </a:solidFill>
                        </a:rPr>
                        <a:t>Alternatives</a:t>
                      </a:r>
                    </a:p>
                  </a:txBody>
                  <a:tcPr marL="0" marR="0" marT="0" marB="0" anchor="ctr">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ap="flat" cmpd="sng" algn="ctr">
                      <a:solidFill>
                        <a:schemeClr val="accent3">
                          <a:lumMod val="40000"/>
                          <a:lumOff val="60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endParaRPr lang="en-GB" sz="800" dirty="0"/>
                    </a:p>
                  </a:txBody>
                  <a:tcPr marL="0" marR="0" marT="0" marB="0">
                    <a:lnL w="12700" cap="flat" cmpd="sng" algn="ctr">
                      <a:solidFill>
                        <a:schemeClr val="accent3">
                          <a:lumMod val="40000"/>
                          <a:lumOff val="60000"/>
                        </a:schemeClr>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gradFill>
                      <a:gsLst>
                        <a:gs pos="78000">
                          <a:schemeClr val="accent3">
                            <a:lumMod val="20000"/>
                            <a:lumOff val="80000"/>
                          </a:schemeClr>
                        </a:gs>
                        <a:gs pos="0">
                          <a:schemeClr val="accent3">
                            <a:lumMod val="60000"/>
                            <a:lumOff val="40000"/>
                          </a:schemeClr>
                        </a:gs>
                        <a:gs pos="100000">
                          <a:schemeClr val="bg1"/>
                        </a:gs>
                      </a:gsLst>
                      <a:lin ang="0" scaled="1"/>
                    </a:gra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0077">
                <a:tc>
                  <a:txBody>
                    <a:bodyPr/>
                    <a:lstStyle/>
                    <a:p>
                      <a:pPr algn="ctr"/>
                      <a:r>
                        <a:rPr lang="en-GB" sz="800" b="1" dirty="0">
                          <a:solidFill>
                            <a:schemeClr val="accent1">
                              <a:lumMod val="75000"/>
                            </a:schemeClr>
                          </a:solidFill>
                        </a:rPr>
                        <a:t>Cash</a:t>
                      </a:r>
                    </a:p>
                  </a:txBody>
                  <a:tcPr marL="0" marR="0" marT="0" marB="0" anchor="ctr">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ap="flat" cmpd="sng" algn="ctr">
                      <a:solidFill>
                        <a:schemeClr val="accent1">
                          <a:lumMod val="40000"/>
                          <a:lumOff val="60000"/>
                        </a:schemeClr>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endParaRPr lang="en-GB" sz="800" dirty="0"/>
                    </a:p>
                  </a:txBody>
                  <a:tcPr marL="0" marR="0" marT="0" marB="0">
                    <a:lnL w="12700" cap="flat" cmpd="sng" algn="ctr">
                      <a:solidFill>
                        <a:schemeClr val="accent1">
                          <a:lumMod val="40000"/>
                          <a:lumOff val="60000"/>
                        </a:schemeClr>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gradFill>
                      <a:gsLst>
                        <a:gs pos="78000">
                          <a:schemeClr val="accent1">
                            <a:lumMod val="20000"/>
                            <a:lumOff val="80000"/>
                          </a:schemeClr>
                        </a:gs>
                        <a:gs pos="0">
                          <a:schemeClr val="accent1">
                            <a:lumMod val="40000"/>
                            <a:lumOff val="60000"/>
                          </a:schemeClr>
                        </a:gs>
                        <a:gs pos="100000">
                          <a:schemeClr val="bg1"/>
                        </a:gs>
                      </a:gsLst>
                      <a:lin ang="0" scaled="1"/>
                    </a:gra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endParaRPr lang="en-GB" sz="800" dirty="0"/>
                    </a:p>
                  </a:txBody>
                  <a:tcPr marL="0" marR="0" marT="0" marB="0">
                    <a:lnL w="12700" cmpd="sng">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9" name="Chart 18"/>
          <p:cNvGraphicFramePr>
            <a:graphicFrameLocks/>
          </p:cNvGraphicFramePr>
          <p:nvPr>
            <p:extLst/>
          </p:nvPr>
        </p:nvGraphicFramePr>
        <p:xfrm>
          <a:off x="1635627" y="2246841"/>
          <a:ext cx="3361266" cy="20997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649702" y="367060"/>
            <a:ext cx="8999248" cy="540000"/>
          </a:xfrm>
        </p:spPr>
        <p:txBody>
          <a:bodyPr/>
          <a:lstStyle/>
          <a:p>
            <a:r>
              <a:rPr lang="en-GB" b="0" dirty="0"/>
              <a:t>Illustrative portfolio - Balanced</a:t>
            </a:r>
          </a:p>
        </p:txBody>
      </p:sp>
      <p:sp>
        <p:nvSpPr>
          <p:cNvPr id="17" name="TextBox 16"/>
          <p:cNvSpPr txBox="1"/>
          <p:nvPr/>
        </p:nvSpPr>
        <p:spPr>
          <a:xfrm>
            <a:off x="1649991" y="5739154"/>
            <a:ext cx="8896279" cy="461665"/>
          </a:xfrm>
          <a:prstGeom prst="rect">
            <a:avLst/>
          </a:prstGeom>
          <a:noFill/>
        </p:spPr>
        <p:txBody>
          <a:bodyPr wrap="square" lIns="0" tIns="0" rIns="0" bIns="0" rtlCol="0">
            <a:spAutoFit/>
          </a:bodyPr>
          <a:lstStyle/>
          <a:p>
            <a:pPr indent="-177800" defTabSz="914400"/>
            <a:r>
              <a:rPr lang="en-GB" sz="1000" i="1" dirty="0">
                <a:solidFill>
                  <a:srgbClr val="000000">
                    <a:lumMod val="75000"/>
                    <a:lumOff val="25000"/>
                  </a:srgbClr>
                </a:solidFill>
                <a:latin typeface="Arial"/>
                <a:ea typeface="ＭＳ Ｐゴシック" charset="0"/>
                <a:cs typeface="Arial" charset="0"/>
              </a:rPr>
              <a:t>Source: Moody’s Analytics. Please note that this forecast information is not guaranteed. Both the return and risk, or volatility, could be greater or less than the amounts shown. Such forecasts are therefore not a reliable indicator of future returns. The value of investments and the income from than may fall as well as rise and investors may not get back the original amount invested.</a:t>
            </a:r>
          </a:p>
        </p:txBody>
      </p:sp>
      <p:graphicFrame>
        <p:nvGraphicFramePr>
          <p:cNvPr id="14" name="Table 13"/>
          <p:cNvGraphicFramePr>
            <a:graphicFrameLocks noGrp="1"/>
          </p:cNvGraphicFramePr>
          <p:nvPr>
            <p:extLst/>
          </p:nvPr>
        </p:nvGraphicFramePr>
        <p:xfrm>
          <a:off x="4130143" y="2609848"/>
          <a:ext cx="1328458" cy="1271380"/>
        </p:xfrm>
        <a:graphic>
          <a:graphicData uri="http://schemas.openxmlformats.org/drawingml/2006/table">
            <a:tbl>
              <a:tblPr firstRow="1" bandRow="1">
                <a:tableStyleId>{5C22544A-7EE6-4342-B048-85BDC9FD1C3A}</a:tableStyleId>
              </a:tblPr>
              <a:tblGrid>
                <a:gridCol w="258082">
                  <a:extLst>
                    <a:ext uri="{9D8B030D-6E8A-4147-A177-3AD203B41FA5}">
                      <a16:colId xmlns:a16="http://schemas.microsoft.com/office/drawing/2014/main" val="20000"/>
                    </a:ext>
                  </a:extLst>
                </a:gridCol>
                <a:gridCol w="1070376">
                  <a:extLst>
                    <a:ext uri="{9D8B030D-6E8A-4147-A177-3AD203B41FA5}">
                      <a16:colId xmlns:a16="http://schemas.microsoft.com/office/drawing/2014/main" val="20001"/>
                    </a:ext>
                  </a:extLst>
                </a:gridCol>
              </a:tblGrid>
              <a:tr h="254276">
                <a:tc gridSpan="2">
                  <a:txBody>
                    <a:bodyPr/>
                    <a:lstStyle/>
                    <a:p>
                      <a:pPr algn="l"/>
                      <a:endParaRPr lang="en-GB" sz="800" u="sng" dirty="0">
                        <a:ln>
                          <a:noFill/>
                        </a:ln>
                        <a:solidFill>
                          <a:schemeClr val="bg2">
                            <a:lumMod val="75000"/>
                            <a:lumOff val="25000"/>
                          </a:schemeClr>
                        </a:solidFill>
                      </a:endParaRPr>
                    </a:p>
                  </a:txBody>
                  <a:tcPr marL="36000" marR="36000" marT="36000" marB="36000" anchor="ctr">
                    <a:lnB w="76200" cap="flat" cmpd="sng" algn="ctr">
                      <a:solidFill>
                        <a:schemeClr val="bg1"/>
                      </a:solidFill>
                      <a:prstDash val="solid"/>
                      <a:round/>
                      <a:headEnd type="none" w="med" len="med"/>
                      <a:tailEnd type="none" w="med" len="med"/>
                    </a:lnB>
                    <a:noFill/>
                  </a:tcPr>
                </a:tc>
                <a:tc hMerge="1">
                  <a:txBody>
                    <a:bodyPr/>
                    <a:lstStyle/>
                    <a:p>
                      <a:endParaRPr lang="en-GB" sz="800" dirty="0"/>
                    </a:p>
                  </a:txBody>
                  <a:tcPr marL="36000" marR="36000" marT="36000" marB="36000">
                    <a:lnB w="762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54276">
                <a:tc>
                  <a:txBody>
                    <a:bodyPr/>
                    <a:lstStyle/>
                    <a:p>
                      <a:endParaRPr lang="en-GB" sz="800" dirty="0"/>
                    </a:p>
                  </a:txBody>
                  <a:tcPr marL="36000" marR="3600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r>
                        <a:rPr lang="en-GB" sz="800" dirty="0"/>
                        <a:t>Shares</a:t>
                      </a:r>
                    </a:p>
                  </a:txBody>
                  <a:tcPr marL="36000" marR="36000" marT="36000" marB="3600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254276">
                <a:tc>
                  <a:txBody>
                    <a:bodyPr/>
                    <a:lstStyle/>
                    <a:p>
                      <a:endParaRPr lang="en-GB" sz="800" dirty="0"/>
                    </a:p>
                  </a:txBody>
                  <a:tcPr marL="36000" marR="3600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GB" sz="800" dirty="0"/>
                        <a:t>Bonds</a:t>
                      </a:r>
                    </a:p>
                  </a:txBody>
                  <a:tcPr marL="36000" marR="36000" marT="36000" marB="36000" anchor="ctr">
                    <a:lnL w="762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0002"/>
                  </a:ext>
                </a:extLst>
              </a:tr>
              <a:tr h="254276">
                <a:tc>
                  <a:txBody>
                    <a:bodyPr/>
                    <a:lstStyle/>
                    <a:p>
                      <a:endParaRPr lang="en-GB" sz="800" dirty="0"/>
                    </a:p>
                  </a:txBody>
                  <a:tcPr marL="36000" marR="3600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800" dirty="0"/>
                        <a:t>Alternatives</a:t>
                      </a:r>
                    </a:p>
                  </a:txBody>
                  <a:tcPr marL="36000" marR="36000" marT="36000" marB="36000" anchor="ctr">
                    <a:lnL w="762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0003"/>
                  </a:ext>
                </a:extLst>
              </a:tr>
              <a:tr h="254276">
                <a:tc>
                  <a:txBody>
                    <a:bodyPr/>
                    <a:lstStyle/>
                    <a:p>
                      <a:endParaRPr lang="en-GB" sz="800" dirty="0"/>
                    </a:p>
                  </a:txBody>
                  <a:tcPr marL="36000" marR="3600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r>
                        <a:rPr lang="en-GB" sz="800" dirty="0"/>
                        <a:t>Cash</a:t>
                      </a:r>
                    </a:p>
                  </a:txBody>
                  <a:tcPr marL="36000" marR="36000" marT="36000" marB="36000" anchor="ctr">
                    <a:lnL w="762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0004"/>
                  </a:ext>
                </a:extLst>
              </a:tr>
            </a:tbl>
          </a:graphicData>
        </a:graphic>
      </p:graphicFrame>
      <p:sp>
        <p:nvSpPr>
          <p:cNvPr id="15" name="Rectangle 14"/>
          <p:cNvSpPr/>
          <p:nvPr/>
        </p:nvSpPr>
        <p:spPr>
          <a:xfrm>
            <a:off x="1635626" y="1374644"/>
            <a:ext cx="3794399" cy="4244629"/>
          </a:xfrm>
          <a:prstGeom prst="rect">
            <a:avLst/>
          </a:prstGeom>
          <a:noFill/>
          <a:ln w="1587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16" name="Rectangle 15"/>
          <p:cNvSpPr/>
          <p:nvPr/>
        </p:nvSpPr>
        <p:spPr>
          <a:xfrm>
            <a:off x="1635626" y="1374640"/>
            <a:ext cx="3794398" cy="360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r>
              <a:rPr lang="en-GB" sz="1200" b="1" dirty="0">
                <a:solidFill>
                  <a:srgbClr val="FFFFFF"/>
                </a:solidFill>
                <a:latin typeface="Arial"/>
              </a:rPr>
              <a:t>Long-Term Strategic Asset Allocation (“SAA”)</a:t>
            </a:r>
          </a:p>
        </p:txBody>
      </p:sp>
      <p:sp>
        <p:nvSpPr>
          <p:cNvPr id="18" name="Oval 17"/>
          <p:cNvSpPr>
            <a:spLocks/>
          </p:cNvSpPr>
          <p:nvPr/>
        </p:nvSpPr>
        <p:spPr>
          <a:xfrm>
            <a:off x="3318282" y="1877596"/>
            <a:ext cx="1537941" cy="252000"/>
          </a:xfrm>
          <a:prstGeom prst="ellipse">
            <a:avLst/>
          </a:prstGeom>
          <a:solidFill>
            <a:schemeClr val="tx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GB" sz="800" b="1" dirty="0">
                <a:solidFill>
                  <a:srgbClr val="FFFFFF"/>
                </a:solidFill>
                <a:latin typeface="Arial"/>
              </a:rPr>
              <a:t>Balanced </a:t>
            </a:r>
          </a:p>
        </p:txBody>
      </p:sp>
      <p:sp>
        <p:nvSpPr>
          <p:cNvPr id="20" name="Pentagon 19"/>
          <p:cNvSpPr/>
          <p:nvPr/>
        </p:nvSpPr>
        <p:spPr>
          <a:xfrm>
            <a:off x="2207458" y="1877596"/>
            <a:ext cx="868680" cy="252000"/>
          </a:xfrm>
          <a:prstGeom prst="homePlate">
            <a:avLst/>
          </a:prstGeom>
          <a:gradFill flip="none" rotWithShape="1">
            <a:gsLst>
              <a:gs pos="0">
                <a:schemeClr val="bg1">
                  <a:lumMod val="85000"/>
                </a:schemeClr>
              </a:gs>
              <a:gs pos="100000">
                <a:schemeClr val="bg1">
                  <a:lumMod val="95000"/>
                </a:schemeClr>
              </a:gs>
            </a:gsLst>
            <a:lin ang="0" scaled="1"/>
            <a:tileRect/>
          </a:gra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r>
              <a:rPr lang="en-GB" sz="800" b="1" dirty="0">
                <a:solidFill>
                  <a:srgbClr val="001B96"/>
                </a:solidFill>
                <a:latin typeface="Arial"/>
              </a:rPr>
              <a:t>Risk Appetite </a:t>
            </a:r>
          </a:p>
        </p:txBody>
      </p:sp>
      <p:graphicFrame>
        <p:nvGraphicFramePr>
          <p:cNvPr id="5" name="Table 4"/>
          <p:cNvGraphicFramePr>
            <a:graphicFrameLocks noGrp="1"/>
          </p:cNvGraphicFramePr>
          <p:nvPr>
            <p:extLst/>
          </p:nvPr>
        </p:nvGraphicFramePr>
        <p:xfrm>
          <a:off x="1732601" y="4324350"/>
          <a:ext cx="3600451" cy="953064"/>
        </p:xfrm>
        <a:graphic>
          <a:graphicData uri="http://schemas.openxmlformats.org/drawingml/2006/table">
            <a:tbl>
              <a:tblPr firstRow="1" bandRow="1">
                <a:tableStyleId>{5C22544A-7EE6-4342-B048-85BDC9FD1C3A}</a:tableStyleId>
              </a:tblPr>
              <a:tblGrid>
                <a:gridCol w="1025555">
                  <a:extLst>
                    <a:ext uri="{9D8B030D-6E8A-4147-A177-3AD203B41FA5}">
                      <a16:colId xmlns:a16="http://schemas.microsoft.com/office/drawing/2014/main" val="20000"/>
                    </a:ext>
                  </a:extLst>
                </a:gridCol>
                <a:gridCol w="1376789">
                  <a:extLst>
                    <a:ext uri="{9D8B030D-6E8A-4147-A177-3AD203B41FA5}">
                      <a16:colId xmlns:a16="http://schemas.microsoft.com/office/drawing/2014/main" val="20001"/>
                    </a:ext>
                  </a:extLst>
                </a:gridCol>
                <a:gridCol w="1198107">
                  <a:extLst>
                    <a:ext uri="{9D8B030D-6E8A-4147-A177-3AD203B41FA5}">
                      <a16:colId xmlns:a16="http://schemas.microsoft.com/office/drawing/2014/main" val="20002"/>
                    </a:ext>
                  </a:extLst>
                </a:gridCol>
              </a:tblGrid>
              <a:tr h="190500">
                <a:tc gridSpan="3">
                  <a:txBody>
                    <a:bodyPr/>
                    <a:lstStyle/>
                    <a:p>
                      <a:pPr marL="36000" marR="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Arial" panose="020B0604020202020204" pitchFamily="34" charset="0"/>
                          <a:cs typeface="Arial" panose="020B0604020202020204" pitchFamily="34" charset="0"/>
                        </a:rPr>
                        <a:t>Your Target </a:t>
                      </a:r>
                      <a:r>
                        <a:rPr lang="en-GB" sz="1200" b="1" i="0" u="none" strike="noStrike" baseline="0" dirty="0">
                          <a:solidFill>
                            <a:schemeClr val="tx1"/>
                          </a:solidFill>
                          <a:effectLst/>
                          <a:latin typeface="Arial" panose="020B0604020202020204" pitchFamily="34" charset="0"/>
                          <a:cs typeface="Arial" panose="020B0604020202020204" pitchFamily="34" charset="0"/>
                        </a:rPr>
                        <a:t>Return vs SAA Forecast</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hMerge="1">
                  <a:txBody>
                    <a:bodyPr/>
                    <a:lstStyle/>
                    <a:p>
                      <a:pPr algn="ctr"/>
                      <a:endParaRPr lang="en-GB" sz="1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solidFill>
                      <a:schemeClr val="tx1"/>
                    </a:solidFill>
                  </a:tcPr>
                </a:tc>
                <a:tc hMerge="1">
                  <a:txBody>
                    <a:bodyPr/>
                    <a:lstStyle/>
                    <a:p>
                      <a:pPr algn="ctr"/>
                      <a:endParaRPr lang="en-GB" sz="1000" b="1" i="0" dirty="0">
                        <a:solidFill>
                          <a:schemeClr val="bg1"/>
                        </a:solidFill>
                      </a:endParaRPr>
                    </a:p>
                  </a:txBody>
                  <a:tcPr marL="0" marR="0" marT="0"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1">
                        <a:lumMod val="40000"/>
                        <a:lumOff val="60000"/>
                      </a:schemeClr>
                    </a:solidFill>
                  </a:tcPr>
                </a:tc>
                <a:extLst>
                  <a:ext uri="{0D108BD9-81ED-4DB2-BD59-A6C34878D82A}">
                    <a16:rowId xmlns:a16="http://schemas.microsoft.com/office/drawing/2014/main" val="10000"/>
                  </a:ext>
                </a:extLst>
              </a:tr>
              <a:tr h="254188">
                <a:tc>
                  <a:txBody>
                    <a:bodyPr/>
                    <a:lstStyle/>
                    <a:p>
                      <a:pPr marL="36000" algn="l"/>
                      <a:endParaRPr lang="en-GB" sz="1000" b="1" dirty="0">
                        <a:solidFill>
                          <a:schemeClr val="bg2"/>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noFill/>
                  </a:tcPr>
                </a:tc>
                <a:tc>
                  <a:txBody>
                    <a:bodyPr/>
                    <a:lstStyle/>
                    <a:p>
                      <a:pPr algn="ctr"/>
                      <a:r>
                        <a:rPr lang="en-GB" sz="1000" b="1" dirty="0">
                          <a:solidFill>
                            <a:schemeClr val="bg1"/>
                          </a:solidFill>
                        </a:rPr>
                        <a:t>SAA Forecast Return</a:t>
                      </a:r>
                    </a:p>
                  </a:txBody>
                  <a:tcPr marL="0" marR="0" marT="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solidFill>
                      <a:schemeClr val="tx1"/>
                    </a:solidFill>
                  </a:tcPr>
                </a:tc>
                <a:tc>
                  <a:txBody>
                    <a:bodyPr/>
                    <a:lstStyle/>
                    <a:p>
                      <a:pPr algn="ctr"/>
                      <a:r>
                        <a:rPr lang="en-GB" sz="1000" b="1" i="0" dirty="0">
                          <a:solidFill>
                            <a:schemeClr val="bg1"/>
                          </a:solidFill>
                        </a:rPr>
                        <a:t>Risk</a:t>
                      </a:r>
                      <a:r>
                        <a:rPr lang="en-GB" sz="1000" b="1" i="0" baseline="0" dirty="0">
                          <a:solidFill>
                            <a:schemeClr val="bg1"/>
                          </a:solidFill>
                        </a:rPr>
                        <a:t> </a:t>
                      </a:r>
                      <a:endParaRPr lang="en-GB" sz="1000" b="1" i="0" dirty="0">
                        <a:solidFill>
                          <a:schemeClr val="bg1"/>
                        </a:solidFill>
                      </a:endParaRPr>
                    </a:p>
                  </a:txBody>
                  <a:tcPr marL="0" marR="0" marT="0"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1">
                        <a:lumMod val="40000"/>
                        <a:lumOff val="60000"/>
                      </a:schemeClr>
                    </a:solidFill>
                  </a:tcPr>
                </a:tc>
                <a:extLst>
                  <a:ext uri="{0D108BD9-81ED-4DB2-BD59-A6C34878D82A}">
                    <a16:rowId xmlns:a16="http://schemas.microsoft.com/office/drawing/2014/main" val="10001"/>
                  </a:ext>
                </a:extLst>
              </a:tr>
              <a:tr h="254188">
                <a:tc>
                  <a:txBody>
                    <a:bodyPr/>
                    <a:lstStyle/>
                    <a:p>
                      <a:pPr marL="36000" algn="l"/>
                      <a:r>
                        <a:rPr lang="en-GB" sz="1000" b="1" dirty="0">
                          <a:solidFill>
                            <a:schemeClr val="bg2"/>
                          </a:solidFill>
                        </a:rPr>
                        <a:t>Return (% pa)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GB" sz="1000" b="1" dirty="0">
                          <a:solidFill>
                            <a:schemeClr val="bg1"/>
                          </a:solidFill>
                        </a:rPr>
                        <a:t>5.4% p.a.</a:t>
                      </a:r>
                    </a:p>
                  </a:txBody>
                  <a:tcPr marL="0" marR="0" marT="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solidFill>
                      <a:schemeClr val="tx1"/>
                    </a:solidFill>
                  </a:tcPr>
                </a:tc>
                <a:tc>
                  <a:txBody>
                    <a:bodyPr/>
                    <a:lstStyle/>
                    <a:p>
                      <a:pPr algn="ctr"/>
                      <a:r>
                        <a:rPr lang="en-GB" sz="1000" b="1" i="0" dirty="0">
                          <a:solidFill>
                            <a:schemeClr val="bg1"/>
                          </a:solidFill>
                        </a:rPr>
                        <a:t>11.0% p.a.</a:t>
                      </a:r>
                    </a:p>
                  </a:txBody>
                  <a:tcPr marL="0" marR="0" marT="0"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1">
                        <a:lumMod val="40000"/>
                        <a:lumOff val="60000"/>
                      </a:schemeClr>
                    </a:solidFill>
                  </a:tcPr>
                </a:tc>
                <a:extLst>
                  <a:ext uri="{0D108BD9-81ED-4DB2-BD59-A6C34878D82A}">
                    <a16:rowId xmlns:a16="http://schemas.microsoft.com/office/drawing/2014/main" val="10002"/>
                  </a:ext>
                </a:extLst>
              </a:tr>
              <a:tr h="254188">
                <a:tc gridSpan="3">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rPr>
                        <a:t> </a:t>
                      </a:r>
                      <a:r>
                        <a:rPr lang="en-GB" sz="1000" b="0" baseline="0" dirty="0">
                          <a:solidFill>
                            <a:schemeClr val="tx1"/>
                          </a:solidFill>
                        </a:rPr>
                        <a:t>This SAA is equivalent to c.</a:t>
                      </a:r>
                      <a:r>
                        <a:rPr lang="en-GB" sz="1000" b="0" dirty="0">
                          <a:solidFill>
                            <a:schemeClr val="tx1"/>
                          </a:solidFill>
                        </a:rPr>
                        <a:t>RPI+3%,</a:t>
                      </a:r>
                      <a:r>
                        <a:rPr lang="en-GB" sz="1000" b="0" baseline="0" dirty="0">
                          <a:solidFill>
                            <a:schemeClr val="tx1"/>
                          </a:solidFill>
                        </a:rPr>
                        <a:t> net of fees</a:t>
                      </a:r>
                      <a:endParaRPr lang="en-GB" sz="1000" b="0" dirty="0">
                        <a:solidFill>
                          <a:schemeClr val="bg2"/>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hMerge="1">
                  <a:txBody>
                    <a:bodyPr/>
                    <a:lstStyle/>
                    <a:p>
                      <a:pPr algn="ctr"/>
                      <a:endParaRPr lang="en-GB" sz="1000" b="1" dirty="0">
                        <a:solidFill>
                          <a:schemeClr val="tx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hMerge="1">
                  <a:txBody>
                    <a:bodyPr/>
                    <a:lstStyle/>
                    <a:p>
                      <a:pPr algn="ctr"/>
                      <a:endParaRPr lang="en-GB" sz="1000" b="1" i="0" dirty="0">
                        <a:solidFill>
                          <a:schemeClr val="bg1"/>
                        </a:solidFill>
                      </a:endParaRPr>
                    </a:p>
                  </a:txBody>
                  <a:tcPr marL="0" marR="0" marT="0"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1649991" y="5289551"/>
            <a:ext cx="3697541" cy="292388"/>
          </a:xfrm>
          <a:prstGeom prst="rect">
            <a:avLst/>
          </a:prstGeom>
          <a:noFill/>
        </p:spPr>
        <p:txBody>
          <a:bodyPr wrap="square" lIns="0" tIns="0" rIns="0" bIns="0" rtlCol="0">
            <a:spAutoFit/>
          </a:bodyPr>
          <a:lstStyle/>
          <a:p>
            <a:pPr indent="-177800" algn="ctr" defTabSz="914400"/>
            <a:r>
              <a:rPr lang="en-GB" sz="950" dirty="0">
                <a:solidFill>
                  <a:srgbClr val="404040"/>
                </a:solidFill>
                <a:latin typeface="Arial"/>
                <a:ea typeface="ＭＳ Ｐゴシック" charset="0"/>
                <a:cs typeface="Arial" charset="0"/>
              </a:rPr>
              <a:t>The SAA forecast returns are based on long-term (20 year) returns and are </a:t>
            </a:r>
            <a:r>
              <a:rPr lang="en-GB" sz="950" b="1" dirty="0">
                <a:solidFill>
                  <a:srgbClr val="404040"/>
                </a:solidFill>
                <a:latin typeface="Arial"/>
                <a:ea typeface="ＭＳ Ｐゴシック" charset="0"/>
                <a:cs typeface="Arial" charset="0"/>
              </a:rPr>
              <a:t>net</a:t>
            </a:r>
            <a:r>
              <a:rPr lang="en-GB" sz="950" dirty="0">
                <a:solidFill>
                  <a:srgbClr val="404040"/>
                </a:solidFill>
                <a:latin typeface="Arial"/>
                <a:ea typeface="ＭＳ Ｐゴシック" charset="0"/>
                <a:cs typeface="Arial" charset="0"/>
              </a:rPr>
              <a:t> of 1% investment management fees</a:t>
            </a:r>
          </a:p>
        </p:txBody>
      </p:sp>
      <p:sp>
        <p:nvSpPr>
          <p:cNvPr id="7" name="Right Arrow 6"/>
          <p:cNvSpPr/>
          <p:nvPr/>
        </p:nvSpPr>
        <p:spPr>
          <a:xfrm>
            <a:off x="5606138" y="3404942"/>
            <a:ext cx="419100" cy="3186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22" name="Rectangle 21"/>
          <p:cNvSpPr/>
          <p:nvPr/>
        </p:nvSpPr>
        <p:spPr>
          <a:xfrm>
            <a:off x="6137900" y="1374644"/>
            <a:ext cx="4317998" cy="4244629"/>
          </a:xfrm>
          <a:prstGeom prst="rect">
            <a:avLst/>
          </a:prstGeom>
          <a:noFill/>
          <a:ln w="1587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25" name="TextBox 24"/>
          <p:cNvSpPr txBox="1"/>
          <p:nvPr/>
        </p:nvSpPr>
        <p:spPr>
          <a:xfrm>
            <a:off x="6462741" y="2366185"/>
            <a:ext cx="2647380" cy="161583"/>
          </a:xfrm>
          <a:prstGeom prst="rect">
            <a:avLst/>
          </a:prstGeom>
          <a:noFill/>
        </p:spPr>
        <p:txBody>
          <a:bodyPr wrap="square" lIns="0" tIns="0" rIns="0" bIns="0" rtlCol="0">
            <a:spAutoFit/>
          </a:bodyPr>
          <a:lstStyle/>
          <a:p>
            <a:pPr marL="177800" indent="-177800" defTabSz="914400"/>
            <a:r>
              <a:rPr lang="en-GB" sz="1050" i="1" dirty="0">
                <a:solidFill>
                  <a:srgbClr val="747678">
                    <a:lumMod val="75000"/>
                  </a:srgbClr>
                </a:solidFill>
                <a:latin typeface="Arial"/>
                <a:ea typeface="ＭＳ Ｐゴシック" charset="0"/>
                <a:cs typeface="Arial" charset="0"/>
              </a:rPr>
              <a:t>Asset Allocation set within tolerant ranges:-</a:t>
            </a:r>
          </a:p>
        </p:txBody>
      </p:sp>
      <p:graphicFrame>
        <p:nvGraphicFramePr>
          <p:cNvPr id="26" name="Chart 25"/>
          <p:cNvGraphicFramePr>
            <a:graphicFrameLocks/>
          </p:cNvGraphicFramePr>
          <p:nvPr>
            <p:extLst/>
          </p:nvPr>
        </p:nvGraphicFramePr>
        <p:xfrm>
          <a:off x="6713723" y="2510691"/>
          <a:ext cx="3635228" cy="2453423"/>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a:off x="8738118" y="2815835"/>
            <a:ext cx="252000" cy="252000"/>
          </a:xfrm>
          <a:prstGeom prst="ellipse">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700" b="1" dirty="0">
              <a:solidFill>
                <a:srgbClr val="FFFFFF"/>
              </a:solidFill>
              <a:latin typeface="Arial"/>
            </a:endParaRPr>
          </a:p>
        </p:txBody>
      </p:sp>
      <p:sp>
        <p:nvSpPr>
          <p:cNvPr id="4" name="TextBox 3"/>
          <p:cNvSpPr txBox="1"/>
          <p:nvPr/>
        </p:nvSpPr>
        <p:spPr>
          <a:xfrm>
            <a:off x="8775514" y="2885189"/>
            <a:ext cx="205274" cy="107722"/>
          </a:xfrm>
          <a:prstGeom prst="rect">
            <a:avLst/>
          </a:prstGeom>
          <a:noFill/>
        </p:spPr>
        <p:txBody>
          <a:bodyPr wrap="square" lIns="0" tIns="0" rIns="0" bIns="0" rtlCol="0">
            <a:spAutoFit/>
          </a:bodyPr>
          <a:lstStyle/>
          <a:p>
            <a:pPr marL="177800" indent="-177800" defTabSz="914400"/>
            <a:r>
              <a:rPr lang="en-GB" sz="700" b="1" dirty="0">
                <a:solidFill>
                  <a:srgbClr val="FFFFFF"/>
                </a:solidFill>
                <a:latin typeface="Arial"/>
                <a:ea typeface="ＭＳ Ｐゴシック" charset="0"/>
                <a:cs typeface="Arial" charset="0"/>
              </a:rPr>
              <a:t>70%</a:t>
            </a:r>
          </a:p>
        </p:txBody>
      </p:sp>
      <p:sp>
        <p:nvSpPr>
          <p:cNvPr id="27" name="Oval 26"/>
          <p:cNvSpPr/>
          <p:nvPr/>
        </p:nvSpPr>
        <p:spPr>
          <a:xfrm>
            <a:off x="7648636" y="3347496"/>
            <a:ext cx="252000" cy="25200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700" b="1" dirty="0">
              <a:solidFill>
                <a:srgbClr val="FFFFFF"/>
              </a:solidFill>
              <a:latin typeface="Arial"/>
            </a:endParaRPr>
          </a:p>
        </p:txBody>
      </p:sp>
      <p:sp>
        <p:nvSpPr>
          <p:cNvPr id="28" name="Oval 27"/>
          <p:cNvSpPr/>
          <p:nvPr/>
        </p:nvSpPr>
        <p:spPr>
          <a:xfrm>
            <a:off x="6862662" y="4385675"/>
            <a:ext cx="252000" cy="252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700" b="1" dirty="0">
              <a:solidFill>
                <a:srgbClr val="FFFFFF"/>
              </a:solidFill>
              <a:latin typeface="Arial"/>
            </a:endParaRPr>
          </a:p>
        </p:txBody>
      </p:sp>
      <p:sp>
        <p:nvSpPr>
          <p:cNvPr id="29" name="Oval 28"/>
          <p:cNvSpPr/>
          <p:nvPr/>
        </p:nvSpPr>
        <p:spPr>
          <a:xfrm>
            <a:off x="7011958" y="3867409"/>
            <a:ext cx="252000" cy="2520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700" b="1" dirty="0">
              <a:solidFill>
                <a:srgbClr val="FFFFFF"/>
              </a:solidFill>
              <a:latin typeface="Arial"/>
            </a:endParaRPr>
          </a:p>
        </p:txBody>
      </p:sp>
      <p:sp>
        <p:nvSpPr>
          <p:cNvPr id="30" name="TextBox 29"/>
          <p:cNvSpPr txBox="1"/>
          <p:nvPr/>
        </p:nvSpPr>
        <p:spPr>
          <a:xfrm>
            <a:off x="7681330" y="3419635"/>
            <a:ext cx="205274" cy="107722"/>
          </a:xfrm>
          <a:prstGeom prst="rect">
            <a:avLst/>
          </a:prstGeom>
          <a:noFill/>
        </p:spPr>
        <p:txBody>
          <a:bodyPr wrap="square" lIns="0" tIns="0" rIns="0" bIns="0" rtlCol="0">
            <a:spAutoFit/>
          </a:bodyPr>
          <a:lstStyle/>
          <a:p>
            <a:pPr marL="177800" indent="-177800" defTabSz="914400"/>
            <a:r>
              <a:rPr lang="en-GB" sz="700" b="1" dirty="0">
                <a:solidFill>
                  <a:srgbClr val="FFFFFF"/>
                </a:solidFill>
                <a:latin typeface="Arial"/>
                <a:ea typeface="ＭＳ Ｐゴシック" charset="0"/>
                <a:cs typeface="Arial" charset="0"/>
              </a:rPr>
              <a:t>20%</a:t>
            </a:r>
          </a:p>
        </p:txBody>
      </p:sp>
      <p:sp>
        <p:nvSpPr>
          <p:cNvPr id="31" name="TextBox 30"/>
          <p:cNvSpPr txBox="1"/>
          <p:nvPr/>
        </p:nvSpPr>
        <p:spPr>
          <a:xfrm>
            <a:off x="7081976" y="3939548"/>
            <a:ext cx="205274" cy="107722"/>
          </a:xfrm>
          <a:prstGeom prst="rect">
            <a:avLst/>
          </a:prstGeom>
          <a:noFill/>
        </p:spPr>
        <p:txBody>
          <a:bodyPr wrap="square" lIns="0" tIns="0" rIns="0" bIns="0" rtlCol="0">
            <a:spAutoFit/>
          </a:bodyPr>
          <a:lstStyle/>
          <a:p>
            <a:pPr marL="177800" indent="-177800" defTabSz="914400"/>
            <a:r>
              <a:rPr lang="en-GB" sz="700" b="1" dirty="0">
                <a:solidFill>
                  <a:srgbClr val="FFFFFF"/>
                </a:solidFill>
                <a:latin typeface="Arial"/>
                <a:ea typeface="ＭＳ Ｐゴシック" charset="0"/>
                <a:cs typeface="Arial" charset="0"/>
              </a:rPr>
              <a:t>9%</a:t>
            </a:r>
          </a:p>
        </p:txBody>
      </p:sp>
      <p:sp>
        <p:nvSpPr>
          <p:cNvPr id="32" name="TextBox 31"/>
          <p:cNvSpPr txBox="1"/>
          <p:nvPr/>
        </p:nvSpPr>
        <p:spPr>
          <a:xfrm>
            <a:off x="6924028" y="4457814"/>
            <a:ext cx="205274" cy="107722"/>
          </a:xfrm>
          <a:prstGeom prst="rect">
            <a:avLst/>
          </a:prstGeom>
          <a:noFill/>
        </p:spPr>
        <p:txBody>
          <a:bodyPr wrap="square" lIns="0" tIns="0" rIns="0" bIns="0" rtlCol="0">
            <a:spAutoFit/>
          </a:bodyPr>
          <a:lstStyle/>
          <a:p>
            <a:pPr marL="177800" indent="-177800" defTabSz="914400"/>
            <a:r>
              <a:rPr lang="en-GB" sz="700" b="1" dirty="0">
                <a:solidFill>
                  <a:srgbClr val="FFFFFF"/>
                </a:solidFill>
                <a:latin typeface="Arial"/>
                <a:ea typeface="ＭＳ Ｐゴシック" charset="0"/>
                <a:cs typeface="Arial" charset="0"/>
              </a:rPr>
              <a:t>1%</a:t>
            </a:r>
          </a:p>
        </p:txBody>
      </p:sp>
      <p:sp>
        <p:nvSpPr>
          <p:cNvPr id="8" name="Rectangle 7"/>
          <p:cNvSpPr/>
          <p:nvPr/>
        </p:nvSpPr>
        <p:spPr>
          <a:xfrm>
            <a:off x="6137900" y="1374640"/>
            <a:ext cx="4317999" cy="360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r>
              <a:rPr lang="en-GB" sz="1100" b="1" dirty="0">
                <a:solidFill>
                  <a:srgbClr val="FFFFFF"/>
                </a:solidFill>
                <a:latin typeface="Arial"/>
              </a:rPr>
              <a:t>Investing within tested asset allocation parameters:</a:t>
            </a:r>
          </a:p>
        </p:txBody>
      </p:sp>
      <p:cxnSp>
        <p:nvCxnSpPr>
          <p:cNvPr id="12" name="Straight Connector 11"/>
          <p:cNvCxnSpPr/>
          <p:nvPr/>
        </p:nvCxnSpPr>
        <p:spPr>
          <a:xfrm>
            <a:off x="1635626" y="4253025"/>
            <a:ext cx="379439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0373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2"/>
          </p:nvPr>
        </p:nvSpPr>
        <p:spPr/>
        <p:txBody>
          <a:bodyPr/>
          <a:lstStyle/>
          <a:p>
            <a:endParaRPr lang="en-GB" dirty="0"/>
          </a:p>
        </p:txBody>
      </p:sp>
      <p:sp>
        <p:nvSpPr>
          <p:cNvPr id="5" name="Content Placeholder 4"/>
          <p:cNvSpPr>
            <a:spLocks noGrp="1"/>
          </p:cNvSpPr>
          <p:nvPr>
            <p:ph idx="13"/>
          </p:nvPr>
        </p:nvSpPr>
        <p:spPr/>
        <p:txBody>
          <a:bodyPr/>
          <a:lstStyle/>
          <a:p>
            <a:endParaRPr lang="en-GB" dirty="0"/>
          </a:p>
        </p:txBody>
      </p:sp>
      <p:sp>
        <p:nvSpPr>
          <p:cNvPr id="6" name="Content Placeholder 5"/>
          <p:cNvSpPr>
            <a:spLocks noGrp="1"/>
          </p:cNvSpPr>
          <p:nvPr>
            <p:ph idx="14"/>
          </p:nvPr>
        </p:nvSpPr>
        <p:spPr/>
        <p:txBody>
          <a:bodyPr/>
          <a:lstStyle/>
          <a:p>
            <a:endParaRPr lang="en-GB" dirty="0"/>
          </a:p>
        </p:txBody>
      </p:sp>
      <p:sp>
        <p:nvSpPr>
          <p:cNvPr id="7" name="Content Placeholder 6"/>
          <p:cNvSpPr>
            <a:spLocks noGrp="1"/>
          </p:cNvSpPr>
          <p:nvPr>
            <p:ph idx="15"/>
          </p:nvPr>
        </p:nvSpPr>
        <p:spPr/>
        <p:txBody>
          <a:bodyPr/>
          <a:lstStyle/>
          <a:p>
            <a:endParaRPr lang="en-GB" dirty="0"/>
          </a:p>
        </p:txBody>
      </p:sp>
      <p:sp>
        <p:nvSpPr>
          <p:cNvPr id="8" name="Content Placeholder 7"/>
          <p:cNvSpPr>
            <a:spLocks noGrp="1"/>
          </p:cNvSpPr>
          <p:nvPr>
            <p:ph idx="16"/>
          </p:nvPr>
        </p:nvSpPr>
        <p:spPr/>
        <p:txBody>
          <a:bodyPr/>
          <a:lstStyle/>
          <a:p>
            <a:endParaRPr lang="en-GB" dirty="0"/>
          </a:p>
        </p:txBody>
      </p:sp>
      <p:sp>
        <p:nvSpPr>
          <p:cNvPr id="29" name="TextBox 28"/>
          <p:cNvSpPr txBox="1"/>
          <p:nvPr/>
        </p:nvSpPr>
        <p:spPr>
          <a:xfrm>
            <a:off x="10440787" y="6559758"/>
            <a:ext cx="86562" cy="123111"/>
          </a:xfrm>
          <a:prstGeom prst="rect">
            <a:avLst/>
          </a:prstGeom>
          <a:noFill/>
        </p:spPr>
        <p:txBody>
          <a:bodyPr wrap="none"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fld id="{FB3C7773-107C-1D41-80CB-2412F00E1155}" type="slidenum">
              <a:rPr lang="en-GB" sz="800">
                <a:solidFill>
                  <a:srgbClr val="001B96"/>
                </a:solidFill>
                <a:cs typeface="Arial" charset="0"/>
              </a:rPr>
              <a:pPr defTabSz="914400" fontAlgn="base">
                <a:spcBef>
                  <a:spcPct val="0"/>
                </a:spcBef>
                <a:spcAft>
                  <a:spcPct val="0"/>
                </a:spcAft>
              </a:pPr>
              <a:t>126</a:t>
            </a:fld>
            <a:r>
              <a:rPr lang="en-GB" sz="800" dirty="0">
                <a:solidFill>
                  <a:srgbClr val="001B96"/>
                </a:solidFill>
                <a:cs typeface="Arial" charset="0"/>
              </a:rPr>
              <a:t> </a:t>
            </a:r>
            <a:endParaRPr lang="en-GB" sz="1000" i="1" dirty="0">
              <a:solidFill>
                <a:srgbClr val="001B96"/>
              </a:solidFill>
              <a:cs typeface="Arial" charset="0"/>
            </a:endParaRPr>
          </a:p>
        </p:txBody>
      </p:sp>
      <p:sp>
        <p:nvSpPr>
          <p:cNvPr id="17" name="Title 1"/>
          <p:cNvSpPr>
            <a:spLocks noGrp="1"/>
          </p:cNvSpPr>
          <p:nvPr>
            <p:ph type="title"/>
          </p:nvPr>
        </p:nvSpPr>
        <p:spPr>
          <a:xfrm>
            <a:off x="1633143" y="295275"/>
            <a:ext cx="9162662" cy="777672"/>
          </a:xfrm>
        </p:spPr>
        <p:txBody>
          <a:bodyPr/>
          <a:lstStyle/>
          <a:p>
            <a:r>
              <a:rPr lang="en-GB" dirty="0"/>
              <a:t>Research helps us access the “best in class” ideas</a:t>
            </a:r>
            <a:br>
              <a:rPr lang="en-GB" dirty="0"/>
            </a:br>
            <a:endParaRPr lang="en-GB" sz="1000" i="1" dirty="0"/>
          </a:p>
        </p:txBody>
      </p:sp>
      <p:pic>
        <p:nvPicPr>
          <p:cNvPr id="1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7771" y="4577461"/>
            <a:ext cx="1285612" cy="55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59"/>
          <p:cNvSpPr>
            <a:spLocks noChangeArrowheads="1"/>
          </p:cNvSpPr>
          <p:nvPr/>
        </p:nvSpPr>
        <p:spPr bwMode="auto">
          <a:xfrm>
            <a:off x="4635606" y="1339795"/>
            <a:ext cx="2916000" cy="360362"/>
          </a:xfrm>
          <a:prstGeom prst="rect">
            <a:avLst/>
          </a:prstGeom>
          <a:solidFill>
            <a:schemeClr val="tx1"/>
          </a:solidFill>
          <a:ln w="9525" algn="ctr">
            <a:noFill/>
            <a:miter lim="800000"/>
            <a:headEnd/>
            <a:tailEnd/>
          </a:ln>
        </p:spPr>
        <p:txBody>
          <a:bodyPr wrap="none" anchor="ctr"/>
          <a:lstStyle/>
          <a:p>
            <a:pPr algn="ctr" defTabSz="914400"/>
            <a:r>
              <a:rPr lang="en-GB" sz="1200" b="1" dirty="0">
                <a:solidFill>
                  <a:srgbClr val="FFFFFF"/>
                </a:solidFill>
                <a:latin typeface="Arial"/>
                <a:ea typeface="ＭＳ Ｐゴシック" charset="0"/>
                <a:cs typeface="Arial" charset="0"/>
              </a:rPr>
              <a:t>Consumer: staple &amp; discretionary </a:t>
            </a:r>
          </a:p>
        </p:txBody>
      </p:sp>
      <p:sp>
        <p:nvSpPr>
          <p:cNvPr id="21" name="Rectangle 61"/>
          <p:cNvSpPr>
            <a:spLocks noChangeArrowheads="1"/>
          </p:cNvSpPr>
          <p:nvPr/>
        </p:nvSpPr>
        <p:spPr bwMode="auto">
          <a:xfrm>
            <a:off x="4636854" y="3557121"/>
            <a:ext cx="2914752" cy="350838"/>
          </a:xfrm>
          <a:prstGeom prst="rect">
            <a:avLst/>
          </a:prstGeom>
          <a:solidFill>
            <a:schemeClr val="tx1"/>
          </a:solidFill>
          <a:ln w="9525" algn="ctr">
            <a:noFill/>
            <a:miter lim="800000"/>
            <a:headEnd/>
            <a:tailEnd/>
          </a:ln>
        </p:spPr>
        <p:txBody>
          <a:bodyPr wrap="none" anchor="ctr"/>
          <a:lstStyle/>
          <a:p>
            <a:pPr algn="ctr" defTabSz="914400"/>
            <a:r>
              <a:rPr lang="en-GB" sz="1200" b="1" dirty="0">
                <a:solidFill>
                  <a:srgbClr val="FFFFFF"/>
                </a:solidFill>
                <a:latin typeface="Arial"/>
                <a:ea typeface="ＭＳ Ｐゴシック" charset="0"/>
                <a:cs typeface="Arial" charset="0"/>
              </a:rPr>
              <a:t>Technology and media  </a:t>
            </a:r>
          </a:p>
        </p:txBody>
      </p:sp>
      <p:sp>
        <p:nvSpPr>
          <p:cNvPr id="22" name="Rectangle 59"/>
          <p:cNvSpPr>
            <a:spLocks noChangeArrowheads="1"/>
          </p:cNvSpPr>
          <p:nvPr/>
        </p:nvSpPr>
        <p:spPr bwMode="auto">
          <a:xfrm>
            <a:off x="1633143" y="1339795"/>
            <a:ext cx="2916000" cy="360362"/>
          </a:xfrm>
          <a:prstGeom prst="rect">
            <a:avLst/>
          </a:prstGeom>
          <a:solidFill>
            <a:schemeClr val="tx1"/>
          </a:solidFill>
          <a:ln w="9525" algn="ctr">
            <a:noFill/>
            <a:miter lim="800000"/>
            <a:headEnd/>
            <a:tailEnd/>
          </a:ln>
        </p:spPr>
        <p:txBody>
          <a:bodyPr wrap="none" anchor="ctr"/>
          <a:lstStyle/>
          <a:p>
            <a:pPr algn="ctr" defTabSz="914400"/>
            <a:r>
              <a:rPr lang="en-GB" sz="1200" b="1" dirty="0">
                <a:solidFill>
                  <a:srgbClr val="FFFFFF"/>
                </a:solidFill>
                <a:latin typeface="Arial"/>
                <a:ea typeface="ＭＳ Ｐゴシック" charset="0"/>
                <a:cs typeface="Arial" charset="0"/>
              </a:rPr>
              <a:t>Healthcare</a:t>
            </a:r>
          </a:p>
        </p:txBody>
      </p:sp>
      <p:sp>
        <p:nvSpPr>
          <p:cNvPr id="23" name="Rectangle 22"/>
          <p:cNvSpPr/>
          <p:nvPr/>
        </p:nvSpPr>
        <p:spPr>
          <a:xfrm>
            <a:off x="1616061" y="5961532"/>
            <a:ext cx="2242922" cy="230832"/>
          </a:xfrm>
          <a:prstGeom prst="rect">
            <a:avLst/>
          </a:prstGeom>
        </p:spPr>
        <p:txBody>
          <a:bodyPr wrap="none">
            <a:spAutoFit/>
          </a:bodyPr>
          <a:lstStyle/>
          <a:p>
            <a:pPr defTabSz="914400"/>
            <a:r>
              <a:rPr lang="en-GB" sz="900" i="1" dirty="0">
                <a:solidFill>
                  <a:srgbClr val="000000">
                    <a:lumMod val="85000"/>
                    <a:lumOff val="15000"/>
                  </a:srgbClr>
                </a:solidFill>
                <a:latin typeface="Arial"/>
                <a:ea typeface="ＭＳ Ｐゴシック" charset="0"/>
                <a:cs typeface="Arial" charset="0"/>
              </a:rPr>
              <a:t>Logos used for illustrative purposes only</a:t>
            </a:r>
          </a:p>
        </p:txBody>
      </p:sp>
      <p:sp>
        <p:nvSpPr>
          <p:cNvPr id="24" name="Rectangle 23"/>
          <p:cNvSpPr/>
          <p:nvPr/>
        </p:nvSpPr>
        <p:spPr>
          <a:xfrm>
            <a:off x="1631548" y="1339800"/>
            <a:ext cx="2917600" cy="2044687"/>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25" name="Rectangle 24"/>
          <p:cNvSpPr/>
          <p:nvPr/>
        </p:nvSpPr>
        <p:spPr>
          <a:xfrm>
            <a:off x="1631123" y="3557122"/>
            <a:ext cx="2916000" cy="202727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26" name="Rectangle 25"/>
          <p:cNvSpPr/>
          <p:nvPr/>
        </p:nvSpPr>
        <p:spPr>
          <a:xfrm>
            <a:off x="4636854" y="3557121"/>
            <a:ext cx="2914752" cy="202727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27" name="Rectangle 26"/>
          <p:cNvSpPr/>
          <p:nvPr/>
        </p:nvSpPr>
        <p:spPr>
          <a:xfrm>
            <a:off x="4636854" y="1337251"/>
            <a:ext cx="2914752" cy="2044687"/>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28" name="Rectangle 61"/>
          <p:cNvSpPr>
            <a:spLocks noChangeArrowheads="1"/>
          </p:cNvSpPr>
          <p:nvPr/>
        </p:nvSpPr>
        <p:spPr bwMode="auto">
          <a:xfrm>
            <a:off x="1632265" y="3557122"/>
            <a:ext cx="2916000" cy="360040"/>
          </a:xfrm>
          <a:prstGeom prst="rect">
            <a:avLst/>
          </a:prstGeom>
          <a:solidFill>
            <a:schemeClr val="tx1"/>
          </a:solidFill>
          <a:ln w="9525" algn="ctr">
            <a:noFill/>
            <a:miter lim="800000"/>
            <a:headEnd/>
            <a:tailEnd/>
          </a:ln>
        </p:spPr>
        <p:txBody>
          <a:bodyPr wrap="none" anchor="ctr"/>
          <a:lstStyle/>
          <a:p>
            <a:pPr algn="ctr" defTabSz="914400"/>
            <a:r>
              <a:rPr lang="en-GB" sz="1200" b="1" dirty="0">
                <a:solidFill>
                  <a:srgbClr val="FFFFFF"/>
                </a:solidFill>
                <a:latin typeface="Arial"/>
                <a:ea typeface="ＭＳ Ｐゴシック" charset="0"/>
                <a:cs typeface="Arial" charset="0"/>
              </a:rPr>
              <a:t>Defence &amp; industrials </a:t>
            </a:r>
          </a:p>
        </p:txBody>
      </p:sp>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924" y="1955174"/>
            <a:ext cx="886374" cy="45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1453" y="2826214"/>
            <a:ext cx="704743" cy="22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descr="http://assets.phonedog.com/sites/phonedog.com/files/styles/blog_entry/public/blog/main_image/2015/10/alphabetlarge.png?itok=wYADMGJ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2503" y="4133702"/>
            <a:ext cx="952228" cy="42528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3230" y="1952907"/>
            <a:ext cx="862367" cy="61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8315" y="1745075"/>
            <a:ext cx="915738" cy="70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52"/>
          <p:cNvSpPr/>
          <p:nvPr/>
        </p:nvSpPr>
        <p:spPr>
          <a:xfrm>
            <a:off x="7638071" y="1339796"/>
            <a:ext cx="2916000" cy="204468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54" name="Rectangle 59"/>
          <p:cNvSpPr>
            <a:spLocks noChangeArrowheads="1"/>
          </p:cNvSpPr>
          <p:nvPr/>
        </p:nvSpPr>
        <p:spPr bwMode="auto">
          <a:xfrm>
            <a:off x="7638070" y="1339794"/>
            <a:ext cx="2916000" cy="360362"/>
          </a:xfrm>
          <a:prstGeom prst="rect">
            <a:avLst/>
          </a:prstGeom>
          <a:solidFill>
            <a:schemeClr val="tx1"/>
          </a:solidFill>
          <a:ln w="9525" algn="ctr">
            <a:noFill/>
            <a:miter lim="800000"/>
            <a:headEnd/>
            <a:tailEnd/>
          </a:ln>
        </p:spPr>
        <p:txBody>
          <a:bodyPr wrap="none" anchor="ctr"/>
          <a:lstStyle/>
          <a:p>
            <a:pPr algn="ctr" defTabSz="914400"/>
            <a:r>
              <a:rPr lang="en-GB" sz="1200" b="1" dirty="0">
                <a:solidFill>
                  <a:srgbClr val="FFFFFF"/>
                </a:solidFill>
                <a:latin typeface="Arial"/>
                <a:ea typeface="ＭＳ Ｐゴシック" charset="0"/>
                <a:cs typeface="Arial" charset="0"/>
              </a:rPr>
              <a:t>Financials </a:t>
            </a:r>
          </a:p>
        </p:txBody>
      </p:sp>
      <p:sp>
        <p:nvSpPr>
          <p:cNvPr id="58" name="Rectangle 57"/>
          <p:cNvSpPr/>
          <p:nvPr/>
        </p:nvSpPr>
        <p:spPr>
          <a:xfrm>
            <a:off x="7638081" y="3557125"/>
            <a:ext cx="2915999" cy="202727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914400"/>
            <a:endParaRPr lang="en-GB" sz="1100" b="1" dirty="0">
              <a:solidFill>
                <a:srgbClr val="FFFFFF"/>
              </a:solidFill>
              <a:latin typeface="Arial"/>
            </a:endParaRPr>
          </a:p>
        </p:txBody>
      </p:sp>
      <p:sp>
        <p:nvSpPr>
          <p:cNvPr id="59" name="Rectangle 59"/>
          <p:cNvSpPr>
            <a:spLocks noChangeArrowheads="1"/>
          </p:cNvSpPr>
          <p:nvPr/>
        </p:nvSpPr>
        <p:spPr bwMode="auto">
          <a:xfrm>
            <a:off x="7638072" y="3557122"/>
            <a:ext cx="2915998" cy="350838"/>
          </a:xfrm>
          <a:prstGeom prst="rect">
            <a:avLst/>
          </a:prstGeom>
          <a:solidFill>
            <a:schemeClr val="tx1"/>
          </a:solidFill>
          <a:ln w="9525" algn="ctr">
            <a:noFill/>
            <a:miter lim="800000"/>
            <a:headEnd/>
            <a:tailEnd/>
          </a:ln>
        </p:spPr>
        <p:txBody>
          <a:bodyPr wrap="none" anchor="ctr"/>
          <a:lstStyle/>
          <a:p>
            <a:pPr algn="ctr" defTabSz="914400"/>
            <a:r>
              <a:rPr lang="en-GB" sz="1200" b="1" dirty="0">
                <a:solidFill>
                  <a:srgbClr val="FFFFFF"/>
                </a:solidFill>
                <a:latin typeface="Arial"/>
                <a:ea typeface="ＭＳ Ｐゴシック" charset="0"/>
                <a:cs typeface="Arial" charset="0"/>
              </a:rPr>
              <a:t>Infrastructure &amp; Resources  </a:t>
            </a:r>
          </a:p>
        </p:txBody>
      </p:sp>
      <p:pic>
        <p:nvPicPr>
          <p:cNvPr id="6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5664" y="4911000"/>
            <a:ext cx="713226" cy="30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2914" y="4656813"/>
            <a:ext cx="566401" cy="41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3749" y="2881028"/>
            <a:ext cx="1215319" cy="31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7022" y="2528154"/>
            <a:ext cx="613765" cy="67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0686" y="4173083"/>
            <a:ext cx="698959" cy="44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57202" y="4774770"/>
            <a:ext cx="739530" cy="71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21152" y="3985048"/>
            <a:ext cx="1067107" cy="69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00574" y="2745256"/>
            <a:ext cx="668329" cy="42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5155" y="2755301"/>
            <a:ext cx="956716" cy="47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79016" y="2740877"/>
            <a:ext cx="1495203" cy="36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united technologies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12852" y="4073046"/>
            <a:ext cx="1978008" cy="4776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iemens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33512" y="4871413"/>
            <a:ext cx="1414438" cy="74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3468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635200" y="402913"/>
            <a:ext cx="9132091" cy="540000"/>
          </a:xfrm>
        </p:spPr>
        <p:txBody>
          <a:bodyPr/>
          <a:lstStyle/>
          <a:p>
            <a:r>
              <a:rPr lang="en-GB" sz="2300" b="0" dirty="0"/>
              <a:t>Illustrative Balanced portfolio </a:t>
            </a:r>
            <a:r>
              <a:rPr lang="en-GB" sz="1800" b="0" dirty="0"/>
              <a:t>(for discussion purposes only)</a:t>
            </a:r>
            <a:endParaRPr lang="en-GB" sz="1800" b="0" dirty="0">
              <a:solidFill>
                <a:srgbClr val="FF0000"/>
              </a:solidFill>
            </a:endParaRPr>
          </a:p>
        </p:txBody>
      </p:sp>
      <p:graphicFrame>
        <p:nvGraphicFramePr>
          <p:cNvPr id="15" name="Content Placeholder 1"/>
          <p:cNvGraphicFramePr>
            <a:graphicFrameLocks/>
          </p:cNvGraphicFramePr>
          <p:nvPr>
            <p:extLst/>
          </p:nvPr>
        </p:nvGraphicFramePr>
        <p:xfrm>
          <a:off x="1599343" y="1891620"/>
          <a:ext cx="2132479" cy="1967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Table 21"/>
          <p:cNvGraphicFramePr>
            <a:graphicFrameLocks noGrp="1"/>
          </p:cNvGraphicFramePr>
          <p:nvPr>
            <p:extLst/>
          </p:nvPr>
        </p:nvGraphicFramePr>
        <p:xfrm>
          <a:off x="3862449" y="1887430"/>
          <a:ext cx="2470067" cy="3192216"/>
        </p:xfrm>
        <a:graphic>
          <a:graphicData uri="http://schemas.openxmlformats.org/drawingml/2006/table">
            <a:tbl>
              <a:tblPr firstRow="1" bandRow="1"/>
              <a:tblGrid>
                <a:gridCol w="860114">
                  <a:extLst>
                    <a:ext uri="{9D8B030D-6E8A-4147-A177-3AD203B41FA5}">
                      <a16:colId xmlns:a16="http://schemas.microsoft.com/office/drawing/2014/main" val="20000"/>
                    </a:ext>
                  </a:extLst>
                </a:gridCol>
                <a:gridCol w="1130246">
                  <a:extLst>
                    <a:ext uri="{9D8B030D-6E8A-4147-A177-3AD203B41FA5}">
                      <a16:colId xmlns:a16="http://schemas.microsoft.com/office/drawing/2014/main" val="20001"/>
                    </a:ext>
                  </a:extLst>
                </a:gridCol>
                <a:gridCol w="479707">
                  <a:extLst>
                    <a:ext uri="{9D8B030D-6E8A-4147-A177-3AD203B41FA5}">
                      <a16:colId xmlns:a16="http://schemas.microsoft.com/office/drawing/2014/main" val="20002"/>
                    </a:ext>
                  </a:extLst>
                </a:gridCol>
              </a:tblGrid>
              <a:tr h="399027">
                <a:tc row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900" b="1" dirty="0">
                          <a:solidFill>
                            <a:schemeClr val="bg1"/>
                          </a:solidFill>
                        </a:rPr>
                        <a:t>Equities</a:t>
                      </a:r>
                    </a:p>
                    <a:p>
                      <a:pPr algn="ctr"/>
                      <a:r>
                        <a:rPr lang="en-GB" sz="900" b="1" dirty="0">
                          <a:solidFill>
                            <a:schemeClr val="bg1"/>
                          </a:solidFill>
                        </a:rPr>
                        <a:t>70%</a:t>
                      </a:r>
                    </a:p>
                  </a:txBody>
                  <a:tcPr marL="91455" marR="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800" b="1" dirty="0">
                          <a:solidFill>
                            <a:schemeClr val="tx1"/>
                          </a:solidFill>
                        </a:rPr>
                        <a:t>UK Equities</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800" dirty="0">
                          <a:solidFill>
                            <a:schemeClr val="tx1"/>
                          </a:solidFill>
                        </a:rPr>
                        <a:t>20.0%</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00"/>
                  </a:ext>
                </a:extLst>
              </a:tr>
              <a:tr h="399027">
                <a:tc v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800" b="1" dirty="0">
                          <a:solidFill>
                            <a:schemeClr val="tx1"/>
                          </a:solidFill>
                        </a:rPr>
                        <a:t>US Equities</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800" dirty="0">
                          <a:solidFill>
                            <a:schemeClr val="tx1"/>
                          </a:solidFill>
                        </a:rPr>
                        <a:t>34.0%</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01"/>
                  </a:ext>
                </a:extLst>
              </a:tr>
              <a:tr h="399027">
                <a:tc v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800" b="1" dirty="0">
                          <a:solidFill>
                            <a:schemeClr val="tx1"/>
                          </a:solidFill>
                        </a:rPr>
                        <a:t>European Equities</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800" dirty="0">
                          <a:solidFill>
                            <a:schemeClr val="tx1"/>
                          </a:solidFill>
                        </a:rPr>
                        <a:t>12.0%</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02"/>
                  </a:ext>
                </a:extLst>
              </a:tr>
              <a:tr h="399027">
                <a:tc vMerge="1">
                  <a:txBody>
                    <a:bodyPr/>
                    <a:lstStyle/>
                    <a:p>
                      <a:endParaRPr lang="en-GB" sz="1200" b="1" dirty="0">
                        <a:solidFill>
                          <a:schemeClr val="bg1"/>
                        </a:solidFill>
                      </a:endParaRPr>
                    </a:p>
                  </a:txBody>
                  <a:tcP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800" b="1" dirty="0">
                          <a:solidFill>
                            <a:schemeClr val="tx1"/>
                          </a:solidFill>
                        </a:rPr>
                        <a:t>Asia and EM Equities</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800" dirty="0">
                          <a:solidFill>
                            <a:schemeClr val="tx1"/>
                          </a:solidFill>
                        </a:rPr>
                        <a:t>4.0%</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03"/>
                  </a:ext>
                </a:extLst>
              </a:tr>
              <a:tr h="3990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900" b="1" dirty="0">
                          <a:solidFill>
                            <a:schemeClr val="bg1"/>
                          </a:solidFill>
                        </a:rPr>
                        <a:t>Alternatives  9% </a:t>
                      </a:r>
                      <a:endParaRPr lang="en-GB" sz="900" b="1" i="1" dirty="0">
                        <a:solidFill>
                          <a:schemeClr val="bg1"/>
                        </a:solidFill>
                      </a:endParaRPr>
                    </a:p>
                  </a:txBody>
                  <a:tcPr marL="91455" marR="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r" defTabSz="914133" rtl="0" eaLnBrk="1" latinLnBrk="0" hangingPunct="1"/>
                      <a:endParaRPr lang="en-GB" sz="800" kern="1200" dirty="0">
                        <a:solidFill>
                          <a:schemeClr val="tx1"/>
                        </a:solidFill>
                        <a:latin typeface="+mn-lt"/>
                        <a:ea typeface="+mn-ea"/>
                        <a:cs typeface="+mn-cs"/>
                      </a:endParaRP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BC2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r" defTabSz="914133" rtl="0" eaLnBrk="1" latinLnBrk="0" hangingPunct="1"/>
                      <a:endParaRPr lang="en-GB" sz="800" kern="1200" dirty="0">
                        <a:solidFill>
                          <a:schemeClr val="tx1"/>
                        </a:solidFill>
                        <a:latin typeface="+mn-lt"/>
                        <a:ea typeface="+mn-ea"/>
                        <a:cs typeface="+mn-cs"/>
                      </a:endParaRP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BC29">
                        <a:lumMod val="20000"/>
                        <a:lumOff val="80000"/>
                      </a:srgbClr>
                    </a:solidFill>
                  </a:tcPr>
                </a:tc>
                <a:extLst>
                  <a:ext uri="{0D108BD9-81ED-4DB2-BD59-A6C34878D82A}">
                    <a16:rowId xmlns:a16="http://schemas.microsoft.com/office/drawing/2014/main" val="10004"/>
                  </a:ext>
                </a:extLst>
              </a:tr>
              <a:tr h="399027">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900" b="1" dirty="0">
                          <a:solidFill>
                            <a:schemeClr val="bg1"/>
                          </a:solidFill>
                        </a:rPr>
                        <a:t>Bonds &amp; Cash</a:t>
                      </a:r>
                    </a:p>
                    <a:p>
                      <a:pPr algn="ctr"/>
                      <a:r>
                        <a:rPr lang="en-US" sz="900" b="1" dirty="0">
                          <a:solidFill>
                            <a:schemeClr val="bg1"/>
                          </a:solidFill>
                        </a:rPr>
                        <a:t>21%</a:t>
                      </a:r>
                      <a:endParaRPr lang="en-GB" sz="900" b="1" i="1" dirty="0">
                        <a:solidFill>
                          <a:schemeClr val="bg1"/>
                        </a:solidFill>
                      </a:endParaRPr>
                    </a:p>
                  </a:txBody>
                  <a:tcPr marL="91455" marR="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800" b="1" dirty="0">
                          <a:solidFill>
                            <a:schemeClr val="tx1"/>
                          </a:solidFill>
                        </a:rPr>
                        <a:t>Fixed Income Non-Sovereign</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800" dirty="0">
                          <a:solidFill>
                            <a:schemeClr val="tx1"/>
                          </a:solidFill>
                        </a:rPr>
                        <a:t>10.0%</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FDF">
                        <a:lumMod val="20000"/>
                        <a:lumOff val="80000"/>
                      </a:srgbClr>
                    </a:solidFill>
                  </a:tcPr>
                </a:tc>
                <a:extLst>
                  <a:ext uri="{0D108BD9-81ED-4DB2-BD59-A6C34878D82A}">
                    <a16:rowId xmlns:a16="http://schemas.microsoft.com/office/drawing/2014/main" val="10005"/>
                  </a:ext>
                </a:extLst>
              </a:tr>
              <a:tr h="399027">
                <a:tc vMerge="1">
                  <a:txBody>
                    <a:bodyPr/>
                    <a:lstStyle/>
                    <a:p>
                      <a:endParaRPr lang="en-GB" sz="1200" b="1" dirty="0">
                        <a:solidFill>
                          <a:schemeClr val="bg1"/>
                        </a:solidFill>
                      </a:endParaRPr>
                    </a:p>
                  </a:txBody>
                  <a:tcPr>
                    <a:solidFill>
                      <a:schemeClr val="accent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GB" sz="800" b="1" dirty="0">
                          <a:solidFill>
                            <a:schemeClr val="tx1"/>
                          </a:solidFill>
                        </a:rPr>
                        <a:t>Fixed Income Sovereign</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FDF">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800" dirty="0">
                          <a:solidFill>
                            <a:schemeClr val="tx1"/>
                          </a:solidFill>
                        </a:rPr>
                        <a:t>10.0%</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FDF">
                        <a:lumMod val="20000"/>
                        <a:lumOff val="80000"/>
                      </a:srgbClr>
                    </a:solidFill>
                  </a:tcPr>
                </a:tc>
                <a:extLst>
                  <a:ext uri="{0D108BD9-81ED-4DB2-BD59-A6C34878D82A}">
                    <a16:rowId xmlns:a16="http://schemas.microsoft.com/office/drawing/2014/main" val="10006"/>
                  </a:ext>
                </a:extLst>
              </a:tr>
              <a:tr h="39902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1" dirty="0">
                        <a:solidFill>
                          <a:schemeClr val="bg1"/>
                        </a:solidFill>
                      </a:endParaRPr>
                    </a:p>
                  </a:txBody>
                  <a:tcPr marL="91455" marR="36000" anchor="c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133"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latin typeface="+mn-lt"/>
                          <a:ea typeface="+mn-ea"/>
                          <a:cs typeface="+mn-cs"/>
                        </a:rPr>
                        <a:t>Cash</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800" dirty="0">
                          <a:solidFill>
                            <a:schemeClr val="tx1"/>
                          </a:solidFill>
                        </a:rPr>
                        <a:t>1.0%</a:t>
                      </a:r>
                    </a:p>
                  </a:txBody>
                  <a:tcPr marL="91455" marR="914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7"/>
                  </a:ext>
                </a:extLst>
              </a:tr>
            </a:tbl>
          </a:graphicData>
        </a:graphic>
      </p:graphicFrame>
      <p:grpSp>
        <p:nvGrpSpPr>
          <p:cNvPr id="14" name="Group 13"/>
          <p:cNvGrpSpPr/>
          <p:nvPr/>
        </p:nvGrpSpPr>
        <p:grpSpPr>
          <a:xfrm>
            <a:off x="1617990" y="1388402"/>
            <a:ext cx="2039813" cy="305437"/>
            <a:chOff x="1207453" y="4950055"/>
            <a:chExt cx="2039813" cy="305437"/>
          </a:xfrm>
        </p:grpSpPr>
        <p:sp>
          <p:nvSpPr>
            <p:cNvPr id="16" name="TextBox 15"/>
            <p:cNvSpPr txBox="1"/>
            <p:nvPr/>
          </p:nvSpPr>
          <p:spPr>
            <a:xfrm>
              <a:off x="1216540" y="4950055"/>
              <a:ext cx="2030726" cy="226591"/>
            </a:xfrm>
            <a:prstGeom prst="rect">
              <a:avLst/>
            </a:prstGeom>
            <a:noFill/>
            <a:effectLst/>
          </p:spPr>
          <p:txBody>
            <a:bodyPr wrap="square" lIns="72000" tIns="36000" rIns="72000" bIns="36000" rtlCol="0">
              <a:spAutoFit/>
            </a:bodyPr>
            <a:lstStyle/>
            <a:p>
              <a:pPr algn="ctr" defTabSz="914400"/>
              <a:r>
                <a:rPr lang="en-GB" sz="1000" b="1" dirty="0">
                  <a:solidFill>
                    <a:srgbClr val="001B96"/>
                  </a:solidFill>
                  <a:latin typeface="Arial"/>
                  <a:ea typeface="ＭＳ Ｐゴシック" charset="0"/>
                  <a:cs typeface="Arial" charset="0"/>
                </a:rPr>
                <a:t>Strategic Asset Allocation</a:t>
              </a:r>
            </a:p>
          </p:txBody>
        </p:sp>
        <p:cxnSp>
          <p:nvCxnSpPr>
            <p:cNvPr id="17" name="Straight Connector 16"/>
            <p:cNvCxnSpPr/>
            <p:nvPr/>
          </p:nvCxnSpPr>
          <p:spPr>
            <a:xfrm>
              <a:off x="1207453" y="5255492"/>
              <a:ext cx="203981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863753" y="1240626"/>
            <a:ext cx="2442375" cy="453213"/>
            <a:chOff x="1207453" y="4802279"/>
            <a:chExt cx="2039813" cy="453213"/>
          </a:xfrm>
        </p:grpSpPr>
        <p:sp>
          <p:nvSpPr>
            <p:cNvPr id="26" name="TextBox 25"/>
            <p:cNvSpPr txBox="1"/>
            <p:nvPr/>
          </p:nvSpPr>
          <p:spPr>
            <a:xfrm>
              <a:off x="1216540" y="4802279"/>
              <a:ext cx="2030726" cy="380480"/>
            </a:xfrm>
            <a:prstGeom prst="rect">
              <a:avLst/>
            </a:prstGeom>
            <a:noFill/>
            <a:effectLst/>
          </p:spPr>
          <p:txBody>
            <a:bodyPr wrap="square" lIns="72000" tIns="36000" rIns="72000" bIns="36000" rtlCol="0">
              <a:spAutoFit/>
            </a:bodyPr>
            <a:lstStyle/>
            <a:p>
              <a:pPr algn="ctr" defTabSz="914400"/>
              <a:r>
                <a:rPr lang="en-GB" sz="1000" b="1" dirty="0">
                  <a:solidFill>
                    <a:srgbClr val="001B96"/>
                  </a:solidFill>
                  <a:latin typeface="Arial"/>
                  <a:ea typeface="ＭＳ Ｐゴシック" charset="0"/>
                  <a:cs typeface="Arial" charset="0"/>
                </a:rPr>
                <a:t>Illustrative current </a:t>
              </a:r>
            </a:p>
            <a:p>
              <a:pPr algn="ctr" defTabSz="914400"/>
              <a:r>
                <a:rPr lang="en-GB" sz="1000" b="1" dirty="0">
                  <a:solidFill>
                    <a:srgbClr val="001B96"/>
                  </a:solidFill>
                  <a:latin typeface="Arial"/>
                  <a:ea typeface="ＭＳ Ｐゴシック" charset="0"/>
                  <a:cs typeface="Arial" charset="0"/>
                </a:rPr>
                <a:t>tactical asset allocation </a:t>
              </a:r>
            </a:p>
          </p:txBody>
        </p:sp>
        <p:cxnSp>
          <p:nvCxnSpPr>
            <p:cNvPr id="27" name="Straight Connector 26"/>
            <p:cNvCxnSpPr/>
            <p:nvPr/>
          </p:nvCxnSpPr>
          <p:spPr>
            <a:xfrm>
              <a:off x="1207453" y="5255492"/>
              <a:ext cx="203981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28" name="Table 27"/>
          <p:cNvGraphicFramePr>
            <a:graphicFrameLocks noGrp="1"/>
          </p:cNvGraphicFramePr>
          <p:nvPr>
            <p:extLst/>
          </p:nvPr>
        </p:nvGraphicFramePr>
        <p:xfrm>
          <a:off x="2695032" y="3947262"/>
          <a:ext cx="1043384" cy="878838"/>
        </p:xfrm>
        <a:graphic>
          <a:graphicData uri="http://schemas.openxmlformats.org/drawingml/2006/table">
            <a:tbl>
              <a:tblPr firstRow="1" bandRow="1"/>
              <a:tblGrid>
                <a:gridCol w="285566">
                  <a:extLst>
                    <a:ext uri="{9D8B030D-6E8A-4147-A177-3AD203B41FA5}">
                      <a16:colId xmlns:a16="http://schemas.microsoft.com/office/drawing/2014/main" val="20000"/>
                    </a:ext>
                  </a:extLst>
                </a:gridCol>
                <a:gridCol w="757818">
                  <a:extLst>
                    <a:ext uri="{9D8B030D-6E8A-4147-A177-3AD203B41FA5}">
                      <a16:colId xmlns:a16="http://schemas.microsoft.com/office/drawing/2014/main" val="20001"/>
                    </a:ext>
                  </a:extLst>
                </a:gridCol>
              </a:tblGrid>
              <a:tr h="29294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GB" sz="800" u="none" dirty="0">
                        <a:solidFill>
                          <a:schemeClr val="bg2"/>
                        </a:solidFill>
                      </a:endParaRPr>
                    </a:p>
                  </a:txBody>
                  <a:tcPr marL="36000" marR="36000" marT="36000" marB="36000" anchor="ctr">
                    <a:lnL w="12700" cmpd="sng">
                      <a:solidFill>
                        <a:srgbClr val="FFFFFF"/>
                      </a:solidFill>
                    </a:lnL>
                    <a:lnR w="12700" cmpd="sng">
                      <a:solidFill>
                        <a:srgbClr val="FFFFFF"/>
                      </a:solidFill>
                    </a:lnR>
                    <a:lnT w="12700" cmpd="sng">
                      <a:solidFill>
                        <a:srgbClr val="FFFFFF"/>
                      </a:solid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sz="800" dirty="0"/>
                    </a:p>
                  </a:txBody>
                  <a:tcPr marL="36000" marR="36000" marT="36000" marB="36000">
                    <a:lnB w="762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929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800" dirty="0"/>
                    </a:p>
                  </a:txBody>
                  <a:tcPr marL="36000" marR="36000" marT="36000" marB="3600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t>Fixed Interest</a:t>
                      </a:r>
                    </a:p>
                  </a:txBody>
                  <a:tcPr marL="36000" marR="36000" marT="36000" marB="36000" anchor="ctr">
                    <a:lnL w="76200" cap="flat" cmpd="sng" algn="ctr">
                      <a:solidFill>
                        <a:srgbClr val="FFFFFF"/>
                      </a:solidFill>
                      <a:prstDash val="solid"/>
                      <a:round/>
                      <a:headEnd type="none" w="med" len="med"/>
                      <a:tailEnd type="none" w="med" len="med"/>
                    </a:lnL>
                    <a:lnR w="12700" cmpd="sng">
                      <a:solidFill>
                        <a:srgbClr val="FFFFFF"/>
                      </a:solidFill>
                    </a:lnR>
                    <a:lnT w="762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929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800" dirty="0"/>
                    </a:p>
                  </a:txBody>
                  <a:tcPr marL="36000" marR="36000" marT="36000" marB="3600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800" dirty="0"/>
                        <a:t>Cash</a:t>
                      </a:r>
                    </a:p>
                  </a:txBody>
                  <a:tcPr marL="36000" marR="36000" marT="36000" marB="36000" anchor="ctr">
                    <a:lnL w="762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nvPr>
        </p:nvGraphicFramePr>
        <p:xfrm>
          <a:off x="1640705" y="3947262"/>
          <a:ext cx="997721" cy="878838"/>
        </p:xfrm>
        <a:graphic>
          <a:graphicData uri="http://schemas.openxmlformats.org/drawingml/2006/table">
            <a:tbl>
              <a:tblPr firstRow="1" bandRow="1"/>
              <a:tblGrid>
                <a:gridCol w="285566">
                  <a:extLst>
                    <a:ext uri="{9D8B030D-6E8A-4147-A177-3AD203B41FA5}">
                      <a16:colId xmlns:a16="http://schemas.microsoft.com/office/drawing/2014/main" val="20000"/>
                    </a:ext>
                  </a:extLst>
                </a:gridCol>
                <a:gridCol w="712155">
                  <a:extLst>
                    <a:ext uri="{9D8B030D-6E8A-4147-A177-3AD203B41FA5}">
                      <a16:colId xmlns:a16="http://schemas.microsoft.com/office/drawing/2014/main" val="20001"/>
                    </a:ext>
                  </a:extLst>
                </a:gridCol>
              </a:tblGrid>
              <a:tr h="29294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800" u="none" dirty="0">
                          <a:solidFill>
                            <a:schemeClr val="bg2"/>
                          </a:solidFill>
                        </a:rPr>
                        <a:t>Legend</a:t>
                      </a:r>
                    </a:p>
                  </a:txBody>
                  <a:tcPr marL="36000" marR="36000" marT="36000" marB="36000" anchor="ctr">
                    <a:lnL w="12700" cmpd="sng">
                      <a:solidFill>
                        <a:srgbClr val="FFFFFF"/>
                      </a:solidFill>
                    </a:lnL>
                    <a:lnR w="12700" cmpd="sng">
                      <a:solidFill>
                        <a:srgbClr val="FFFFFF"/>
                      </a:solidFill>
                    </a:lnR>
                    <a:lnT w="12700" cmpd="sng">
                      <a:solidFill>
                        <a:srgbClr val="FFFFFF"/>
                      </a:solid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sz="800" dirty="0"/>
                    </a:p>
                  </a:txBody>
                  <a:tcPr marL="36000" marR="36000" marT="36000" marB="36000">
                    <a:lnB w="762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929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800" dirty="0"/>
                    </a:p>
                  </a:txBody>
                  <a:tcPr marL="36000" marR="36000" marT="36000" marB="3600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800" dirty="0"/>
                        <a:t>Equities</a:t>
                      </a:r>
                    </a:p>
                  </a:txBody>
                  <a:tcPr marL="36000" marR="36000" marT="36000" marB="36000" anchor="ctr">
                    <a:lnL w="76200" cap="flat" cmpd="sng" algn="ctr">
                      <a:solidFill>
                        <a:srgbClr val="FFFFFF"/>
                      </a:solidFill>
                      <a:prstDash val="solid"/>
                      <a:round/>
                      <a:headEnd type="none" w="med" len="med"/>
                      <a:tailEnd type="none" w="med" len="med"/>
                    </a:lnL>
                    <a:lnR w="12700" cmpd="sng">
                      <a:solidFill>
                        <a:srgbClr val="FFFFFF"/>
                      </a:solidFill>
                    </a:lnR>
                    <a:lnT w="762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929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800" dirty="0"/>
                    </a:p>
                  </a:txBody>
                  <a:tcPr marL="36000" marR="36000" marT="36000" marB="3600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800" dirty="0"/>
                        <a:t>Alternatives</a:t>
                      </a:r>
                    </a:p>
                  </a:txBody>
                  <a:tcPr marL="36000" marR="36000" marT="36000" marB="36000" anchor="ctr">
                    <a:lnL w="762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6370611" y="1149352"/>
          <a:ext cx="2268747" cy="3990482"/>
        </p:xfrm>
        <a:graphic>
          <a:graphicData uri="http://schemas.openxmlformats.org/drawingml/2006/table">
            <a:tbl>
              <a:tblPr firstRow="1" bandRow="1">
                <a:tableStyleId>{5C22544A-7EE6-4342-B048-85BDC9FD1C3A}</a:tableStyleId>
              </a:tblPr>
              <a:tblGrid>
                <a:gridCol w="2268747">
                  <a:extLst>
                    <a:ext uri="{9D8B030D-6E8A-4147-A177-3AD203B41FA5}">
                      <a16:colId xmlns:a16="http://schemas.microsoft.com/office/drawing/2014/main" val="20000"/>
                    </a:ext>
                  </a:extLst>
                </a:gridCol>
              </a:tblGrid>
              <a:tr h="173328">
                <a:tc>
                  <a:txBody>
                    <a:bodyPr/>
                    <a:lstStyle/>
                    <a:p>
                      <a:r>
                        <a:rPr lang="en-GB" sz="550" b="1" dirty="0">
                          <a:solidFill>
                            <a:schemeClr val="tx1"/>
                          </a:solidFill>
                        </a:rPr>
                        <a:t>FIXED INCOME SOVEREIGN</a:t>
                      </a:r>
                    </a:p>
                  </a:txBody>
                  <a:tcPr>
                    <a:solidFill>
                      <a:schemeClr val="tx2">
                        <a:lumMod val="20000"/>
                        <a:lumOff val="80000"/>
                      </a:schemeClr>
                    </a:solidFill>
                  </a:tcPr>
                </a:tc>
                <a:extLst>
                  <a:ext uri="{0D108BD9-81ED-4DB2-BD59-A6C34878D82A}">
                    <a16:rowId xmlns:a16="http://schemas.microsoft.com/office/drawing/2014/main" val="10000"/>
                  </a:ext>
                </a:extLst>
              </a:tr>
              <a:tr h="795047">
                <a:tc>
                  <a:txBody>
                    <a:bodyPr/>
                    <a:lstStyle/>
                    <a:p>
                      <a:pPr>
                        <a:lnSpc>
                          <a:spcPct val="150000"/>
                        </a:lnSpc>
                      </a:pPr>
                      <a:r>
                        <a:rPr lang="en-GB" sz="550" dirty="0"/>
                        <a:t>USA TREASURY NTS 1.625% TIPS 15/01/2018 USD</a:t>
                      </a:r>
                    </a:p>
                    <a:p>
                      <a:pPr>
                        <a:lnSpc>
                          <a:spcPct val="150000"/>
                        </a:lnSpc>
                      </a:pPr>
                      <a:r>
                        <a:rPr lang="en-GB" sz="550" dirty="0"/>
                        <a:t>USA TREASURY BDS 3.5% BDS 15/02/2039 USD1000	</a:t>
                      </a:r>
                    </a:p>
                    <a:p>
                      <a:pPr>
                        <a:lnSpc>
                          <a:spcPct val="150000"/>
                        </a:lnSpc>
                      </a:pPr>
                      <a:r>
                        <a:rPr lang="en-GB" sz="550" dirty="0"/>
                        <a:t>UK (GOVT OF) 1.25% INDEX-LINKED 22/11/55 GBP	</a:t>
                      </a:r>
                    </a:p>
                    <a:p>
                      <a:pPr>
                        <a:lnSpc>
                          <a:spcPct val="150000"/>
                        </a:lnSpc>
                      </a:pPr>
                      <a:r>
                        <a:rPr lang="en-GB" sz="550" dirty="0"/>
                        <a:t>UK (GOVT OF) 4.125% INDEX-LINKED 22/07/2030	</a:t>
                      </a:r>
                    </a:p>
                    <a:p>
                      <a:pPr>
                        <a:lnSpc>
                          <a:spcPct val="150000"/>
                        </a:lnSpc>
                      </a:pPr>
                      <a:r>
                        <a:rPr lang="en-GB" sz="550" dirty="0"/>
                        <a:t>UK (GOVT OF) 4.25% 07/12/2027</a:t>
                      </a:r>
                    </a:p>
                    <a:p>
                      <a:endParaRPr lang="en-GB" sz="550" dirty="0"/>
                    </a:p>
                  </a:txBody>
                  <a:tcPr>
                    <a:solidFill>
                      <a:schemeClr val="tx2">
                        <a:lumMod val="20000"/>
                        <a:lumOff val="80000"/>
                      </a:schemeClr>
                    </a:solidFill>
                  </a:tcPr>
                </a:tc>
                <a:extLst>
                  <a:ext uri="{0D108BD9-81ED-4DB2-BD59-A6C34878D82A}">
                    <a16:rowId xmlns:a16="http://schemas.microsoft.com/office/drawing/2014/main" val="10001"/>
                  </a:ext>
                </a:extLst>
              </a:tr>
              <a:tr h="173328">
                <a:tc>
                  <a:txBody>
                    <a:bodyPr/>
                    <a:lstStyle/>
                    <a:p>
                      <a:r>
                        <a:rPr lang="en-GB" sz="550" b="1" dirty="0"/>
                        <a:t>FIXED</a:t>
                      </a:r>
                      <a:r>
                        <a:rPr lang="en-GB" sz="550" b="1" baseline="0" dirty="0"/>
                        <a:t> INCOME NON SOVEREIGN</a:t>
                      </a:r>
                      <a:endParaRPr lang="en-GB" sz="550" b="1" dirty="0"/>
                    </a:p>
                  </a:txBody>
                  <a:tcPr>
                    <a:solidFill>
                      <a:schemeClr val="tx2">
                        <a:lumMod val="20000"/>
                        <a:lumOff val="80000"/>
                      </a:schemeClr>
                    </a:solidFill>
                  </a:tcPr>
                </a:tc>
                <a:extLst>
                  <a:ext uri="{0D108BD9-81ED-4DB2-BD59-A6C34878D82A}">
                    <a16:rowId xmlns:a16="http://schemas.microsoft.com/office/drawing/2014/main" val="10002"/>
                  </a:ext>
                </a:extLst>
              </a:tr>
              <a:tr h="919391">
                <a:tc>
                  <a:txBody>
                    <a:bodyPr/>
                    <a:lstStyle/>
                    <a:p>
                      <a:pPr>
                        <a:lnSpc>
                          <a:spcPct val="150000"/>
                        </a:lnSpc>
                      </a:pPr>
                      <a:r>
                        <a:rPr lang="en-GB" sz="550" dirty="0"/>
                        <a:t>ABERDEEN ASSET MANAGEMENT 7% 29/03/49 USD	</a:t>
                      </a:r>
                    </a:p>
                    <a:p>
                      <a:pPr>
                        <a:lnSpc>
                          <a:spcPct val="150000"/>
                        </a:lnSpc>
                      </a:pPr>
                      <a:r>
                        <a:rPr lang="en-GB" sz="550" dirty="0"/>
                        <a:t>DAILY MAIL &amp; GENERAL TST 5.75% 07/12/18 GBP	</a:t>
                      </a:r>
                    </a:p>
                    <a:p>
                      <a:pPr>
                        <a:lnSpc>
                          <a:spcPct val="150000"/>
                        </a:lnSpc>
                      </a:pPr>
                      <a:r>
                        <a:rPr lang="en-GB" sz="550" dirty="0"/>
                        <a:t>LEGAL AND GENERAL 5.875% 03/49	</a:t>
                      </a:r>
                    </a:p>
                    <a:p>
                      <a:pPr>
                        <a:lnSpc>
                          <a:spcPct val="150000"/>
                        </a:lnSpc>
                      </a:pPr>
                      <a:r>
                        <a:rPr lang="en-GB" sz="550" dirty="0"/>
                        <a:t>LONDON STOCK EXCHANGE 4.75% 02/11/2021	</a:t>
                      </a:r>
                    </a:p>
                    <a:p>
                      <a:pPr>
                        <a:lnSpc>
                          <a:spcPct val="150000"/>
                        </a:lnSpc>
                      </a:pPr>
                      <a:r>
                        <a:rPr lang="en-GB" sz="550" dirty="0"/>
                        <a:t>SCOTTISH WIDOWS 5.5% 16/06/2023	</a:t>
                      </a:r>
                    </a:p>
                    <a:p>
                      <a:pPr>
                        <a:lnSpc>
                          <a:spcPct val="150000"/>
                        </a:lnSpc>
                      </a:pPr>
                      <a:r>
                        <a:rPr lang="en-GB" sz="550" dirty="0"/>
                        <a:t>TP ICAP PLC 5.25% SNR EMTN 26/01/24 GBP	</a:t>
                      </a:r>
                    </a:p>
                    <a:p>
                      <a:endParaRPr lang="en-GB" sz="550" dirty="0"/>
                    </a:p>
                  </a:txBody>
                  <a:tcPr>
                    <a:solidFill>
                      <a:schemeClr val="tx2">
                        <a:lumMod val="20000"/>
                        <a:lumOff val="80000"/>
                      </a:schemeClr>
                    </a:solidFill>
                  </a:tcPr>
                </a:tc>
                <a:extLst>
                  <a:ext uri="{0D108BD9-81ED-4DB2-BD59-A6C34878D82A}">
                    <a16:rowId xmlns:a16="http://schemas.microsoft.com/office/drawing/2014/main" val="10003"/>
                  </a:ext>
                </a:extLst>
              </a:tr>
              <a:tr h="173328">
                <a:tc>
                  <a:txBody>
                    <a:bodyPr/>
                    <a:lstStyle/>
                    <a:p>
                      <a:r>
                        <a:rPr lang="en-GB" sz="550" b="1" dirty="0"/>
                        <a:t>UK</a:t>
                      </a:r>
                      <a:r>
                        <a:rPr lang="en-GB" sz="550" b="1" baseline="0" dirty="0"/>
                        <a:t>  EQUITIES</a:t>
                      </a:r>
                      <a:endParaRPr lang="en-GB" sz="550" b="1" dirty="0"/>
                    </a:p>
                  </a:txBody>
                  <a:tcPr>
                    <a:solidFill>
                      <a:schemeClr val="tx2">
                        <a:lumMod val="20000"/>
                        <a:lumOff val="80000"/>
                      </a:schemeClr>
                    </a:solidFill>
                  </a:tcPr>
                </a:tc>
                <a:extLst>
                  <a:ext uri="{0D108BD9-81ED-4DB2-BD59-A6C34878D82A}">
                    <a16:rowId xmlns:a16="http://schemas.microsoft.com/office/drawing/2014/main" val="10004"/>
                  </a:ext>
                </a:extLst>
              </a:tr>
              <a:tr h="1731152">
                <a:tc>
                  <a:txBody>
                    <a:bodyPr/>
                    <a:lstStyle/>
                    <a:p>
                      <a:pPr>
                        <a:lnSpc>
                          <a:spcPct val="150000"/>
                        </a:lnSpc>
                      </a:pPr>
                      <a:r>
                        <a:rPr lang="en-GB" sz="550" dirty="0"/>
                        <a:t>MELROSE INDUSTRIES PLC ORD GBP 0.068	</a:t>
                      </a:r>
                    </a:p>
                    <a:p>
                      <a:pPr>
                        <a:lnSpc>
                          <a:spcPct val="150000"/>
                        </a:lnSpc>
                      </a:pPr>
                      <a:r>
                        <a:rPr lang="en-GB" sz="550" dirty="0"/>
                        <a:t>BRITISH AMERICAN TOBACCO ORD 25P	</a:t>
                      </a:r>
                    </a:p>
                    <a:p>
                      <a:pPr>
                        <a:lnSpc>
                          <a:spcPct val="150000"/>
                        </a:lnSpc>
                      </a:pPr>
                      <a:r>
                        <a:rPr lang="en-GB" sz="550" dirty="0"/>
                        <a:t>IMPERIAL BRANDS PLC GBP0.10	</a:t>
                      </a:r>
                    </a:p>
                    <a:p>
                      <a:pPr>
                        <a:lnSpc>
                          <a:spcPct val="150000"/>
                        </a:lnSpc>
                      </a:pPr>
                      <a:r>
                        <a:rPr lang="en-GB" sz="550" dirty="0"/>
                        <a:t>RECKITT BENCKISER ORD 10P	</a:t>
                      </a:r>
                    </a:p>
                    <a:p>
                      <a:pPr>
                        <a:lnSpc>
                          <a:spcPct val="150000"/>
                        </a:lnSpc>
                      </a:pPr>
                      <a:r>
                        <a:rPr lang="en-GB" sz="550" dirty="0"/>
                        <a:t>UNILEVER PLC ORD 3.1111P	</a:t>
                      </a:r>
                    </a:p>
                    <a:p>
                      <a:pPr>
                        <a:lnSpc>
                          <a:spcPct val="150000"/>
                        </a:lnSpc>
                      </a:pPr>
                      <a:r>
                        <a:rPr lang="en-GB" sz="550" dirty="0"/>
                        <a:t>GLAXOSMITHKLINE PLC ORD 25P	</a:t>
                      </a:r>
                    </a:p>
                    <a:p>
                      <a:pPr>
                        <a:lnSpc>
                          <a:spcPct val="150000"/>
                        </a:lnSpc>
                      </a:pPr>
                      <a:r>
                        <a:rPr lang="en-GB" sz="550" dirty="0"/>
                        <a:t>INTERCONTL HOTELS ORD GBP0.1980952380937	</a:t>
                      </a:r>
                    </a:p>
                    <a:p>
                      <a:pPr>
                        <a:lnSpc>
                          <a:spcPct val="150000"/>
                        </a:lnSpc>
                      </a:pPr>
                      <a:r>
                        <a:rPr lang="en-GB" sz="550" dirty="0"/>
                        <a:t>NEXT PLC ORD 10P		</a:t>
                      </a:r>
                    </a:p>
                    <a:p>
                      <a:pPr>
                        <a:lnSpc>
                          <a:spcPct val="150000"/>
                        </a:lnSpc>
                      </a:pPr>
                      <a:r>
                        <a:rPr lang="en-GB" sz="550" dirty="0"/>
                        <a:t>VODAFONE GROUP ORD USD0.2095238	</a:t>
                      </a:r>
                    </a:p>
                    <a:p>
                      <a:pPr>
                        <a:lnSpc>
                          <a:spcPct val="150000"/>
                        </a:lnSpc>
                      </a:pPr>
                      <a:r>
                        <a:rPr lang="en-GB" sz="550" dirty="0"/>
                        <a:t>HSBC HOLDINGS ORD US$0.50 UK REG	</a:t>
                      </a:r>
                    </a:p>
                    <a:p>
                      <a:pPr>
                        <a:lnSpc>
                          <a:spcPct val="150000"/>
                        </a:lnSpc>
                      </a:pPr>
                      <a:r>
                        <a:rPr lang="en-GB" sz="550" dirty="0"/>
                        <a:t>STANDARD CHARTERED PLC ORD US$0.50	</a:t>
                      </a:r>
                    </a:p>
                    <a:p>
                      <a:pPr>
                        <a:lnSpc>
                          <a:spcPct val="150000"/>
                        </a:lnSpc>
                      </a:pPr>
                      <a:r>
                        <a:rPr lang="en-GB" sz="550" dirty="0"/>
                        <a:t>STANDARD LIFE ABERDEEN ORD GBP0.12222222	</a:t>
                      </a:r>
                    </a:p>
                    <a:p>
                      <a:pPr>
                        <a:lnSpc>
                          <a:spcPct val="150000"/>
                        </a:lnSpc>
                      </a:pPr>
                      <a:r>
                        <a:rPr lang="en-GB" sz="550" dirty="0"/>
                        <a:t>BRITISH LAND CO PLC ORD 25P</a:t>
                      </a:r>
                    </a:p>
                  </a:txBody>
                  <a:tcP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23" name="Table 22"/>
          <p:cNvGraphicFramePr>
            <a:graphicFrameLocks noGrp="1"/>
          </p:cNvGraphicFramePr>
          <p:nvPr>
            <p:extLst/>
          </p:nvPr>
        </p:nvGraphicFramePr>
        <p:xfrm>
          <a:off x="8670988" y="1146368"/>
          <a:ext cx="2268747" cy="4990273"/>
        </p:xfrm>
        <a:graphic>
          <a:graphicData uri="http://schemas.openxmlformats.org/drawingml/2006/table">
            <a:tbl>
              <a:tblPr firstRow="1" bandRow="1">
                <a:tableStyleId>{5C22544A-7EE6-4342-B048-85BDC9FD1C3A}</a:tableStyleId>
              </a:tblPr>
              <a:tblGrid>
                <a:gridCol w="2268747">
                  <a:extLst>
                    <a:ext uri="{9D8B030D-6E8A-4147-A177-3AD203B41FA5}">
                      <a16:colId xmlns:a16="http://schemas.microsoft.com/office/drawing/2014/main" val="20000"/>
                    </a:ext>
                  </a:extLst>
                </a:gridCol>
              </a:tblGrid>
              <a:tr h="174433">
                <a:tc>
                  <a:txBody>
                    <a:bodyPr/>
                    <a:lstStyle/>
                    <a:p>
                      <a:r>
                        <a:rPr lang="en-GB" sz="550" b="1" dirty="0">
                          <a:solidFill>
                            <a:schemeClr val="tx1"/>
                          </a:solidFill>
                        </a:rPr>
                        <a:t>ASIAN</a:t>
                      </a:r>
                      <a:r>
                        <a:rPr lang="en-GB" sz="550" b="1" baseline="0" dirty="0">
                          <a:solidFill>
                            <a:schemeClr val="tx1"/>
                          </a:solidFill>
                        </a:rPr>
                        <a:t> EQUITIES</a:t>
                      </a:r>
                      <a:endParaRPr lang="en-GB" sz="550" b="1"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426665">
                <a:tc>
                  <a:txBody>
                    <a:bodyPr/>
                    <a:lstStyle/>
                    <a:p>
                      <a:pPr>
                        <a:lnSpc>
                          <a:spcPct val="150000"/>
                        </a:lnSpc>
                      </a:pPr>
                      <a:r>
                        <a:rPr lang="en-GB" sz="550" dirty="0"/>
                        <a:t>SWIRE PACIFIC 'A' HK$0.60	</a:t>
                      </a:r>
                    </a:p>
                    <a:p>
                      <a:pPr>
                        <a:lnSpc>
                          <a:spcPct val="150000"/>
                        </a:lnSpc>
                      </a:pPr>
                      <a:r>
                        <a:rPr lang="en-GB" sz="550" dirty="0"/>
                        <a:t>ABERDEEN ASIAN INC FUND ORD NPV	</a:t>
                      </a:r>
                    </a:p>
                  </a:txBody>
                  <a:tcPr>
                    <a:solidFill>
                      <a:schemeClr val="tx2">
                        <a:lumMod val="20000"/>
                        <a:lumOff val="80000"/>
                      </a:schemeClr>
                    </a:solidFill>
                  </a:tcPr>
                </a:tc>
                <a:extLst>
                  <a:ext uri="{0D108BD9-81ED-4DB2-BD59-A6C34878D82A}">
                    <a16:rowId xmlns:a16="http://schemas.microsoft.com/office/drawing/2014/main" val="10001"/>
                  </a:ext>
                </a:extLst>
              </a:tr>
              <a:tr h="242283">
                <a:tc>
                  <a:txBody>
                    <a:bodyPr/>
                    <a:lstStyle/>
                    <a:p>
                      <a:r>
                        <a:rPr lang="en-GB" sz="550" b="1" dirty="0"/>
                        <a:t>EUROPEAN</a:t>
                      </a:r>
                      <a:r>
                        <a:rPr lang="en-GB" sz="550" b="1" baseline="0" dirty="0"/>
                        <a:t> EQUITIES</a:t>
                      </a:r>
                      <a:endParaRPr lang="en-GB" sz="550" b="1" dirty="0"/>
                    </a:p>
                  </a:txBody>
                  <a:tcPr>
                    <a:solidFill>
                      <a:schemeClr val="tx2">
                        <a:lumMod val="20000"/>
                        <a:lumOff val="80000"/>
                      </a:schemeClr>
                    </a:solidFill>
                  </a:tcPr>
                </a:tc>
                <a:extLst>
                  <a:ext uri="{0D108BD9-81ED-4DB2-BD59-A6C34878D82A}">
                    <a16:rowId xmlns:a16="http://schemas.microsoft.com/office/drawing/2014/main" val="10002"/>
                  </a:ext>
                </a:extLst>
              </a:tr>
              <a:tr h="1406675">
                <a:tc>
                  <a:txBody>
                    <a:bodyPr/>
                    <a:lstStyle/>
                    <a:p>
                      <a:pPr>
                        <a:lnSpc>
                          <a:spcPct val="150000"/>
                        </a:lnSpc>
                      </a:pPr>
                      <a:r>
                        <a:rPr lang="en-GB" sz="550" dirty="0"/>
                        <a:t>SIEMENS AG NPV REGD		</a:t>
                      </a:r>
                    </a:p>
                    <a:p>
                      <a:pPr>
                        <a:lnSpc>
                          <a:spcPct val="150000"/>
                        </a:lnSpc>
                      </a:pPr>
                      <a:r>
                        <a:rPr lang="en-GB" sz="550" dirty="0"/>
                        <a:t>NESTLE SA CHF0.10 REGD		</a:t>
                      </a:r>
                    </a:p>
                    <a:p>
                      <a:pPr>
                        <a:lnSpc>
                          <a:spcPct val="150000"/>
                        </a:lnSpc>
                      </a:pPr>
                      <a:r>
                        <a:rPr lang="en-GB" sz="550" dirty="0"/>
                        <a:t>NOVARTIS AG CHF0.50 REGD	</a:t>
                      </a:r>
                    </a:p>
                    <a:p>
                      <a:pPr>
                        <a:lnSpc>
                          <a:spcPct val="150000"/>
                        </a:lnSpc>
                      </a:pPr>
                      <a:r>
                        <a:rPr lang="en-GB" sz="550" dirty="0"/>
                        <a:t>ROCHE HLDGS GENUSSCHEINE NPV	</a:t>
                      </a:r>
                    </a:p>
                    <a:p>
                      <a:pPr>
                        <a:lnSpc>
                          <a:spcPct val="150000"/>
                        </a:lnSpc>
                      </a:pPr>
                      <a:r>
                        <a:rPr lang="en-GB" sz="550" dirty="0"/>
                        <a:t>SANOFI EUR2		</a:t>
                      </a:r>
                    </a:p>
                    <a:p>
                      <a:pPr>
                        <a:lnSpc>
                          <a:spcPct val="150000"/>
                        </a:lnSpc>
                      </a:pPr>
                      <a:r>
                        <a:rPr lang="en-GB" sz="550" dirty="0"/>
                        <a:t>DEUTSCHE BOERSE AG NPV(REGD)	</a:t>
                      </a:r>
                    </a:p>
                    <a:p>
                      <a:pPr>
                        <a:lnSpc>
                          <a:spcPct val="150000"/>
                        </a:lnSpc>
                      </a:pPr>
                      <a:r>
                        <a:rPr lang="en-GB" sz="550" dirty="0"/>
                        <a:t>UBS GROUP CHF 0.10		</a:t>
                      </a:r>
                    </a:p>
                    <a:p>
                      <a:pPr>
                        <a:lnSpc>
                          <a:spcPct val="150000"/>
                        </a:lnSpc>
                      </a:pPr>
                      <a:r>
                        <a:rPr lang="en-GB" sz="550" dirty="0"/>
                        <a:t>CRH PLC EUR ORD0.32		</a:t>
                      </a:r>
                    </a:p>
                    <a:p>
                      <a:pPr>
                        <a:lnSpc>
                          <a:spcPct val="150000"/>
                        </a:lnSpc>
                      </a:pPr>
                      <a:r>
                        <a:rPr lang="en-GB" sz="550" dirty="0"/>
                        <a:t>INFINEON ORD NPV (REGD)	</a:t>
                      </a:r>
                    </a:p>
                    <a:p>
                      <a:pPr>
                        <a:lnSpc>
                          <a:spcPct val="150000"/>
                        </a:lnSpc>
                      </a:pPr>
                      <a:r>
                        <a:rPr lang="en-GB" sz="550" dirty="0"/>
                        <a:t>RYANAIR HLDGS ORD EUR0.006	</a:t>
                      </a:r>
                    </a:p>
                  </a:txBody>
                  <a:tcPr>
                    <a:solidFill>
                      <a:schemeClr val="tx2">
                        <a:lumMod val="20000"/>
                        <a:lumOff val="80000"/>
                      </a:schemeClr>
                    </a:solidFill>
                  </a:tcPr>
                </a:tc>
                <a:extLst>
                  <a:ext uri="{0D108BD9-81ED-4DB2-BD59-A6C34878D82A}">
                    <a16:rowId xmlns:a16="http://schemas.microsoft.com/office/drawing/2014/main" val="10003"/>
                  </a:ext>
                </a:extLst>
              </a:tr>
              <a:tr h="174208">
                <a:tc>
                  <a:txBody>
                    <a:bodyPr/>
                    <a:lstStyle/>
                    <a:p>
                      <a:r>
                        <a:rPr lang="en-GB" sz="550" b="1" dirty="0"/>
                        <a:t>US</a:t>
                      </a:r>
                      <a:r>
                        <a:rPr lang="en-GB" sz="550" b="1" baseline="0" dirty="0"/>
                        <a:t>  EQUITIES</a:t>
                      </a:r>
                      <a:endParaRPr lang="en-GB" sz="550" b="1" dirty="0"/>
                    </a:p>
                  </a:txBody>
                  <a:tcPr>
                    <a:solidFill>
                      <a:schemeClr val="tx2">
                        <a:lumMod val="20000"/>
                        <a:lumOff val="80000"/>
                      </a:schemeClr>
                    </a:solidFill>
                  </a:tcPr>
                </a:tc>
                <a:extLst>
                  <a:ext uri="{0D108BD9-81ED-4DB2-BD59-A6C34878D82A}">
                    <a16:rowId xmlns:a16="http://schemas.microsoft.com/office/drawing/2014/main" val="10004"/>
                  </a:ext>
                </a:extLst>
              </a:tr>
              <a:tr h="2423768">
                <a:tc>
                  <a:txBody>
                    <a:bodyPr/>
                    <a:lstStyle/>
                    <a:p>
                      <a:pPr>
                        <a:lnSpc>
                          <a:spcPct val="150000"/>
                        </a:lnSpc>
                      </a:pPr>
                      <a:r>
                        <a:rPr lang="en-GB" sz="550" dirty="0"/>
                        <a:t>GENERAL ELECTRIC AMERICA COM US$0.06	</a:t>
                      </a:r>
                    </a:p>
                    <a:p>
                      <a:pPr>
                        <a:lnSpc>
                          <a:spcPct val="150000"/>
                        </a:lnSpc>
                      </a:pPr>
                      <a:r>
                        <a:rPr lang="en-GB" sz="550" dirty="0"/>
                        <a:t>LOCKHEED MARTIN COM USD0.01	</a:t>
                      </a:r>
                    </a:p>
                    <a:p>
                      <a:pPr>
                        <a:lnSpc>
                          <a:spcPct val="150000"/>
                        </a:lnSpc>
                      </a:pPr>
                      <a:r>
                        <a:rPr lang="en-GB" sz="550" dirty="0"/>
                        <a:t>UNITED TECHNOLOGIES COM US$1.00	</a:t>
                      </a:r>
                    </a:p>
                    <a:p>
                      <a:pPr>
                        <a:lnSpc>
                          <a:spcPct val="150000"/>
                        </a:lnSpc>
                      </a:pPr>
                      <a:r>
                        <a:rPr lang="en-GB" sz="550" dirty="0"/>
                        <a:t>COLGATE PALMOLIVE COM USD 1	</a:t>
                      </a:r>
                    </a:p>
                    <a:p>
                      <a:pPr>
                        <a:lnSpc>
                          <a:spcPct val="150000"/>
                        </a:lnSpc>
                      </a:pPr>
                      <a:r>
                        <a:rPr lang="en-GB" sz="550" dirty="0"/>
                        <a:t>PFIZER INC COM US$0.05		</a:t>
                      </a:r>
                    </a:p>
                    <a:p>
                      <a:pPr>
                        <a:lnSpc>
                          <a:spcPct val="150000"/>
                        </a:lnSpc>
                      </a:pPr>
                      <a:r>
                        <a:rPr lang="en-GB" sz="550" dirty="0"/>
                        <a:t>AT&amp;T INC COM US$1.00		</a:t>
                      </a:r>
                    </a:p>
                    <a:p>
                      <a:pPr>
                        <a:lnSpc>
                          <a:spcPct val="150000"/>
                        </a:lnSpc>
                      </a:pPr>
                      <a:r>
                        <a:rPr lang="en-GB" sz="550" dirty="0"/>
                        <a:t>VERIZON COMMUNICATIONS COM US$0.10	</a:t>
                      </a:r>
                    </a:p>
                    <a:p>
                      <a:pPr>
                        <a:lnSpc>
                          <a:spcPct val="150000"/>
                        </a:lnSpc>
                      </a:pPr>
                      <a:r>
                        <a:rPr lang="en-GB" sz="550" dirty="0"/>
                        <a:t>CITIGROUP INC COM US$0.01	</a:t>
                      </a:r>
                    </a:p>
                    <a:p>
                      <a:pPr>
                        <a:lnSpc>
                          <a:spcPct val="150000"/>
                        </a:lnSpc>
                      </a:pPr>
                      <a:r>
                        <a:rPr lang="en-GB" sz="550" dirty="0"/>
                        <a:t>HARTFORD FINANCIAL SERVICES GROUP USD 0.01	</a:t>
                      </a:r>
                    </a:p>
                    <a:p>
                      <a:pPr>
                        <a:lnSpc>
                          <a:spcPct val="150000"/>
                        </a:lnSpc>
                      </a:pPr>
                      <a:r>
                        <a:rPr lang="en-GB" sz="550" dirty="0"/>
                        <a:t>MASTERCARD INC COM USD0.0001 CLASS 'A'	</a:t>
                      </a:r>
                    </a:p>
                    <a:p>
                      <a:pPr>
                        <a:lnSpc>
                          <a:spcPct val="150000"/>
                        </a:lnSpc>
                      </a:pPr>
                      <a:r>
                        <a:rPr lang="en-GB" sz="550" dirty="0"/>
                        <a:t>VISA INC COM STK USD0.0001	</a:t>
                      </a:r>
                    </a:p>
                    <a:p>
                      <a:pPr>
                        <a:lnSpc>
                          <a:spcPct val="150000"/>
                        </a:lnSpc>
                      </a:pPr>
                      <a:r>
                        <a:rPr lang="en-GB" sz="550" dirty="0"/>
                        <a:t>ADOBE SYSTEMS INC COM US$0.0001	</a:t>
                      </a:r>
                    </a:p>
                    <a:p>
                      <a:pPr>
                        <a:lnSpc>
                          <a:spcPct val="150000"/>
                        </a:lnSpc>
                      </a:pPr>
                      <a:r>
                        <a:rPr lang="en-GB" sz="550" dirty="0"/>
                        <a:t>ALPHABET INC USD0.001 CL 'C'	</a:t>
                      </a:r>
                    </a:p>
                    <a:p>
                      <a:pPr>
                        <a:lnSpc>
                          <a:spcPct val="150000"/>
                        </a:lnSpc>
                      </a:pPr>
                      <a:r>
                        <a:rPr lang="en-GB" sz="550" dirty="0"/>
                        <a:t>APPLE INC COM NPV		</a:t>
                      </a:r>
                    </a:p>
                    <a:p>
                      <a:pPr>
                        <a:lnSpc>
                          <a:spcPct val="150000"/>
                        </a:lnSpc>
                      </a:pPr>
                      <a:r>
                        <a:rPr lang="en-GB" sz="550" dirty="0"/>
                        <a:t>CISCO SYSTEMS COM US$0.001	</a:t>
                      </a:r>
                    </a:p>
                    <a:p>
                      <a:pPr>
                        <a:lnSpc>
                          <a:spcPct val="150000"/>
                        </a:lnSpc>
                      </a:pPr>
                      <a:r>
                        <a:rPr lang="en-GB" sz="550" dirty="0"/>
                        <a:t>INTEL CORP. COM US$0.001	</a:t>
                      </a:r>
                    </a:p>
                    <a:p>
                      <a:pPr>
                        <a:lnSpc>
                          <a:spcPct val="150000"/>
                        </a:lnSpc>
                      </a:pPr>
                      <a:r>
                        <a:rPr lang="en-GB" sz="550" dirty="0"/>
                        <a:t>MICROSOFT CORP COM USD0.00000625</a:t>
                      </a:r>
                    </a:p>
                    <a:p>
                      <a:pPr>
                        <a:lnSpc>
                          <a:spcPct val="150000"/>
                        </a:lnSpc>
                      </a:pPr>
                      <a:endParaRPr lang="en-GB" sz="550" dirty="0"/>
                    </a:p>
                    <a:p>
                      <a:pPr>
                        <a:lnSpc>
                          <a:spcPct val="150000"/>
                        </a:lnSpc>
                      </a:pPr>
                      <a:r>
                        <a:rPr lang="en-GB" sz="550" dirty="0"/>
                        <a:t>		</a:t>
                      </a:r>
                    </a:p>
                    <a:p>
                      <a:endParaRPr lang="en-GB" sz="550" dirty="0"/>
                    </a:p>
                  </a:txBody>
                  <a:tcP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2" name="Table 1"/>
          <p:cNvGraphicFramePr>
            <a:graphicFrameLocks noGrp="1"/>
          </p:cNvGraphicFramePr>
          <p:nvPr>
            <p:extLst/>
          </p:nvPr>
        </p:nvGraphicFramePr>
        <p:xfrm>
          <a:off x="6372226" y="5162550"/>
          <a:ext cx="2276475" cy="985808"/>
        </p:xfrm>
        <a:graphic>
          <a:graphicData uri="http://schemas.openxmlformats.org/drawingml/2006/table">
            <a:tbl>
              <a:tblPr firstRow="1" bandRow="1">
                <a:tableStyleId>{5C22544A-7EE6-4342-B048-85BDC9FD1C3A}</a:tableStyleId>
              </a:tblPr>
              <a:tblGrid>
                <a:gridCol w="2276475">
                  <a:extLst>
                    <a:ext uri="{9D8B030D-6E8A-4147-A177-3AD203B41FA5}">
                      <a16:colId xmlns:a16="http://schemas.microsoft.com/office/drawing/2014/main" val="20000"/>
                    </a:ext>
                  </a:extLst>
                </a:gridCol>
              </a:tblGrid>
              <a:tr h="985808">
                <a:tc>
                  <a:txBody>
                    <a:bodyPr/>
                    <a:lstStyle/>
                    <a:p>
                      <a:r>
                        <a:rPr lang="en-GB" sz="550" b="1" dirty="0">
                          <a:solidFill>
                            <a:schemeClr val="tx1"/>
                          </a:solidFill>
                        </a:rPr>
                        <a:t>ALTERNATIVES</a:t>
                      </a:r>
                    </a:p>
                    <a:p>
                      <a:endParaRPr lang="en-GB" sz="550" dirty="0"/>
                    </a:p>
                    <a:p>
                      <a:pPr>
                        <a:lnSpc>
                          <a:spcPct val="150000"/>
                        </a:lnSpc>
                      </a:pPr>
                      <a:r>
                        <a:rPr lang="en-GB" sz="550" b="0" dirty="0">
                          <a:solidFill>
                            <a:schemeClr val="tx1"/>
                          </a:solidFill>
                        </a:rPr>
                        <a:t>GCP INFRASTRUCTURE ORD GBP0.01</a:t>
                      </a:r>
                    </a:p>
                    <a:p>
                      <a:pPr>
                        <a:lnSpc>
                          <a:spcPct val="150000"/>
                        </a:lnSpc>
                      </a:pPr>
                      <a:r>
                        <a:rPr lang="en-GB" sz="550" b="0" dirty="0">
                          <a:solidFill>
                            <a:schemeClr val="tx1"/>
                          </a:solidFill>
                        </a:rPr>
                        <a:t>HICL INFRASTRUCTURE ORD 0.01P</a:t>
                      </a:r>
                    </a:p>
                    <a:p>
                      <a:pPr>
                        <a:lnSpc>
                          <a:spcPct val="150000"/>
                        </a:lnSpc>
                      </a:pPr>
                      <a:r>
                        <a:rPr lang="en-GB" sz="550" b="0" dirty="0">
                          <a:solidFill>
                            <a:schemeClr val="tx1"/>
                          </a:solidFill>
                        </a:rPr>
                        <a:t>JOHN LAING INFRASTRUCTURE</a:t>
                      </a:r>
                      <a:r>
                        <a:rPr lang="en-GB" sz="550" b="0" baseline="0" dirty="0">
                          <a:solidFill>
                            <a:schemeClr val="tx1"/>
                          </a:solidFill>
                        </a:rPr>
                        <a:t> FUND</a:t>
                      </a:r>
                    </a:p>
                    <a:p>
                      <a:pPr>
                        <a:lnSpc>
                          <a:spcPct val="150000"/>
                        </a:lnSpc>
                      </a:pPr>
                      <a:r>
                        <a:rPr lang="en-GB" sz="550" b="0" baseline="0" dirty="0">
                          <a:solidFill>
                            <a:schemeClr val="tx1"/>
                          </a:solidFill>
                        </a:rPr>
                        <a:t>INTL PUBLIC PARTNERSHIPS</a:t>
                      </a:r>
                      <a:endParaRPr lang="en-GB" sz="550" b="0" dirty="0"/>
                    </a:p>
                    <a:p>
                      <a:endParaRPr lang="en-GB" sz="550" dirty="0"/>
                    </a:p>
                    <a:p>
                      <a:endParaRPr lang="en-GB" sz="550" dirty="0"/>
                    </a:p>
                  </a:txBody>
                  <a:tcPr>
                    <a:solidFill>
                      <a:schemeClr val="tx2">
                        <a:lumMod val="20000"/>
                        <a:lumOff val="80000"/>
                      </a:schemeClr>
                    </a:solidFill>
                  </a:tcPr>
                </a:tc>
                <a:extLst>
                  <a:ext uri="{0D108BD9-81ED-4DB2-BD59-A6C34878D82A}">
                    <a16:rowId xmlns:a16="http://schemas.microsoft.com/office/drawing/2014/main" val="10000"/>
                  </a:ext>
                </a:extLst>
              </a:tr>
            </a:tbl>
          </a:graphicData>
        </a:graphic>
      </p:graphicFrame>
      <p:cxnSp>
        <p:nvCxnSpPr>
          <p:cNvPr id="6" name="Straight Connector 5"/>
          <p:cNvCxnSpPr/>
          <p:nvPr/>
        </p:nvCxnSpPr>
        <p:spPr>
          <a:xfrm flipV="1">
            <a:off x="6382568" y="5323718"/>
            <a:ext cx="2260756" cy="168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402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Annualised performance - Bespoke</a:t>
            </a:r>
            <a:endParaRPr lang="en-GB" b="0" dirty="0">
              <a:solidFill>
                <a:srgbClr val="FF0000"/>
              </a:solidFill>
            </a:endParaRPr>
          </a:p>
        </p:txBody>
      </p:sp>
      <p:sp>
        <p:nvSpPr>
          <p:cNvPr id="8" name="Bespoke Table - Cumulative Footnote"/>
          <p:cNvSpPr txBox="1">
            <a:spLocks/>
          </p:cNvSpPr>
          <p:nvPr/>
        </p:nvSpPr>
        <p:spPr>
          <a:xfrm>
            <a:off x="1638301" y="5468468"/>
            <a:ext cx="8923337" cy="863592"/>
          </a:xfrm>
          <a:prstGeom prst="rect">
            <a:avLst/>
          </a:prstGeom>
        </p:spPr>
        <p:txBody>
          <a:bodyPr/>
          <a:lstStyle>
            <a:lvl1pPr algn="l" rtl="0" eaLnBrk="1" fontAlgn="base" hangingPunct="1">
              <a:spcBef>
                <a:spcPts val="600"/>
              </a:spcBef>
              <a:spcAft>
                <a:spcPct val="0"/>
              </a:spcAft>
              <a:defRPr sz="1200" b="1" kern="1200">
                <a:solidFill>
                  <a:schemeClr val="tx1"/>
                </a:solidFill>
                <a:latin typeface="Arial" pitchFamily="34" charset="0"/>
                <a:ea typeface="ＭＳ Ｐゴシック" charset="0"/>
                <a:cs typeface="Arial" pitchFamily="34" charset="0"/>
              </a:defRPr>
            </a:lvl1pPr>
            <a:lvl2pPr algn="l" rtl="0" eaLnBrk="1" fontAlgn="base" hangingPunct="1">
              <a:spcBef>
                <a:spcPts val="600"/>
              </a:spcBef>
              <a:spcAft>
                <a:spcPct val="0"/>
              </a:spcAft>
              <a:defRPr sz="1200" kern="1200">
                <a:solidFill>
                  <a:srgbClr val="404040"/>
                </a:solidFill>
                <a:latin typeface="Arial" pitchFamily="34" charset="0"/>
                <a:ea typeface="Arial" charset="0"/>
                <a:cs typeface="Arial" pitchFamily="34" charset="0"/>
              </a:defRPr>
            </a:lvl2pPr>
            <a:lvl3pPr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3pPr>
            <a:lvl4pPr marL="358775"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4pPr>
            <a:lvl5pPr marL="539750"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5pPr>
            <a:lvl6pPr marL="0" indent="0" algn="l" defTabSz="914400" rtl="0" eaLnBrk="1" latinLnBrk="0" hangingPunct="1">
              <a:spcBef>
                <a:spcPct val="20000"/>
              </a:spcBef>
              <a:buFontTx/>
              <a:buNone/>
              <a:defRPr sz="1100" b="1" kern="1200">
                <a:solidFill>
                  <a:schemeClr val="bg2"/>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GB" sz="800" b="0" dirty="0">
                <a:solidFill>
                  <a:srgbClr val="7F7F7F"/>
                </a:solidFill>
              </a:rPr>
              <a:t>All cumulative performance data to 31/06/2017. DMS Bespoke-ARC Inception Date: 31/12/2007. Source: Asset Risk Consultants.
The Private Client Indices (PCI) are compiled by Asset Risk Consultants (ARC), an independent investment consultant. The PCI represent the average performance of actual discretionary portfolios achieved by managers participating in the project and provide a peer group comparison for use in portfolio analysis alongside a portfolio specific benchmark. Over 50,000 real portfolios are used from over 50 different investment management firms. Past performance is not a guide to future returns. The value of investments and the income from them can fall as well as rise and investors may get back less than invested.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045" y="1203570"/>
            <a:ext cx="6935666" cy="42648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8998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GB" dirty="0">
                <a:solidFill>
                  <a:schemeClr val="tx1"/>
                </a:solidFill>
              </a:rPr>
              <a:t>Close Brothers Asset Management</a:t>
            </a:r>
          </a:p>
        </p:txBody>
      </p:sp>
      <p:sp>
        <p:nvSpPr>
          <p:cNvPr id="10" name="Text Placeholder 9"/>
          <p:cNvSpPr>
            <a:spLocks noGrp="1"/>
          </p:cNvSpPr>
          <p:nvPr>
            <p:ph type="body" sz="quarter" idx="11"/>
          </p:nvPr>
        </p:nvSpPr>
        <p:spPr/>
        <p:txBody>
          <a:bodyPr/>
          <a:lstStyle/>
          <a:p>
            <a:r>
              <a:rPr lang="en-US" dirty="0">
                <a:solidFill>
                  <a:srgbClr val="404040"/>
                </a:solidFill>
              </a:rPr>
              <a:t>Exchange Square</a:t>
            </a:r>
          </a:p>
        </p:txBody>
      </p:sp>
      <p:sp>
        <p:nvSpPr>
          <p:cNvPr id="11" name="Text Placeholder 10"/>
          <p:cNvSpPr>
            <a:spLocks noGrp="1"/>
          </p:cNvSpPr>
          <p:nvPr>
            <p:ph type="body" sz="quarter" idx="12"/>
          </p:nvPr>
        </p:nvSpPr>
        <p:spPr>
          <a:xfrm>
            <a:off x="7406393" y="4628059"/>
            <a:ext cx="2605088" cy="214327"/>
          </a:xfrm>
        </p:spPr>
        <p:txBody>
          <a:bodyPr/>
          <a:lstStyle/>
          <a:p>
            <a:r>
              <a:rPr lang="en-US" dirty="0">
                <a:solidFill>
                  <a:srgbClr val="404040"/>
                </a:solidFill>
              </a:rPr>
              <a:t>Primrose Street</a:t>
            </a:r>
          </a:p>
        </p:txBody>
      </p:sp>
      <p:sp>
        <p:nvSpPr>
          <p:cNvPr id="12" name="Text Placeholder 11"/>
          <p:cNvSpPr>
            <a:spLocks noGrp="1"/>
          </p:cNvSpPr>
          <p:nvPr>
            <p:ph type="body" sz="quarter" idx="13"/>
          </p:nvPr>
        </p:nvSpPr>
        <p:spPr>
          <a:xfrm>
            <a:off x="7414868" y="4814125"/>
            <a:ext cx="2605088" cy="214327"/>
          </a:xfrm>
        </p:spPr>
        <p:txBody>
          <a:bodyPr/>
          <a:lstStyle/>
          <a:p>
            <a:r>
              <a:rPr lang="en-US" dirty="0">
                <a:solidFill>
                  <a:srgbClr val="404040"/>
                </a:solidFill>
              </a:rPr>
              <a:t>London</a:t>
            </a:r>
            <a:endParaRPr lang="en-GB" dirty="0"/>
          </a:p>
        </p:txBody>
      </p:sp>
      <p:sp>
        <p:nvSpPr>
          <p:cNvPr id="13" name="Text Placeholder 12"/>
          <p:cNvSpPr>
            <a:spLocks noGrp="1"/>
          </p:cNvSpPr>
          <p:nvPr>
            <p:ph type="body" sz="quarter" idx="14"/>
          </p:nvPr>
        </p:nvSpPr>
        <p:spPr>
          <a:xfrm>
            <a:off x="7414868" y="5025794"/>
            <a:ext cx="2605088" cy="214327"/>
          </a:xfrm>
        </p:spPr>
        <p:txBody>
          <a:bodyPr/>
          <a:lstStyle/>
          <a:p>
            <a:pPr defTabSz="871344">
              <a:spcAft>
                <a:spcPts val="0"/>
              </a:spcAft>
            </a:pPr>
            <a:r>
              <a:rPr lang="en-US" dirty="0">
                <a:solidFill>
                  <a:srgbClr val="404040"/>
                </a:solidFill>
              </a:rPr>
              <a:t>EC2A 2BY</a:t>
            </a:r>
            <a:endParaRPr lang="en-GB" dirty="0">
              <a:solidFill>
                <a:srgbClr val="404040"/>
              </a:solidFill>
            </a:endParaRPr>
          </a:p>
        </p:txBody>
      </p:sp>
      <p:sp>
        <p:nvSpPr>
          <p:cNvPr id="14" name="Text Placeholder 13"/>
          <p:cNvSpPr>
            <a:spLocks noGrp="1"/>
          </p:cNvSpPr>
          <p:nvPr>
            <p:ph type="body" sz="quarter" idx="15"/>
          </p:nvPr>
        </p:nvSpPr>
        <p:spPr/>
        <p:txBody>
          <a:bodyPr/>
          <a:lstStyle/>
          <a:p>
            <a:r>
              <a:rPr lang="en-GB" dirty="0">
                <a:solidFill>
                  <a:srgbClr val="404040"/>
                </a:solidFill>
              </a:rPr>
              <a:t>Tel: 020 7426 4076</a:t>
            </a:r>
          </a:p>
        </p:txBody>
      </p:sp>
      <p:sp>
        <p:nvSpPr>
          <p:cNvPr id="15" name="Text Placeholder 14"/>
          <p:cNvSpPr>
            <a:spLocks noGrp="1"/>
          </p:cNvSpPr>
          <p:nvPr>
            <p:ph type="body" sz="quarter" idx="16"/>
          </p:nvPr>
        </p:nvSpPr>
        <p:spPr/>
        <p:txBody>
          <a:bodyPr/>
          <a:lstStyle/>
          <a:p>
            <a:r>
              <a:rPr lang="en-GB" dirty="0">
                <a:solidFill>
                  <a:srgbClr val="404040"/>
                </a:solidFill>
              </a:rPr>
              <a:t>Web: www.closebrothersam.com</a:t>
            </a:r>
          </a:p>
        </p:txBody>
      </p:sp>
      <p:sp>
        <p:nvSpPr>
          <p:cNvPr id="16" name="Text Placeholder 8"/>
          <p:cNvSpPr txBox="1">
            <a:spLocks/>
          </p:cNvSpPr>
          <p:nvPr/>
        </p:nvSpPr>
        <p:spPr bwMode="auto">
          <a:xfrm>
            <a:off x="1962536" y="2964545"/>
            <a:ext cx="2947479" cy="74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1" fontAlgn="base" hangingPunct="1">
              <a:spcBef>
                <a:spcPts val="600"/>
              </a:spcBef>
              <a:spcAft>
                <a:spcPct val="0"/>
              </a:spcAft>
              <a:defRPr sz="1200" b="0" kern="1200">
                <a:solidFill>
                  <a:srgbClr val="53565A"/>
                </a:solidFill>
                <a:latin typeface="Arial" pitchFamily="34" charset="0"/>
                <a:ea typeface="ＭＳ Ｐゴシック" charset="0"/>
                <a:cs typeface="Arial" pitchFamily="34" charset="0"/>
              </a:defRPr>
            </a:lvl1pPr>
            <a:lvl2pPr algn="l" rtl="0" eaLnBrk="1" fontAlgn="base" hangingPunct="1">
              <a:spcBef>
                <a:spcPts val="600"/>
              </a:spcBef>
              <a:spcAft>
                <a:spcPct val="0"/>
              </a:spcAft>
              <a:defRPr sz="1200" kern="1200">
                <a:solidFill>
                  <a:srgbClr val="404040"/>
                </a:solidFill>
                <a:latin typeface="Arial" pitchFamily="34" charset="0"/>
                <a:ea typeface="Arial" charset="0"/>
                <a:cs typeface="Arial" pitchFamily="34" charset="0"/>
              </a:defRPr>
            </a:lvl2pPr>
            <a:lvl3pPr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3pPr>
            <a:lvl4pPr marL="358775"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4pPr>
            <a:lvl5pPr marL="539750" indent="-179388" algn="l" rtl="0" eaLnBrk="1" fontAlgn="base" hangingPunct="1">
              <a:spcBef>
                <a:spcPts val="600"/>
              </a:spcBef>
              <a:spcAft>
                <a:spcPct val="0"/>
              </a:spcAft>
              <a:buFont typeface="Arial" charset="0"/>
              <a:buChar char="›"/>
              <a:defRPr sz="1200" kern="1200">
                <a:solidFill>
                  <a:srgbClr val="404040"/>
                </a:solidFill>
                <a:latin typeface="Arial" pitchFamily="34" charset="0"/>
                <a:ea typeface="Arial" charset="0"/>
                <a:cs typeface="Arial" pitchFamily="34" charset="0"/>
              </a:defRPr>
            </a:lvl5pPr>
            <a:lvl6pPr marL="0" indent="0" algn="l" defTabSz="914400" rtl="0" eaLnBrk="1" latinLnBrk="0" hangingPunct="1">
              <a:spcBef>
                <a:spcPct val="20000"/>
              </a:spcBef>
              <a:buFontTx/>
              <a:buNone/>
              <a:defRPr sz="1100" b="1" kern="1200">
                <a:solidFill>
                  <a:schemeClr val="bg2"/>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Bef>
                <a:spcPts val="0"/>
              </a:spcBef>
            </a:pPr>
            <a:r>
              <a:rPr lang="en-GB" b="1" dirty="0">
                <a:solidFill>
                  <a:srgbClr val="001B96"/>
                </a:solidFill>
              </a:rPr>
              <a:t>Richard Hollowood</a:t>
            </a:r>
          </a:p>
          <a:p>
            <a:pPr defTabSz="914400">
              <a:spcBef>
                <a:spcPts val="0"/>
              </a:spcBef>
            </a:pPr>
            <a:r>
              <a:rPr lang="en-GB" i="1" dirty="0">
                <a:solidFill>
                  <a:srgbClr val="404040"/>
                </a:solidFill>
              </a:rPr>
              <a:t>Managing Director, Investments</a:t>
            </a:r>
          </a:p>
          <a:p>
            <a:pPr defTabSz="914400">
              <a:spcBef>
                <a:spcPts val="0"/>
              </a:spcBef>
            </a:pPr>
            <a:r>
              <a:rPr lang="en-GB" i="1" dirty="0">
                <a:solidFill>
                  <a:srgbClr val="404040"/>
                </a:solidFill>
              </a:rPr>
              <a:t>0207 426 6207</a:t>
            </a:r>
          </a:p>
          <a:p>
            <a:pPr defTabSz="914400">
              <a:spcBef>
                <a:spcPts val="0"/>
              </a:spcBef>
            </a:pPr>
            <a:r>
              <a:rPr lang="en-GB" i="1" dirty="0">
                <a:solidFill>
                  <a:srgbClr val="404040"/>
                </a:solidFill>
              </a:rPr>
              <a:t>richard.hollowood@closebrothers.com</a:t>
            </a:r>
          </a:p>
        </p:txBody>
      </p:sp>
    </p:spTree>
    <p:extLst>
      <p:ext uri="{BB962C8B-B14F-4D97-AF65-F5344CB8AC3E}">
        <p14:creationId xmlns:p14="http://schemas.microsoft.com/office/powerpoint/2010/main" val="262306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1981354"/>
            <a:ext cx="7704333" cy="4301713"/>
          </a:xfrm>
        </p:spPr>
        <p:txBody>
          <a:bodyPr/>
          <a:lstStyle/>
          <a:p>
            <a:pPr marL="342900" indent="-342900">
              <a:buFont typeface="Wingdings" panose="05000000000000000000" pitchFamily="2" charset="2"/>
              <a:buChar char="ü"/>
            </a:pPr>
            <a:r>
              <a:rPr lang="en-GB" dirty="0"/>
              <a:t>Trade marks: POLYCON and possibly others</a:t>
            </a:r>
          </a:p>
          <a:p>
            <a:pPr marL="342900" indent="-342900">
              <a:buFont typeface="Wingdings" panose="05000000000000000000" pitchFamily="2" charset="2"/>
              <a:buChar char="ü"/>
            </a:pPr>
            <a:r>
              <a:rPr lang="en-GB" dirty="0"/>
              <a:t>Copyright: likely in relation to documents relating to the business</a:t>
            </a:r>
          </a:p>
          <a:p>
            <a:pPr marL="342900" indent="-342900">
              <a:buFont typeface="Wingdings" panose="05000000000000000000" pitchFamily="2" charset="2"/>
              <a:buChar char="ü"/>
            </a:pPr>
            <a:r>
              <a:rPr lang="en-GB" dirty="0"/>
              <a:t>Passing off: in relation to the POLYCON trade mark</a:t>
            </a:r>
          </a:p>
          <a:p>
            <a:pPr marL="342900" indent="-342900">
              <a:buFont typeface="Wingdings" panose="05000000000000000000" pitchFamily="2" charset="2"/>
              <a:buChar char="ü"/>
            </a:pPr>
            <a:r>
              <a:rPr lang="en-GB" dirty="0"/>
              <a:t>Patents: perhaps already, and some aspects of the lenses are probably patentable</a:t>
            </a:r>
          </a:p>
          <a:p>
            <a:pPr marL="342900" indent="-342900">
              <a:buFont typeface="Wingdings" panose="05000000000000000000" pitchFamily="2" charset="2"/>
              <a:buChar char="ü"/>
            </a:pPr>
            <a:r>
              <a:rPr lang="en-GB" dirty="0"/>
              <a:t>Designs: at least some unregistered design right in lenses and spectacles</a:t>
            </a:r>
          </a:p>
          <a:p>
            <a:pPr marL="342900" indent="-342900">
              <a:buFont typeface="Wingdings" panose="05000000000000000000" pitchFamily="2" charset="2"/>
              <a:buChar char="ü"/>
            </a:pPr>
            <a:r>
              <a:rPr lang="en-GB" dirty="0"/>
              <a:t>Recommend a due diligence review to identify the rights</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sp>
        <p:nvSpPr>
          <p:cNvPr id="4" name="Title 3"/>
          <p:cNvSpPr>
            <a:spLocks noGrp="1"/>
          </p:cNvSpPr>
          <p:nvPr>
            <p:ph type="title"/>
          </p:nvPr>
        </p:nvSpPr>
        <p:spPr/>
        <p:txBody>
          <a:bodyPr/>
          <a:lstStyle/>
          <a:p>
            <a:r>
              <a:rPr lang="en-GB" dirty="0"/>
              <a:t>Which of these rights does Polycon have?</a:t>
            </a:r>
          </a:p>
        </p:txBody>
      </p:sp>
    </p:spTree>
    <p:extLst>
      <p:ext uri="{BB962C8B-B14F-4D97-AF65-F5344CB8AC3E}">
        <p14:creationId xmlns:p14="http://schemas.microsoft.com/office/powerpoint/2010/main" val="12275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olo 4"/>
          <p:cNvSpPr>
            <a:spLocks noGrp="1"/>
          </p:cNvSpPr>
          <p:nvPr>
            <p:ph type="title"/>
          </p:nvPr>
        </p:nvSpPr>
        <p:spPr bwMode="auto">
          <a:xfrm>
            <a:off x="1638300" y="2648279"/>
            <a:ext cx="8915400" cy="1542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it-IT" altLang="it-IT" dirty="0">
                <a:ea typeface="Geneva" charset="-128"/>
              </a:rPr>
              <a:t> </a:t>
            </a:r>
            <a:r>
              <a:rPr lang="it-IT" altLang="it-IT" dirty="0" err="1">
                <a:ea typeface="Geneva" charset="-128"/>
              </a:rPr>
              <a:t>Italian</a:t>
            </a:r>
            <a:r>
              <a:rPr lang="it-IT" altLang="it-IT" dirty="0">
                <a:ea typeface="Geneva" charset="-128"/>
              </a:rPr>
              <a:t> «</a:t>
            </a:r>
            <a:r>
              <a:rPr lang="it-IT" altLang="it-IT" dirty="0" err="1">
                <a:ea typeface="Geneva" charset="-128"/>
              </a:rPr>
              <a:t>Resident</a:t>
            </a:r>
            <a:r>
              <a:rPr lang="it-IT" altLang="it-IT" dirty="0">
                <a:ea typeface="Geneva" charset="-128"/>
              </a:rPr>
              <a:t> Non-</a:t>
            </a:r>
            <a:r>
              <a:rPr lang="it-IT" altLang="it-IT" dirty="0" err="1">
                <a:ea typeface="Geneva" charset="-128"/>
              </a:rPr>
              <a:t>Domiciled</a:t>
            </a:r>
            <a:r>
              <a:rPr lang="it-IT" altLang="it-IT" dirty="0">
                <a:ea typeface="Geneva" charset="-128"/>
              </a:rPr>
              <a:t>» </a:t>
            </a:r>
            <a:br>
              <a:rPr lang="it-IT" altLang="it-IT" dirty="0">
                <a:ea typeface="Geneva" charset="-128"/>
              </a:rPr>
            </a:br>
            <a:r>
              <a:rPr lang="it-IT" altLang="it-IT" dirty="0" err="1">
                <a:ea typeface="Geneva" charset="-128"/>
              </a:rPr>
              <a:t>tax</a:t>
            </a:r>
            <a:r>
              <a:rPr lang="it-IT" altLang="it-IT" dirty="0">
                <a:ea typeface="Geneva" charset="-128"/>
              </a:rPr>
              <a:t> regime</a:t>
            </a:r>
            <a:endParaRPr lang="it-IT" sz="2400" dirty="0">
              <a:latin typeface="Calibri" charset="0"/>
            </a:endParaRPr>
          </a:p>
        </p:txBody>
      </p:sp>
      <p:sp>
        <p:nvSpPr>
          <p:cNvPr id="12290"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fld id="{4D2AD8FD-C171-1B47-87AE-DA20E0A2905E}" type="datetime1">
              <a:rPr lang="it-IT" sz="1100">
                <a:solidFill>
                  <a:srgbClr val="898989"/>
                </a:solidFill>
              </a:rPr>
              <a:pPr eaLnBrk="1" hangingPunct="1">
                <a:defRPr/>
              </a:pPr>
              <a:t>17/11/2017</a:t>
            </a:fld>
            <a:endParaRPr lang="it-IT" sz="1100">
              <a:solidFill>
                <a:srgbClr val="898989"/>
              </a:solidFill>
            </a:endParaRPr>
          </a:p>
        </p:txBody>
      </p:sp>
      <p:sp>
        <p:nvSpPr>
          <p:cNvPr id="1229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defRPr/>
            </a:pPr>
            <a:fld id="{CF65A0E2-FD9D-B345-8D46-16FD29F3CFA1}" type="slidenum">
              <a:rPr lang="it-IT" sz="1100">
                <a:solidFill>
                  <a:srgbClr val="898989"/>
                </a:solidFill>
              </a:rPr>
              <a:pPr eaLnBrk="1" fontAlgn="base" hangingPunct="1">
                <a:spcBef>
                  <a:spcPct val="0"/>
                </a:spcBef>
                <a:spcAft>
                  <a:spcPct val="0"/>
                </a:spcAft>
                <a:defRPr/>
              </a:pPr>
              <a:t>130</a:t>
            </a:fld>
            <a:endParaRPr lang="it-IT" sz="1100">
              <a:solidFill>
                <a:srgbClr val="898989"/>
              </a:solidFill>
            </a:endParaRPr>
          </a:p>
        </p:txBody>
      </p:sp>
      <p:sp>
        <p:nvSpPr>
          <p:cNvPr id="6" name="Segnaposto piè di pagina 5"/>
          <p:cNvSpPr>
            <a:spLocks noGrp="1"/>
          </p:cNvSpPr>
          <p:nvPr>
            <p:ph type="ftr" sz="quarter" idx="11"/>
          </p:nvPr>
        </p:nvSpPr>
        <p:spPr/>
        <p:txBody>
          <a:bodyPr/>
          <a:lstStyle/>
          <a:p>
            <a:pPr>
              <a:defRPr/>
            </a:pPr>
            <a:endParaRPr lang="it-IT" dirty="0">
              <a:solidFill>
                <a:prstClr val="black">
                  <a:tint val="75000"/>
                </a:prstClr>
              </a:solidFill>
              <a:latin typeface="Calibri"/>
            </a:endParaRPr>
          </a:p>
        </p:txBody>
      </p:sp>
      <p:sp>
        <p:nvSpPr>
          <p:cNvPr id="7" name="CasellaDiTesto 6"/>
          <p:cNvSpPr txBox="1"/>
          <p:nvPr/>
        </p:nvSpPr>
        <p:spPr>
          <a:xfrm>
            <a:off x="2811463" y="3867237"/>
            <a:ext cx="6569075" cy="646113"/>
          </a:xfrm>
          <a:prstGeom prst="rect">
            <a:avLst/>
          </a:prstGeom>
          <a:noFill/>
        </p:spPr>
        <p:txBody>
          <a:bodyPr>
            <a:spAutoFit/>
          </a:bodyPr>
          <a:lstStyle/>
          <a:p>
            <a:pPr algn="ctr" fontAlgn="base">
              <a:spcBef>
                <a:spcPct val="0"/>
              </a:spcBef>
              <a:spcAft>
                <a:spcPct val="0"/>
              </a:spcAft>
              <a:defRPr/>
            </a:pPr>
            <a:r>
              <a:rPr lang="it-IT" i="1" dirty="0">
                <a:solidFill>
                  <a:prstClr val="black">
                    <a:lumMod val="50000"/>
                    <a:lumOff val="50000"/>
                  </a:prstClr>
                </a:solidFill>
                <a:latin typeface="Calibri" panose="020F0502020204030204" pitchFamily="34" charset="0"/>
                <a:ea typeface="Geneva" charset="-128"/>
              </a:rPr>
              <a:t>Art. 24-bis, </a:t>
            </a:r>
            <a:r>
              <a:rPr lang="it-IT" i="1" dirty="0" err="1">
                <a:solidFill>
                  <a:prstClr val="black">
                    <a:lumMod val="50000"/>
                    <a:lumOff val="50000"/>
                  </a:prstClr>
                </a:solidFill>
                <a:latin typeface="Calibri" panose="020F0502020204030204" pitchFamily="34" charset="0"/>
                <a:ea typeface="Geneva" charset="-128"/>
              </a:rPr>
              <a:t>d.P.R.</a:t>
            </a:r>
            <a:r>
              <a:rPr lang="it-IT" i="1" dirty="0">
                <a:solidFill>
                  <a:prstClr val="black">
                    <a:lumMod val="50000"/>
                    <a:lumOff val="50000"/>
                  </a:prstClr>
                </a:solidFill>
                <a:latin typeface="Calibri" panose="020F0502020204030204" pitchFamily="34" charset="0"/>
                <a:ea typeface="Geneva" charset="-128"/>
              </a:rPr>
              <a:t> 22 </a:t>
            </a:r>
            <a:r>
              <a:rPr lang="it-IT" i="1" dirty="0" err="1">
                <a:solidFill>
                  <a:prstClr val="black">
                    <a:lumMod val="50000"/>
                    <a:lumOff val="50000"/>
                  </a:prstClr>
                </a:solidFill>
                <a:latin typeface="Calibri" panose="020F0502020204030204" pitchFamily="34" charset="0"/>
                <a:ea typeface="Geneva" charset="-128"/>
              </a:rPr>
              <a:t>December</a:t>
            </a:r>
            <a:r>
              <a:rPr lang="it-IT" i="1" dirty="0">
                <a:solidFill>
                  <a:prstClr val="black">
                    <a:lumMod val="50000"/>
                    <a:lumOff val="50000"/>
                  </a:prstClr>
                </a:solidFill>
                <a:latin typeface="Calibri" panose="020F0502020204030204" pitchFamily="34" charset="0"/>
                <a:ea typeface="Geneva" charset="-128"/>
              </a:rPr>
              <a:t> 1986, n. 917</a:t>
            </a:r>
            <a:r>
              <a:rPr lang="it-IT" i="1" dirty="0">
                <a:solidFill>
                  <a:prstClr val="black">
                    <a:lumMod val="50000"/>
                    <a:lumOff val="50000"/>
                  </a:prstClr>
                </a:solidFill>
                <a:latin typeface="Calibri"/>
                <a:ea typeface="Geneva" charset="-128"/>
                <a:cs typeface="Calibri Light" panose="020F0302020204030204" pitchFamily="34" charset="0"/>
              </a:rPr>
              <a:t>,</a:t>
            </a:r>
            <a:r>
              <a:rPr lang="it-IT" i="1" dirty="0">
                <a:solidFill>
                  <a:prstClr val="black">
                    <a:lumMod val="50000"/>
                    <a:lumOff val="50000"/>
                  </a:prstClr>
                </a:solidFill>
                <a:latin typeface="Calibri Light" panose="020F0302020204030204" pitchFamily="34" charset="0"/>
                <a:ea typeface="Geneva" charset="-128"/>
                <a:cs typeface="Calibri Light" panose="020F0302020204030204" pitchFamily="34" charset="0"/>
              </a:rPr>
              <a:t> </a:t>
            </a:r>
            <a:br>
              <a:rPr lang="it-IT" i="1" dirty="0">
                <a:solidFill>
                  <a:prstClr val="black">
                    <a:lumMod val="50000"/>
                    <a:lumOff val="50000"/>
                  </a:prstClr>
                </a:solidFill>
                <a:latin typeface="Calibri Light" panose="020F0302020204030204" pitchFamily="34" charset="0"/>
                <a:ea typeface="Geneva" charset="-128"/>
                <a:cs typeface="Calibri Light" panose="020F0302020204030204" pitchFamily="34" charset="0"/>
              </a:rPr>
            </a:br>
            <a:r>
              <a:rPr lang="it-IT" i="1" dirty="0" err="1">
                <a:solidFill>
                  <a:prstClr val="black">
                    <a:lumMod val="50000"/>
                    <a:lumOff val="50000"/>
                  </a:prstClr>
                </a:solidFill>
                <a:latin typeface="Calibri Light" panose="020F0302020204030204" pitchFamily="34" charset="0"/>
                <a:ea typeface="Geneva" charset="-128"/>
                <a:cs typeface="Calibri Light" panose="020F0302020204030204" pitchFamily="34" charset="0"/>
              </a:rPr>
              <a:t>introduced</a:t>
            </a:r>
            <a:r>
              <a:rPr lang="it-IT" i="1" dirty="0">
                <a:solidFill>
                  <a:prstClr val="black">
                    <a:lumMod val="50000"/>
                    <a:lumOff val="50000"/>
                  </a:prstClr>
                </a:solidFill>
                <a:latin typeface="Calibri Light" panose="020F0302020204030204" pitchFamily="34" charset="0"/>
                <a:ea typeface="Geneva" charset="-128"/>
                <a:cs typeface="Calibri Light" panose="020F0302020204030204" pitchFamily="34" charset="0"/>
              </a:rPr>
              <a:t> by art. 1, co. 152-158, L. 11 </a:t>
            </a:r>
            <a:r>
              <a:rPr lang="it-IT" i="1" dirty="0" err="1">
                <a:solidFill>
                  <a:prstClr val="black">
                    <a:lumMod val="50000"/>
                    <a:lumOff val="50000"/>
                  </a:prstClr>
                </a:solidFill>
                <a:latin typeface="Calibri Light" panose="020F0302020204030204" pitchFamily="34" charset="0"/>
                <a:ea typeface="Geneva" charset="-128"/>
                <a:cs typeface="Calibri Light" panose="020F0302020204030204" pitchFamily="34" charset="0"/>
              </a:rPr>
              <a:t>December</a:t>
            </a:r>
            <a:r>
              <a:rPr lang="it-IT" i="1" dirty="0">
                <a:solidFill>
                  <a:prstClr val="black">
                    <a:lumMod val="50000"/>
                    <a:lumOff val="50000"/>
                  </a:prstClr>
                </a:solidFill>
                <a:latin typeface="Calibri Light" panose="020F0302020204030204" pitchFamily="34" charset="0"/>
                <a:ea typeface="Geneva" charset="-128"/>
                <a:cs typeface="Calibri Light" panose="020F0302020204030204" pitchFamily="34" charset="0"/>
              </a:rPr>
              <a:t> 2016, n. 262</a:t>
            </a:r>
          </a:p>
        </p:txBody>
      </p:sp>
    </p:spTree>
    <p:extLst>
      <p:ext uri="{BB962C8B-B14F-4D97-AF65-F5344CB8AC3E}">
        <p14:creationId xmlns:p14="http://schemas.microsoft.com/office/powerpoint/2010/main" val="4826127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bwMode="auto">
          <a:xfrm>
            <a:off x="1973264" y="1544639"/>
            <a:ext cx="8580437" cy="55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it-IT" altLang="it-IT" dirty="0">
                <a:ea typeface="Geneva" charset="-128"/>
              </a:rPr>
              <a:t>The new </a:t>
            </a:r>
            <a:r>
              <a:rPr lang="en-GB" altLang="it-IT" dirty="0">
                <a:ea typeface="Geneva" charset="-128"/>
              </a:rPr>
              <a:t>tax</a:t>
            </a:r>
            <a:r>
              <a:rPr lang="it-IT" altLang="it-IT" dirty="0">
                <a:ea typeface="Geneva" charset="-128"/>
              </a:rPr>
              <a:t> regime</a:t>
            </a:r>
          </a:p>
        </p:txBody>
      </p:sp>
      <p:sp>
        <p:nvSpPr>
          <p:cNvPr id="6" name="Segnaposto testo 5"/>
          <p:cNvSpPr>
            <a:spLocks noGrp="1"/>
          </p:cNvSpPr>
          <p:nvPr>
            <p:ph type="body" sz="quarter" idx="13"/>
          </p:nvPr>
        </p:nvSpPr>
        <p:spPr>
          <a:xfrm>
            <a:off x="1973264" y="2221913"/>
            <a:ext cx="8580437" cy="3785652"/>
          </a:xfrm>
        </p:spPr>
        <p:txBody>
          <a:bodyPr/>
          <a:lstStyle/>
          <a:p>
            <a:pPr algn="just">
              <a:defRPr/>
            </a:pPr>
            <a:r>
              <a:rPr lang="en-GB" dirty="0"/>
              <a:t>The Italian Bill for 2017 has introduced a new optional tax regime (hereinafter the «</a:t>
            </a:r>
            <a:r>
              <a:rPr lang="en-GB" b="1" dirty="0"/>
              <a:t>Regime</a:t>
            </a:r>
            <a:r>
              <a:rPr lang="en-GB" dirty="0"/>
              <a:t>») for the individuals who transfer their tax residency in Italy (hereinafter «</a:t>
            </a:r>
            <a:r>
              <a:rPr lang="en-GB" b="1" dirty="0"/>
              <a:t>Resident</a:t>
            </a:r>
            <a:r>
              <a:rPr lang="en-GB" dirty="0"/>
              <a:t>»). </a:t>
            </a:r>
          </a:p>
          <a:p>
            <a:pPr algn="just">
              <a:defRPr/>
            </a:pPr>
            <a:endParaRPr lang="en-GB" sz="800" dirty="0"/>
          </a:p>
          <a:p>
            <a:pPr algn="just">
              <a:defRPr/>
            </a:pPr>
            <a:r>
              <a:rPr lang="en-GB" dirty="0"/>
              <a:t>Starting </a:t>
            </a:r>
            <a:r>
              <a:rPr lang="en-GB" b="1" dirty="0"/>
              <a:t>from the tax year 2017</a:t>
            </a:r>
            <a:r>
              <a:rPr lang="en-GB" dirty="0"/>
              <a:t>, the Regime excludes from taxation in Italy any income produced abroad by the Resident, irrespective of its financial transfer to Italy (i.e. </a:t>
            </a:r>
            <a:r>
              <a:rPr lang="en-GB" b="1" dirty="0"/>
              <a:t>no remittance basis</a:t>
            </a:r>
            <a:r>
              <a:rPr lang="en-GB" dirty="0"/>
              <a:t>). </a:t>
            </a:r>
          </a:p>
          <a:p>
            <a:pPr algn="just">
              <a:defRPr/>
            </a:pPr>
            <a:r>
              <a:rPr lang="en-GB" dirty="0"/>
              <a:t>In other words, the Regime is applicable also when the income produced abroad is remitted to Italy. </a:t>
            </a:r>
          </a:p>
          <a:p>
            <a:pPr algn="just">
              <a:defRPr/>
            </a:pPr>
            <a:r>
              <a:rPr lang="en-GB" dirty="0"/>
              <a:t>Furthermore, the application for the Regime involves: the non-application of certain wealth taxes, the exclusion from tax monitoring obligations and certain exclusions for gift and inheritance tax purposes. </a:t>
            </a:r>
          </a:p>
          <a:p>
            <a:pPr algn="just">
              <a:defRPr/>
            </a:pPr>
            <a:endParaRPr lang="en-GB" sz="800" dirty="0"/>
          </a:p>
          <a:p>
            <a:pPr algn="just">
              <a:defRPr/>
            </a:pPr>
            <a:r>
              <a:rPr lang="en-GB" dirty="0"/>
              <a:t>The Resident who opt for the Regime has to pay an yearly flat tax of </a:t>
            </a:r>
            <a:r>
              <a:rPr lang="en-GB" b="1" dirty="0"/>
              <a:t>euro 100.000</a:t>
            </a:r>
            <a:r>
              <a:rPr lang="en-GB" dirty="0"/>
              <a:t>. </a:t>
            </a:r>
          </a:p>
          <a:p>
            <a:pPr algn="just">
              <a:defRPr/>
            </a:pPr>
            <a:r>
              <a:rPr lang="en-GB" dirty="0"/>
              <a:t>The Regime can be extended to any family member by paying an additional annual flat tax in the amount of </a:t>
            </a:r>
            <a:r>
              <a:rPr lang="en-GB" b="1" dirty="0"/>
              <a:t>euro 25.000 for each member</a:t>
            </a:r>
            <a:r>
              <a:rPr lang="en-GB" dirty="0"/>
              <a:t>.</a:t>
            </a:r>
          </a:p>
          <a:p>
            <a:pPr algn="just">
              <a:defRPr/>
            </a:pPr>
            <a:endParaRPr lang="en-GB" sz="800" dirty="0"/>
          </a:p>
          <a:p>
            <a:pPr algn="just">
              <a:defRPr/>
            </a:pPr>
            <a:r>
              <a:rPr lang="en-GB" dirty="0"/>
              <a:t>The application of the Regime is valid for </a:t>
            </a:r>
            <a:r>
              <a:rPr lang="en-GB" b="1" dirty="0"/>
              <a:t>15 years </a:t>
            </a:r>
            <a:r>
              <a:rPr lang="en-GB" dirty="0"/>
              <a:t>and it can be revoked by the taxpayer at any time.</a:t>
            </a:r>
            <a:br>
              <a:rPr lang="en-GB" dirty="0"/>
            </a:br>
            <a:r>
              <a:rPr lang="en-GB" dirty="0"/>
              <a:t>In case of termination or revocation of the option, it cannot be renewed.</a:t>
            </a:r>
          </a:p>
        </p:txBody>
      </p:sp>
      <p:sp>
        <p:nvSpPr>
          <p:cNvPr id="12292" name="Segnaposto data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fld id="{16E3D094-4B77-47E0-B564-7190E6690A62}" type="datetime1">
              <a:rPr lang="it-IT" altLang="it-IT">
                <a:solidFill>
                  <a:srgbClr val="898989"/>
                </a:solidFill>
              </a:rPr>
              <a:pPr/>
              <a:t>17/11/2017</a:t>
            </a:fld>
            <a:endParaRPr lang="it-IT" altLang="it-IT">
              <a:solidFill>
                <a:srgbClr val="898989"/>
              </a:solidFill>
            </a:endParaRPr>
          </a:p>
        </p:txBody>
      </p:sp>
      <p:sp>
        <p:nvSpPr>
          <p:cNvPr id="12293" name="Segnaposto numero diapositiva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fontAlgn="base">
              <a:spcBef>
                <a:spcPct val="0"/>
              </a:spcBef>
              <a:spcAft>
                <a:spcPct val="0"/>
              </a:spcAft>
            </a:pPr>
            <a:fld id="{03E5BB92-18D1-4799-9BE0-06A8F9A53464}" type="slidenum">
              <a:rPr lang="it-IT" altLang="it-IT">
                <a:solidFill>
                  <a:srgbClr val="898989"/>
                </a:solidFill>
              </a:rPr>
              <a:pPr fontAlgn="base">
                <a:spcBef>
                  <a:spcPct val="0"/>
                </a:spcBef>
                <a:spcAft>
                  <a:spcPct val="0"/>
                </a:spcAft>
              </a:pPr>
              <a:t>131</a:t>
            </a:fld>
            <a:endParaRPr lang="it-IT" altLang="it-IT">
              <a:solidFill>
                <a:srgbClr val="898989"/>
              </a:solidFill>
            </a:endParaRPr>
          </a:p>
        </p:txBody>
      </p:sp>
      <p:sp>
        <p:nvSpPr>
          <p:cNvPr id="7" name="Segnaposto piè di pagina 6"/>
          <p:cNvSpPr>
            <a:spLocks noGrp="1"/>
          </p:cNvSpPr>
          <p:nvPr>
            <p:ph type="ftr" sz="quarter" idx="15"/>
          </p:nvPr>
        </p:nvSpPr>
        <p:spPr/>
        <p:txBody>
          <a:bodyPr/>
          <a:lstStyle/>
          <a:p>
            <a:pPr>
              <a:defRPr/>
            </a:pPr>
            <a:r>
              <a:rPr lang="it-IT">
                <a:solidFill>
                  <a:prstClr val="black">
                    <a:tint val="75000"/>
                  </a:prstClr>
                </a:solidFill>
                <a:latin typeface="Calibri"/>
              </a:rPr>
              <a:t>www.lawp.it</a:t>
            </a:r>
          </a:p>
        </p:txBody>
      </p:sp>
    </p:spTree>
    <p:extLst>
      <p:ext uri="{BB962C8B-B14F-4D97-AF65-F5344CB8AC3E}">
        <p14:creationId xmlns:p14="http://schemas.microsoft.com/office/powerpoint/2010/main" val="29691679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bwMode="auto">
          <a:xfrm>
            <a:off x="1973264" y="1339545"/>
            <a:ext cx="8580437" cy="55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it-IT" altLang="it-IT" dirty="0" err="1">
                <a:ea typeface="Geneva" charset="-128"/>
              </a:rPr>
              <a:t>Who</a:t>
            </a:r>
            <a:r>
              <a:rPr lang="it-IT" altLang="it-IT" dirty="0">
                <a:ea typeface="Geneva" charset="-128"/>
              </a:rPr>
              <a:t> </a:t>
            </a:r>
            <a:r>
              <a:rPr lang="it-IT" altLang="it-IT" dirty="0" err="1">
                <a:ea typeface="Geneva" charset="-128"/>
              </a:rPr>
              <a:t>may</a:t>
            </a:r>
            <a:r>
              <a:rPr lang="it-IT" altLang="it-IT" dirty="0">
                <a:ea typeface="Geneva" charset="-128"/>
              </a:rPr>
              <a:t> </a:t>
            </a:r>
            <a:r>
              <a:rPr lang="it-IT" altLang="it-IT" dirty="0" err="1">
                <a:ea typeface="Geneva" charset="-128"/>
              </a:rPr>
              <a:t>apply</a:t>
            </a:r>
            <a:r>
              <a:rPr lang="it-IT" altLang="it-IT" dirty="0">
                <a:ea typeface="Geneva" charset="-128"/>
              </a:rPr>
              <a:t> for the Regime? </a:t>
            </a:r>
          </a:p>
        </p:txBody>
      </p:sp>
      <p:sp>
        <p:nvSpPr>
          <p:cNvPr id="3" name="Segnaposto testo 2"/>
          <p:cNvSpPr>
            <a:spLocks noGrp="1"/>
          </p:cNvSpPr>
          <p:nvPr>
            <p:ph type="body" sz="quarter" idx="13"/>
          </p:nvPr>
        </p:nvSpPr>
        <p:spPr>
          <a:xfrm>
            <a:off x="1973263" y="1970614"/>
            <a:ext cx="8580437" cy="2505301"/>
          </a:xfrm>
        </p:spPr>
        <p:txBody>
          <a:bodyPr/>
          <a:lstStyle/>
          <a:p>
            <a:pPr algn="just">
              <a:defRPr/>
            </a:pPr>
            <a:r>
              <a:rPr lang="en-GB" dirty="0"/>
              <a:t>An individual, irrespective of its nationality, in order to be eligible for the Regime has to jointly meet the following conditions:</a:t>
            </a:r>
          </a:p>
          <a:p>
            <a:pPr marL="252000" indent="-216000" algn="just">
              <a:buFont typeface="Wingdings" panose="05000000000000000000" pitchFamily="2" charset="2"/>
              <a:buChar char="§"/>
              <a:defRPr/>
            </a:pPr>
            <a:r>
              <a:rPr lang="en-GB" dirty="0"/>
              <a:t>The </a:t>
            </a:r>
            <a:r>
              <a:rPr lang="en-GB" b="1" dirty="0"/>
              <a:t>tax residency</a:t>
            </a:r>
            <a:r>
              <a:rPr lang="en-GB" dirty="0"/>
              <a:t> has to be transferred in Italy according to art. 2, par. 2, of the Italian Consolidated Tax Act (D.P.R. n. 917/1986). An individual is deemed to be tax resident in Italy if, </a:t>
            </a:r>
            <a:r>
              <a:rPr lang="en-GB" b="1" dirty="0"/>
              <a:t>for the greater part of the tax period</a:t>
            </a:r>
            <a:r>
              <a:rPr lang="en-GB" dirty="0"/>
              <a:t>, he or she alternatively meets one of the following conditions:</a:t>
            </a:r>
          </a:p>
          <a:p>
            <a:pPr marL="800100" lvl="1" indent="-342900" algn="just">
              <a:buFont typeface="+mj-lt"/>
              <a:buAutoNum type="alphaLcParenR"/>
              <a:defRPr/>
            </a:pPr>
            <a:r>
              <a:rPr lang="en-GB" sz="1600" dirty="0">
                <a:solidFill>
                  <a:schemeClr val="tx1">
                    <a:lumMod val="50000"/>
                    <a:lumOff val="50000"/>
                  </a:schemeClr>
                </a:solidFill>
                <a:latin typeface="+mj-lt"/>
              </a:rPr>
              <a:t>is registered with the local Registry of the Resident Population (</a:t>
            </a:r>
            <a:r>
              <a:rPr lang="en-GB" sz="1600" dirty="0" err="1">
                <a:solidFill>
                  <a:schemeClr val="tx1">
                    <a:lumMod val="50000"/>
                    <a:lumOff val="50000"/>
                  </a:schemeClr>
                </a:solidFill>
                <a:latin typeface="+mj-lt"/>
              </a:rPr>
              <a:t>Anagrafe</a:t>
            </a:r>
            <a:r>
              <a:rPr lang="en-GB" sz="1600" dirty="0">
                <a:solidFill>
                  <a:schemeClr val="tx1">
                    <a:lumMod val="50000"/>
                    <a:lumOff val="50000"/>
                  </a:schemeClr>
                </a:solidFill>
                <a:latin typeface="+mj-lt"/>
              </a:rPr>
              <a:t> </a:t>
            </a:r>
            <a:r>
              <a:rPr lang="en-GB" sz="1600" dirty="0" err="1">
                <a:solidFill>
                  <a:schemeClr val="tx1">
                    <a:lumMod val="50000"/>
                    <a:lumOff val="50000"/>
                  </a:schemeClr>
                </a:solidFill>
                <a:latin typeface="+mj-lt"/>
              </a:rPr>
              <a:t>della</a:t>
            </a:r>
            <a:r>
              <a:rPr lang="en-GB" sz="1600" dirty="0">
                <a:solidFill>
                  <a:schemeClr val="tx1">
                    <a:lumMod val="50000"/>
                    <a:lumOff val="50000"/>
                  </a:schemeClr>
                </a:solidFill>
                <a:latin typeface="+mj-lt"/>
              </a:rPr>
              <a:t> </a:t>
            </a:r>
            <a:r>
              <a:rPr lang="en-GB" sz="1600" dirty="0" err="1">
                <a:solidFill>
                  <a:schemeClr val="tx1">
                    <a:lumMod val="50000"/>
                    <a:lumOff val="50000"/>
                  </a:schemeClr>
                </a:solidFill>
                <a:latin typeface="+mj-lt"/>
              </a:rPr>
              <a:t>Popolazione</a:t>
            </a:r>
            <a:r>
              <a:rPr lang="en-GB" sz="1600" dirty="0">
                <a:solidFill>
                  <a:schemeClr val="tx1">
                    <a:lumMod val="50000"/>
                    <a:lumOff val="50000"/>
                  </a:schemeClr>
                </a:solidFill>
                <a:latin typeface="+mj-lt"/>
              </a:rPr>
              <a:t> </a:t>
            </a:r>
            <a:r>
              <a:rPr lang="en-GB" sz="1600" dirty="0" err="1">
                <a:solidFill>
                  <a:schemeClr val="tx1">
                    <a:lumMod val="50000"/>
                    <a:lumOff val="50000"/>
                  </a:schemeClr>
                </a:solidFill>
                <a:latin typeface="+mj-lt"/>
              </a:rPr>
              <a:t>Residente</a:t>
            </a:r>
            <a:r>
              <a:rPr lang="en-GB" sz="1600" dirty="0">
                <a:solidFill>
                  <a:schemeClr val="tx1">
                    <a:lumMod val="50000"/>
                    <a:lumOff val="50000"/>
                  </a:schemeClr>
                </a:solidFill>
                <a:latin typeface="+mj-lt"/>
              </a:rPr>
              <a:t>);</a:t>
            </a:r>
          </a:p>
          <a:p>
            <a:pPr marL="800100" lvl="1" indent="-342900">
              <a:buFont typeface="+mj-lt"/>
              <a:buAutoNum type="alphaLcParenR"/>
              <a:defRPr/>
            </a:pPr>
            <a:r>
              <a:rPr lang="en-GB" sz="1600" dirty="0">
                <a:solidFill>
                  <a:schemeClr val="tx1">
                    <a:lumMod val="50000"/>
                    <a:lumOff val="50000"/>
                  </a:schemeClr>
                </a:solidFill>
                <a:latin typeface="+mj-lt"/>
              </a:rPr>
              <a:t>has his/her residence (i.e. habitual abode) in Italy; or</a:t>
            </a:r>
          </a:p>
          <a:p>
            <a:pPr marL="800100" lvl="1" indent="-342900">
              <a:buFont typeface="+mj-lt"/>
              <a:buAutoNum type="alphaLcParenR"/>
              <a:defRPr/>
            </a:pPr>
            <a:r>
              <a:rPr lang="en-GB" sz="1600" dirty="0">
                <a:solidFill>
                  <a:schemeClr val="tx1">
                    <a:lumMod val="50000"/>
                    <a:lumOff val="50000"/>
                  </a:schemeClr>
                </a:solidFill>
                <a:latin typeface="+mj-lt"/>
              </a:rPr>
              <a:t>has his/her domicile (i.e. centre of vital interests) within the Italian territory.</a:t>
            </a:r>
          </a:p>
        </p:txBody>
      </p:sp>
      <p:sp>
        <p:nvSpPr>
          <p:cNvPr id="4" name="Segnaposto data 3"/>
          <p:cNvSpPr>
            <a:spLocks noGrp="1"/>
          </p:cNvSpPr>
          <p:nvPr>
            <p:ph type="dt" sz="quarter" idx="14"/>
          </p:nvPr>
        </p:nvSpPr>
        <p:spPr/>
        <p:txBody>
          <a:bodyPr/>
          <a:lstStyle/>
          <a:p>
            <a:pPr>
              <a:defRPr/>
            </a:pPr>
            <a:fld id="{B6DC3B3D-3A08-4F10-B441-A4B35CA40929}" type="datetime1">
              <a:rPr lang="it-IT" altLang="it-IT">
                <a:latin typeface="Calibri"/>
              </a:rPr>
              <a:pPr>
                <a:defRPr/>
              </a:pPr>
              <a:t>17/11/2017</a:t>
            </a:fld>
            <a:endParaRPr lang="it-IT" altLang="it-IT">
              <a:latin typeface="Calibri"/>
            </a:endParaRPr>
          </a:p>
        </p:txBody>
      </p:sp>
      <p:sp>
        <p:nvSpPr>
          <p:cNvPr id="13317" name="Segnaposto numero diapositiva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fontAlgn="base">
              <a:spcBef>
                <a:spcPct val="0"/>
              </a:spcBef>
              <a:spcAft>
                <a:spcPct val="0"/>
              </a:spcAft>
            </a:pPr>
            <a:fld id="{34746341-6062-44D6-8FA5-08E3F652C862}" type="slidenum">
              <a:rPr lang="it-IT" altLang="it-IT">
                <a:solidFill>
                  <a:srgbClr val="898989"/>
                </a:solidFill>
              </a:rPr>
              <a:pPr fontAlgn="base">
                <a:spcBef>
                  <a:spcPct val="0"/>
                </a:spcBef>
                <a:spcAft>
                  <a:spcPct val="0"/>
                </a:spcAft>
              </a:pPr>
              <a:t>132</a:t>
            </a:fld>
            <a:endParaRPr lang="it-IT" altLang="it-IT" dirty="0">
              <a:solidFill>
                <a:srgbClr val="898989"/>
              </a:solidFill>
            </a:endParaRPr>
          </a:p>
        </p:txBody>
      </p:sp>
      <p:graphicFrame>
        <p:nvGraphicFramePr>
          <p:cNvPr id="10" name="Tabella 9"/>
          <p:cNvGraphicFramePr>
            <a:graphicFrameLocks noGrp="1"/>
          </p:cNvGraphicFramePr>
          <p:nvPr>
            <p:extLst/>
          </p:nvPr>
        </p:nvGraphicFramePr>
        <p:xfrm>
          <a:off x="5439731" y="4479811"/>
          <a:ext cx="5040470" cy="1828790"/>
        </p:xfrm>
        <a:graphic>
          <a:graphicData uri="http://schemas.openxmlformats.org/drawingml/2006/table">
            <a:tbl>
              <a:tblPr firstRow="1" bandRow="1">
                <a:tableStyleId>{69CF1AB2-1976-4502-BF36-3FF5EA218861}</a:tableStyleId>
              </a:tblPr>
              <a:tblGrid>
                <a:gridCol w="2520235">
                  <a:extLst>
                    <a:ext uri="{9D8B030D-6E8A-4147-A177-3AD203B41FA5}">
                      <a16:colId xmlns:a16="http://schemas.microsoft.com/office/drawing/2014/main" val="20000"/>
                    </a:ext>
                  </a:extLst>
                </a:gridCol>
                <a:gridCol w="2520235">
                  <a:extLst>
                    <a:ext uri="{9D8B030D-6E8A-4147-A177-3AD203B41FA5}">
                      <a16:colId xmlns:a16="http://schemas.microsoft.com/office/drawing/2014/main" val="20001"/>
                    </a:ext>
                  </a:extLst>
                </a:gridCol>
              </a:tblGrid>
              <a:tr h="1825750">
                <a:tc>
                  <a:txBody>
                    <a:bodyPr/>
                    <a:lstStyle/>
                    <a:p>
                      <a:pPr marL="0" indent="0">
                        <a:buFont typeface="Wingdings" panose="05000000000000000000" pitchFamily="2" charset="2"/>
                        <a:buNone/>
                      </a:pPr>
                      <a:r>
                        <a:rPr lang="it-IT" sz="1600" b="0" kern="1200" dirty="0" err="1">
                          <a:solidFill>
                            <a:schemeClr val="tx1">
                              <a:lumMod val="65000"/>
                              <a:lumOff val="35000"/>
                            </a:schemeClr>
                          </a:solidFill>
                          <a:latin typeface="+mn-lt"/>
                          <a:ea typeface="+mn-ea"/>
                          <a:cs typeface="+mn-cs"/>
                          <a:sym typeface="Wingdings" panose="05000000000000000000" pitchFamily="2" charset="2"/>
                        </a:rPr>
                        <a:t>Ten</a:t>
                      </a:r>
                      <a:r>
                        <a:rPr lang="it-IT" sz="1600" b="0" kern="1200" dirty="0">
                          <a:solidFill>
                            <a:schemeClr val="tx1">
                              <a:lumMod val="65000"/>
                              <a:lumOff val="35000"/>
                            </a:schemeClr>
                          </a:solidFill>
                          <a:latin typeface="+mn-lt"/>
                          <a:ea typeface="+mn-ea"/>
                          <a:cs typeface="+mn-cs"/>
                          <a:sym typeface="Wingdings" panose="05000000000000000000" pitchFamily="2" charset="2"/>
                        </a:rPr>
                        <a:t> </a:t>
                      </a:r>
                      <a:r>
                        <a:rPr lang="it-IT" sz="1600" b="0" kern="1200" dirty="0" err="1">
                          <a:solidFill>
                            <a:schemeClr val="tx1">
                              <a:lumMod val="65000"/>
                              <a:lumOff val="35000"/>
                            </a:schemeClr>
                          </a:solidFill>
                          <a:latin typeface="+mn-lt"/>
                          <a:ea typeface="+mn-ea"/>
                          <a:cs typeface="+mn-cs"/>
                          <a:sym typeface="Wingdings" panose="05000000000000000000" pitchFamily="2" charset="2"/>
                        </a:rPr>
                        <a:t>prior</a:t>
                      </a:r>
                      <a:r>
                        <a:rPr lang="it-IT" sz="1600" b="0" kern="1200" dirty="0">
                          <a:solidFill>
                            <a:schemeClr val="tx1">
                              <a:lumMod val="65000"/>
                              <a:lumOff val="35000"/>
                            </a:schemeClr>
                          </a:solidFill>
                          <a:latin typeface="+mn-lt"/>
                          <a:ea typeface="+mn-ea"/>
                          <a:cs typeface="+mn-cs"/>
                          <a:sym typeface="Wingdings" panose="05000000000000000000" pitchFamily="2" charset="2"/>
                        </a:rPr>
                        <a:t> </a:t>
                      </a:r>
                      <a:r>
                        <a:rPr lang="it-IT" sz="1600" b="0" kern="1200" dirty="0" err="1">
                          <a:solidFill>
                            <a:schemeClr val="tx1">
                              <a:lumMod val="65000"/>
                              <a:lumOff val="35000"/>
                            </a:schemeClr>
                          </a:solidFill>
                          <a:latin typeface="+mn-lt"/>
                          <a:ea typeface="+mn-ea"/>
                          <a:cs typeface="+mn-cs"/>
                          <a:sym typeface="Wingdings" panose="05000000000000000000" pitchFamily="2" charset="2"/>
                        </a:rPr>
                        <a:t>tax</a:t>
                      </a:r>
                      <a:r>
                        <a:rPr lang="it-IT" sz="1600" b="0" kern="1200" dirty="0">
                          <a:solidFill>
                            <a:schemeClr val="tx1">
                              <a:lumMod val="65000"/>
                              <a:lumOff val="35000"/>
                            </a:schemeClr>
                          </a:solidFill>
                          <a:latin typeface="+mn-lt"/>
                          <a:ea typeface="+mn-ea"/>
                          <a:cs typeface="+mn-cs"/>
                          <a:sym typeface="Wingdings" panose="05000000000000000000" pitchFamily="2" charset="2"/>
                        </a:rPr>
                        <a:t> </a:t>
                      </a:r>
                      <a:r>
                        <a:rPr lang="it-IT" sz="1600" b="0" kern="1200" dirty="0" err="1">
                          <a:solidFill>
                            <a:schemeClr val="tx1">
                              <a:lumMod val="65000"/>
                              <a:lumOff val="35000"/>
                            </a:schemeClr>
                          </a:solidFill>
                          <a:latin typeface="+mn-lt"/>
                          <a:ea typeface="+mn-ea"/>
                          <a:cs typeface="+mn-cs"/>
                          <a:sym typeface="Wingdings" panose="05000000000000000000" pitchFamily="2" charset="2"/>
                        </a:rPr>
                        <a:t>years</a:t>
                      </a:r>
                      <a:r>
                        <a:rPr lang="it-IT" sz="1600" b="0" kern="1200" dirty="0">
                          <a:solidFill>
                            <a:schemeClr val="tx1">
                              <a:lumMod val="65000"/>
                              <a:lumOff val="35000"/>
                            </a:schemeClr>
                          </a:solidFill>
                          <a:latin typeface="+mn-lt"/>
                          <a:ea typeface="+mn-ea"/>
                          <a:cs typeface="+mn-cs"/>
                          <a:sym typeface="Wingdings" panose="05000000000000000000" pitchFamily="2" charset="2"/>
                        </a:rPr>
                        <a:t>:</a:t>
                      </a:r>
                    </a:p>
                    <a:p>
                      <a:pPr marL="0" indent="0">
                        <a:buFont typeface="Wingdings" panose="05000000000000000000" pitchFamily="2" charset="2"/>
                        <a:buNone/>
                      </a:pPr>
                      <a:r>
                        <a:rPr lang="it-IT" sz="1600" b="0" dirty="0">
                          <a:solidFill>
                            <a:schemeClr val="tx2">
                              <a:lumMod val="60000"/>
                              <a:lumOff val="40000"/>
                            </a:schemeClr>
                          </a:solidFill>
                          <a:sym typeface="Wingdings" panose="05000000000000000000" pitchFamily="2" charset="2"/>
                        </a:rPr>
                        <a:t></a:t>
                      </a:r>
                      <a:r>
                        <a:rPr lang="it-IT" sz="1600" b="0" dirty="0">
                          <a:solidFill>
                            <a:schemeClr val="tx1">
                              <a:lumMod val="65000"/>
                              <a:lumOff val="35000"/>
                            </a:schemeClr>
                          </a:solidFill>
                          <a:sym typeface="Wingdings" panose="05000000000000000000" pitchFamily="2" charset="2"/>
                        </a:rPr>
                        <a:t> 9 </a:t>
                      </a:r>
                      <a:r>
                        <a:rPr lang="it-IT" sz="1600" b="0" dirty="0" err="1">
                          <a:solidFill>
                            <a:schemeClr val="tx1">
                              <a:lumMod val="65000"/>
                              <a:lumOff val="35000"/>
                            </a:schemeClr>
                          </a:solidFill>
                          <a:sym typeface="Wingdings" panose="05000000000000000000" pitchFamily="2" charset="2"/>
                        </a:rPr>
                        <a:t>abroad</a:t>
                      </a:r>
                      <a:endParaRPr lang="it-IT" sz="1600" b="0" baseline="0" dirty="0">
                        <a:solidFill>
                          <a:schemeClr val="tx1">
                            <a:lumMod val="65000"/>
                            <a:lumOff val="35000"/>
                          </a:schemeClr>
                        </a:solidFill>
                        <a:sym typeface="Wingdings" panose="05000000000000000000" pitchFamily="2" charset="2"/>
                      </a:endParaRPr>
                    </a:p>
                    <a:p>
                      <a:pPr marL="0" indent="0">
                        <a:buFont typeface="Wingdings" panose="05000000000000000000" pitchFamily="2" charset="2"/>
                        <a:buNone/>
                      </a:pPr>
                      <a:r>
                        <a:rPr lang="it-IT" sz="1600" b="0" baseline="0" dirty="0">
                          <a:solidFill>
                            <a:schemeClr val="accent6">
                              <a:lumMod val="75000"/>
                            </a:schemeClr>
                          </a:solidFill>
                          <a:sym typeface="Wingdings" panose="05000000000000000000" pitchFamily="2" charset="2"/>
                        </a:rPr>
                        <a:t></a:t>
                      </a:r>
                      <a:r>
                        <a:rPr lang="it-IT" sz="1600" b="0" baseline="0" dirty="0">
                          <a:solidFill>
                            <a:schemeClr val="tx1">
                              <a:lumMod val="65000"/>
                              <a:lumOff val="35000"/>
                            </a:schemeClr>
                          </a:solidFill>
                          <a:sym typeface="Wingdings" panose="05000000000000000000" pitchFamily="2" charset="2"/>
                        </a:rPr>
                        <a:t> 1 </a:t>
                      </a:r>
                      <a:r>
                        <a:rPr lang="it-IT" sz="1600" b="0" baseline="0" dirty="0" err="1">
                          <a:solidFill>
                            <a:schemeClr val="tx1">
                              <a:lumMod val="65000"/>
                              <a:lumOff val="35000"/>
                            </a:schemeClr>
                          </a:solidFill>
                          <a:sym typeface="Wingdings" panose="05000000000000000000" pitchFamily="2" charset="2"/>
                        </a:rPr>
                        <a:t>Italy</a:t>
                      </a:r>
                      <a:endParaRPr lang="it-IT" sz="1600" b="0" dirty="0">
                        <a:solidFill>
                          <a:schemeClr val="tx1">
                            <a:lumMod val="65000"/>
                            <a:lumOff val="35000"/>
                          </a:schemeClr>
                        </a:solidFill>
                      </a:endParaRPr>
                    </a:p>
                    <a:p>
                      <a:r>
                        <a:rPr lang="it-IT" sz="6600" dirty="0">
                          <a:solidFill>
                            <a:srgbClr val="00B050"/>
                          </a:solidFill>
                          <a:sym typeface="Wingdings" panose="05000000000000000000" pitchFamily="2" charset="2"/>
                        </a:rPr>
                        <a:t> </a:t>
                      </a:r>
                      <a:r>
                        <a:rPr lang="it-IT" sz="4400" dirty="0">
                          <a:solidFill>
                            <a:srgbClr val="00B050"/>
                          </a:solidFill>
                          <a:sym typeface="Wingdings" panose="05000000000000000000" pitchFamily="2" charset="2"/>
                        </a:rPr>
                        <a:t></a:t>
                      </a:r>
                      <a:endParaRPr lang="it-IT" sz="6600" dirty="0">
                        <a:solidFill>
                          <a:srgbClr val="00B050"/>
                        </a:solidFill>
                      </a:endParaRPr>
                    </a:p>
                  </a:txBody>
                  <a:tcPr marT="45715" marB="45715"/>
                </a:tc>
                <a:tc>
                  <a:txBody>
                    <a:bodyPr/>
                    <a:lstStyle/>
                    <a:p>
                      <a:pPr marL="0" indent="0">
                        <a:buFont typeface="Wingdings" panose="05000000000000000000" pitchFamily="2" charset="2"/>
                        <a:buNone/>
                      </a:pPr>
                      <a:r>
                        <a:rPr lang="it-IT" sz="1600" b="0" kern="1200" dirty="0" err="1">
                          <a:solidFill>
                            <a:schemeClr val="tx1">
                              <a:lumMod val="65000"/>
                              <a:lumOff val="35000"/>
                            </a:schemeClr>
                          </a:solidFill>
                          <a:latin typeface="+mn-lt"/>
                          <a:ea typeface="+mn-ea"/>
                          <a:cs typeface="+mn-cs"/>
                          <a:sym typeface="Wingdings" panose="05000000000000000000" pitchFamily="2" charset="2"/>
                        </a:rPr>
                        <a:t>Ten</a:t>
                      </a:r>
                      <a:r>
                        <a:rPr lang="it-IT" sz="1600" b="0" kern="1200" dirty="0">
                          <a:solidFill>
                            <a:schemeClr val="tx1">
                              <a:lumMod val="65000"/>
                              <a:lumOff val="35000"/>
                            </a:schemeClr>
                          </a:solidFill>
                          <a:latin typeface="+mn-lt"/>
                          <a:ea typeface="+mn-ea"/>
                          <a:cs typeface="+mn-cs"/>
                          <a:sym typeface="Wingdings" panose="05000000000000000000" pitchFamily="2" charset="2"/>
                        </a:rPr>
                        <a:t> </a:t>
                      </a:r>
                      <a:r>
                        <a:rPr lang="it-IT" sz="1600" b="0" kern="1200" dirty="0" err="1">
                          <a:solidFill>
                            <a:schemeClr val="tx1">
                              <a:lumMod val="65000"/>
                              <a:lumOff val="35000"/>
                            </a:schemeClr>
                          </a:solidFill>
                          <a:latin typeface="+mn-lt"/>
                          <a:ea typeface="+mn-ea"/>
                          <a:cs typeface="+mn-cs"/>
                          <a:sym typeface="Wingdings" panose="05000000000000000000" pitchFamily="2" charset="2"/>
                        </a:rPr>
                        <a:t>prior</a:t>
                      </a:r>
                      <a:r>
                        <a:rPr lang="it-IT" sz="1600" b="0" kern="1200" dirty="0">
                          <a:solidFill>
                            <a:schemeClr val="tx1">
                              <a:lumMod val="65000"/>
                              <a:lumOff val="35000"/>
                            </a:schemeClr>
                          </a:solidFill>
                          <a:latin typeface="+mn-lt"/>
                          <a:ea typeface="+mn-ea"/>
                          <a:cs typeface="+mn-cs"/>
                          <a:sym typeface="Wingdings" panose="05000000000000000000" pitchFamily="2" charset="2"/>
                        </a:rPr>
                        <a:t> </a:t>
                      </a:r>
                      <a:r>
                        <a:rPr lang="it-IT" sz="1600" b="0" kern="1200" dirty="0" err="1">
                          <a:solidFill>
                            <a:schemeClr val="tx1">
                              <a:lumMod val="65000"/>
                              <a:lumOff val="35000"/>
                            </a:schemeClr>
                          </a:solidFill>
                          <a:latin typeface="+mn-lt"/>
                          <a:ea typeface="+mn-ea"/>
                          <a:cs typeface="+mn-cs"/>
                          <a:sym typeface="Wingdings" panose="05000000000000000000" pitchFamily="2" charset="2"/>
                        </a:rPr>
                        <a:t>tax</a:t>
                      </a:r>
                      <a:r>
                        <a:rPr lang="it-IT" sz="1600" b="0" kern="1200" dirty="0">
                          <a:solidFill>
                            <a:schemeClr val="tx1">
                              <a:lumMod val="65000"/>
                              <a:lumOff val="35000"/>
                            </a:schemeClr>
                          </a:solidFill>
                          <a:latin typeface="+mn-lt"/>
                          <a:ea typeface="+mn-ea"/>
                          <a:cs typeface="+mn-cs"/>
                          <a:sym typeface="Wingdings" panose="05000000000000000000" pitchFamily="2" charset="2"/>
                        </a:rPr>
                        <a:t> </a:t>
                      </a:r>
                      <a:r>
                        <a:rPr lang="it-IT" sz="1600" b="0" kern="1200" dirty="0" err="1">
                          <a:solidFill>
                            <a:schemeClr val="tx1">
                              <a:lumMod val="65000"/>
                              <a:lumOff val="35000"/>
                            </a:schemeClr>
                          </a:solidFill>
                          <a:latin typeface="+mn-lt"/>
                          <a:ea typeface="+mn-ea"/>
                          <a:cs typeface="+mn-cs"/>
                          <a:sym typeface="Wingdings" panose="05000000000000000000" pitchFamily="2" charset="2"/>
                        </a:rPr>
                        <a:t>years</a:t>
                      </a:r>
                      <a:r>
                        <a:rPr lang="it-IT" sz="1600" b="0" kern="1200" dirty="0">
                          <a:solidFill>
                            <a:schemeClr val="tx1">
                              <a:lumMod val="65000"/>
                              <a:lumOff val="35000"/>
                            </a:schemeClr>
                          </a:solidFill>
                          <a:latin typeface="+mn-lt"/>
                          <a:ea typeface="+mn-ea"/>
                          <a:cs typeface="+mn-cs"/>
                          <a:sym typeface="Wingdings" panose="05000000000000000000" pitchFamily="2" charset="2"/>
                        </a:rPr>
                        <a:t>:</a:t>
                      </a:r>
                    </a:p>
                    <a:p>
                      <a:pPr marL="0" indent="0">
                        <a:buFont typeface="Wingdings" panose="05000000000000000000" pitchFamily="2" charset="2"/>
                        <a:buNone/>
                      </a:pPr>
                      <a:r>
                        <a:rPr lang="it-IT" sz="1600" b="0" dirty="0">
                          <a:solidFill>
                            <a:schemeClr val="tx2">
                              <a:lumMod val="60000"/>
                              <a:lumOff val="40000"/>
                            </a:schemeClr>
                          </a:solidFill>
                          <a:sym typeface="Wingdings" panose="05000000000000000000" pitchFamily="2" charset="2"/>
                        </a:rPr>
                        <a:t></a:t>
                      </a:r>
                      <a:r>
                        <a:rPr lang="it-IT" sz="1600" b="0" dirty="0">
                          <a:solidFill>
                            <a:schemeClr val="tx1">
                              <a:lumMod val="65000"/>
                              <a:lumOff val="35000"/>
                            </a:schemeClr>
                          </a:solidFill>
                          <a:sym typeface="Wingdings" panose="05000000000000000000" pitchFamily="2" charset="2"/>
                        </a:rPr>
                        <a:t> 8 (or </a:t>
                      </a:r>
                      <a:r>
                        <a:rPr lang="it-IT" sz="1600" b="0" dirty="0" err="1">
                          <a:solidFill>
                            <a:schemeClr val="tx1">
                              <a:lumMod val="65000"/>
                              <a:lumOff val="35000"/>
                            </a:schemeClr>
                          </a:solidFill>
                          <a:sym typeface="Wingdings" panose="05000000000000000000" pitchFamily="2" charset="2"/>
                        </a:rPr>
                        <a:t>less</a:t>
                      </a:r>
                      <a:r>
                        <a:rPr lang="it-IT" sz="1600" b="0" dirty="0">
                          <a:solidFill>
                            <a:schemeClr val="tx1">
                              <a:lumMod val="65000"/>
                              <a:lumOff val="35000"/>
                            </a:schemeClr>
                          </a:solidFill>
                          <a:sym typeface="Wingdings" panose="05000000000000000000" pitchFamily="2" charset="2"/>
                        </a:rPr>
                        <a:t>) </a:t>
                      </a:r>
                      <a:r>
                        <a:rPr lang="it-IT" sz="1600" b="0" dirty="0" err="1">
                          <a:solidFill>
                            <a:schemeClr val="tx1">
                              <a:lumMod val="65000"/>
                              <a:lumOff val="35000"/>
                            </a:schemeClr>
                          </a:solidFill>
                          <a:sym typeface="Wingdings" panose="05000000000000000000" pitchFamily="2" charset="2"/>
                        </a:rPr>
                        <a:t>abroad</a:t>
                      </a:r>
                      <a:endParaRPr lang="it-IT" sz="1600" b="0" baseline="0" dirty="0">
                        <a:solidFill>
                          <a:schemeClr val="tx1">
                            <a:lumMod val="65000"/>
                            <a:lumOff val="35000"/>
                          </a:schemeClr>
                        </a:solidFill>
                        <a:sym typeface="Wingdings" panose="05000000000000000000" pitchFamily="2" charset="2"/>
                      </a:endParaRPr>
                    </a:p>
                    <a:p>
                      <a:pPr marL="0" indent="0">
                        <a:buFont typeface="Wingdings" panose="05000000000000000000" pitchFamily="2" charset="2"/>
                        <a:buNone/>
                      </a:pPr>
                      <a:r>
                        <a:rPr lang="it-IT" sz="1600" b="0" baseline="0" dirty="0">
                          <a:solidFill>
                            <a:schemeClr val="accent6">
                              <a:lumMod val="75000"/>
                            </a:schemeClr>
                          </a:solidFill>
                          <a:sym typeface="Wingdings" panose="05000000000000000000" pitchFamily="2" charset="2"/>
                        </a:rPr>
                        <a:t></a:t>
                      </a:r>
                      <a:r>
                        <a:rPr lang="it-IT" sz="1600" b="0" baseline="0" dirty="0">
                          <a:solidFill>
                            <a:schemeClr val="tx1">
                              <a:lumMod val="65000"/>
                              <a:lumOff val="35000"/>
                            </a:schemeClr>
                          </a:solidFill>
                          <a:sym typeface="Wingdings" panose="05000000000000000000" pitchFamily="2" charset="2"/>
                        </a:rPr>
                        <a:t> 2 (or more) </a:t>
                      </a:r>
                      <a:r>
                        <a:rPr lang="it-IT" sz="1600" b="0" baseline="0" dirty="0" err="1">
                          <a:solidFill>
                            <a:schemeClr val="tx1">
                              <a:lumMod val="65000"/>
                              <a:lumOff val="35000"/>
                            </a:schemeClr>
                          </a:solidFill>
                          <a:sym typeface="Wingdings" panose="05000000000000000000" pitchFamily="2" charset="2"/>
                        </a:rPr>
                        <a:t>Italy</a:t>
                      </a:r>
                      <a:endParaRPr lang="it-IT" sz="1600" b="0" dirty="0">
                        <a:solidFill>
                          <a:schemeClr val="tx1">
                            <a:lumMod val="65000"/>
                            <a:lumOff val="35000"/>
                          </a:schemeClr>
                        </a:solidFill>
                      </a:endParaRPr>
                    </a:p>
                    <a:p>
                      <a:r>
                        <a:rPr lang="it-IT" sz="6600" dirty="0">
                          <a:sym typeface="Wingdings" panose="05000000000000000000" pitchFamily="2" charset="2"/>
                        </a:rPr>
                        <a:t> </a:t>
                      </a:r>
                      <a:r>
                        <a:rPr lang="it-IT" sz="4800" dirty="0">
                          <a:solidFill>
                            <a:srgbClr val="C00000"/>
                          </a:solidFill>
                          <a:sym typeface="Wingdings" panose="05000000000000000000" pitchFamily="2" charset="2"/>
                        </a:rPr>
                        <a:t></a:t>
                      </a:r>
                      <a:endParaRPr lang="it-IT" sz="7200" dirty="0">
                        <a:solidFill>
                          <a:srgbClr val="C00000"/>
                        </a:solidFill>
                      </a:endParaRPr>
                    </a:p>
                  </a:txBody>
                  <a:tcPr marT="45715" marB="45715"/>
                </a:tc>
                <a:extLst>
                  <a:ext uri="{0D108BD9-81ED-4DB2-BD59-A6C34878D82A}">
                    <a16:rowId xmlns:a16="http://schemas.microsoft.com/office/drawing/2014/main" val="10000"/>
                  </a:ext>
                </a:extLst>
              </a:tr>
            </a:tbl>
          </a:graphicData>
        </a:graphic>
      </p:graphicFrame>
      <p:graphicFrame>
        <p:nvGraphicFramePr>
          <p:cNvPr id="11" name="Grafico 11"/>
          <p:cNvGraphicFramePr>
            <a:graphicFrameLocks/>
          </p:cNvGraphicFramePr>
          <p:nvPr>
            <p:extLst/>
          </p:nvPr>
        </p:nvGraphicFramePr>
        <p:xfrm>
          <a:off x="6629400" y="5188947"/>
          <a:ext cx="1331972" cy="1141688"/>
        </p:xfrm>
        <a:graphic>
          <a:graphicData uri="http://schemas.openxmlformats.org/presentationml/2006/ole">
            <mc:AlternateContent xmlns:mc="http://schemas.openxmlformats.org/markup-compatibility/2006">
              <mc:Choice xmlns:v="urn:schemas-microsoft-com:vml" Requires="v">
                <p:oleObj spid="_x0000_s1078" name="Chart" r:id="rId3" imgW="2054530" imgH="1871634" progId="Excel.Chart.8">
                  <p:embed/>
                </p:oleObj>
              </mc:Choice>
              <mc:Fallback>
                <p:oleObj name="Chart" r:id="rId3" imgW="2054530" imgH="1871634" progId="Excel.Chart.8">
                  <p:embed/>
                  <p:pic>
                    <p:nvPicPr>
                      <p:cNvPr id="11" name="Grafico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188947"/>
                        <a:ext cx="1331972" cy="1141688"/>
                      </a:xfrm>
                      <a:prstGeom prst="rect">
                        <a:avLst/>
                      </a:prstGeom>
                      <a:noFill/>
                      <a:ln>
                        <a:noFill/>
                      </a:ln>
                      <a:extLst/>
                    </p:spPr>
                  </p:pic>
                </p:oleObj>
              </mc:Fallback>
            </mc:AlternateContent>
          </a:graphicData>
        </a:graphic>
      </p:graphicFrame>
      <p:graphicFrame>
        <p:nvGraphicFramePr>
          <p:cNvPr id="12" name="Grafico 13"/>
          <p:cNvGraphicFramePr>
            <a:graphicFrameLocks/>
          </p:cNvGraphicFramePr>
          <p:nvPr>
            <p:extLst/>
          </p:nvPr>
        </p:nvGraphicFramePr>
        <p:xfrm>
          <a:off x="9175757" y="5191202"/>
          <a:ext cx="1326479" cy="1141688"/>
        </p:xfrm>
        <a:graphic>
          <a:graphicData uri="http://schemas.openxmlformats.org/presentationml/2006/ole">
            <mc:AlternateContent xmlns:mc="http://schemas.openxmlformats.org/markup-compatibility/2006">
              <mc:Choice xmlns:v="urn:schemas-microsoft-com:vml" Requires="v">
                <p:oleObj spid="_x0000_s1079" name="Chart" r:id="rId5" imgW="2054530" imgH="1871634" progId="Excel.Chart.8">
                  <p:embed/>
                </p:oleObj>
              </mc:Choice>
              <mc:Fallback>
                <p:oleObj name="Chart" r:id="rId5" imgW="2054530" imgH="1871634" progId="Excel.Chart.8">
                  <p:embed/>
                  <p:pic>
                    <p:nvPicPr>
                      <p:cNvPr id="12" name="Grafico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757" y="5191202"/>
                        <a:ext cx="1326479" cy="1141688"/>
                      </a:xfrm>
                      <a:prstGeom prst="rect">
                        <a:avLst/>
                      </a:prstGeom>
                      <a:noFill/>
                      <a:ln>
                        <a:noFill/>
                      </a:ln>
                      <a:extLst/>
                    </p:spPr>
                  </p:pic>
                </p:oleObj>
              </mc:Fallback>
            </mc:AlternateContent>
          </a:graphicData>
        </a:graphic>
      </p:graphicFrame>
      <p:sp>
        <p:nvSpPr>
          <p:cNvPr id="2" name="CasellaDiTesto 1"/>
          <p:cNvSpPr txBox="1"/>
          <p:nvPr/>
        </p:nvSpPr>
        <p:spPr>
          <a:xfrm>
            <a:off x="1973263" y="4490828"/>
            <a:ext cx="3392162" cy="1107996"/>
          </a:xfrm>
          <a:prstGeom prst="rect">
            <a:avLst/>
          </a:prstGeom>
          <a:noFill/>
        </p:spPr>
        <p:txBody>
          <a:bodyPr wrap="square" rtlCol="0">
            <a:spAutoFit/>
          </a:bodyPr>
          <a:lstStyle/>
          <a:p>
            <a:pPr marL="252000" indent="-216000" algn="just" eaLnBrk="0" fontAlgn="base" hangingPunct="0">
              <a:spcBef>
                <a:spcPct val="20000"/>
              </a:spcBef>
              <a:spcAft>
                <a:spcPct val="0"/>
              </a:spcAft>
              <a:buFont typeface="Wingdings" panose="05000000000000000000" pitchFamily="2" charset="2"/>
              <a:buChar char="§"/>
              <a:defRPr/>
            </a:pPr>
            <a:r>
              <a:rPr lang="en-GB" sz="1600" dirty="0">
                <a:solidFill>
                  <a:prstClr val="black">
                    <a:lumMod val="50000"/>
                    <a:lumOff val="50000"/>
                  </a:prstClr>
                </a:solidFill>
                <a:latin typeface="Calibri"/>
                <a:ea typeface="Geneva" charset="0"/>
              </a:rPr>
              <a:t>Has been </a:t>
            </a:r>
            <a:r>
              <a:rPr lang="en-GB" sz="1600" b="1" dirty="0">
                <a:solidFill>
                  <a:prstClr val="black">
                    <a:lumMod val="50000"/>
                    <a:lumOff val="50000"/>
                  </a:prstClr>
                </a:solidFill>
                <a:latin typeface="Calibri"/>
                <a:ea typeface="Geneva" charset="0"/>
              </a:rPr>
              <a:t>fiscally resident abroad </a:t>
            </a:r>
            <a:r>
              <a:rPr lang="en-GB" sz="1600" dirty="0">
                <a:solidFill>
                  <a:prstClr val="black">
                    <a:lumMod val="50000"/>
                    <a:lumOff val="50000"/>
                  </a:prstClr>
                </a:solidFill>
                <a:latin typeface="Calibri"/>
                <a:ea typeface="Geneva" charset="0"/>
              </a:rPr>
              <a:t>for nine years out of the ten prior to the application of the Regime.</a:t>
            </a:r>
          </a:p>
          <a:p>
            <a:pPr eaLnBrk="0" fontAlgn="base" hangingPunct="0">
              <a:spcBef>
                <a:spcPct val="0"/>
              </a:spcBef>
              <a:spcAft>
                <a:spcPct val="0"/>
              </a:spcAft>
            </a:pPr>
            <a:endParaRPr lang="en-GB" dirty="0">
              <a:solidFill>
                <a:prstClr val="black"/>
              </a:solidFill>
              <a:latin typeface="Calibri" panose="020F0502020204030204" pitchFamily="34" charset="0"/>
              <a:ea typeface="Geneva" charset="-128"/>
            </a:endParaRPr>
          </a:p>
        </p:txBody>
      </p:sp>
    </p:spTree>
    <p:extLst>
      <p:ext uri="{BB962C8B-B14F-4D97-AF65-F5344CB8AC3E}">
        <p14:creationId xmlns:p14="http://schemas.microsoft.com/office/powerpoint/2010/main" val="25609165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bwMode="auto">
          <a:xfrm>
            <a:off x="1973264" y="1570894"/>
            <a:ext cx="8580437" cy="101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it-IT" altLang="it-IT" dirty="0" err="1">
                <a:ea typeface="Geneva" charset="-128"/>
              </a:rPr>
              <a:t>Who</a:t>
            </a:r>
            <a:r>
              <a:rPr lang="it-IT" altLang="it-IT" dirty="0">
                <a:ea typeface="Geneva" charset="-128"/>
              </a:rPr>
              <a:t> </a:t>
            </a:r>
            <a:r>
              <a:rPr lang="it-IT" altLang="it-IT" dirty="0" err="1">
                <a:ea typeface="Geneva" charset="-128"/>
              </a:rPr>
              <a:t>may</a:t>
            </a:r>
            <a:r>
              <a:rPr lang="it-IT" altLang="it-IT" dirty="0">
                <a:ea typeface="Geneva" charset="-128"/>
              </a:rPr>
              <a:t> </a:t>
            </a:r>
            <a:r>
              <a:rPr lang="it-IT" altLang="it-IT" dirty="0" err="1">
                <a:ea typeface="Geneva" charset="-128"/>
              </a:rPr>
              <a:t>apply</a:t>
            </a:r>
            <a:r>
              <a:rPr lang="it-IT" altLang="it-IT" dirty="0">
                <a:ea typeface="Geneva" charset="-128"/>
              </a:rPr>
              <a:t> for the Regime?</a:t>
            </a:r>
            <a:br>
              <a:rPr lang="it-IT" altLang="it-IT" dirty="0">
                <a:ea typeface="Geneva" charset="-128"/>
              </a:rPr>
            </a:br>
            <a:r>
              <a:rPr lang="it-IT" altLang="it-IT" sz="2800" b="0" i="1" dirty="0">
                <a:ea typeface="Geneva" charset="-128"/>
              </a:rPr>
              <a:t>Extension to family </a:t>
            </a:r>
            <a:r>
              <a:rPr lang="it-IT" altLang="it-IT" sz="2800" b="0" i="1" dirty="0" err="1">
                <a:ea typeface="Geneva" charset="-128"/>
              </a:rPr>
              <a:t>members</a:t>
            </a:r>
            <a:endParaRPr lang="it-IT" altLang="it-IT" b="0" i="1" dirty="0">
              <a:ea typeface="Geneva" charset="-128"/>
            </a:endParaRPr>
          </a:p>
        </p:txBody>
      </p:sp>
      <p:sp>
        <p:nvSpPr>
          <p:cNvPr id="3" name="Segnaposto testo 2"/>
          <p:cNvSpPr>
            <a:spLocks noGrp="1"/>
          </p:cNvSpPr>
          <p:nvPr>
            <p:ph type="body" sz="quarter" idx="13"/>
          </p:nvPr>
        </p:nvSpPr>
        <p:spPr>
          <a:xfrm>
            <a:off x="1973263" y="2775441"/>
            <a:ext cx="8580437" cy="2726900"/>
          </a:xfrm>
        </p:spPr>
        <p:txBody>
          <a:bodyPr/>
          <a:lstStyle/>
          <a:p>
            <a:pPr algn="just">
              <a:defRPr/>
            </a:pPr>
            <a:r>
              <a:rPr lang="it-IT" dirty="0"/>
              <a:t>T</a:t>
            </a:r>
            <a:r>
              <a:rPr lang="en-GB" dirty="0"/>
              <a:t>he Regime can be </a:t>
            </a:r>
            <a:r>
              <a:rPr lang="en-GB" b="1" dirty="0"/>
              <a:t>extended to any family member</a:t>
            </a:r>
            <a:r>
              <a:rPr lang="en-GB" dirty="0"/>
              <a:t> who is eligible as well according to the conditions set forth in the previous slide. The expression “family member” includes: the spouse, sons or other descendants, parents or other ascendants; sons/daughters-in-law; fathers/mothers-in-law; brothers and sisters.</a:t>
            </a:r>
          </a:p>
          <a:p>
            <a:pPr algn="just">
              <a:spcBef>
                <a:spcPts val="0"/>
              </a:spcBef>
              <a:defRPr/>
            </a:pPr>
            <a:endParaRPr lang="en-GB" sz="800" dirty="0"/>
          </a:p>
          <a:p>
            <a:pPr algn="just">
              <a:defRPr/>
            </a:pPr>
            <a:r>
              <a:rPr lang="en-GB" dirty="0"/>
              <a:t>The extension can be requested at any time by the family member, however the regime will expire after fifteen years from the first application for the Regime. For instance, if an individual has made the election for the Regime in the year 2017 and his son has requested the extension in the 2020, the Regime will expire for both the individual and his son at the end of the year 2031. In any case, the son may request the application to the Regime as an individual for the missed years (i.e. three years in the example).</a:t>
            </a:r>
          </a:p>
        </p:txBody>
      </p:sp>
      <p:sp>
        <p:nvSpPr>
          <p:cNvPr id="4" name="Segnaposto data 3"/>
          <p:cNvSpPr>
            <a:spLocks noGrp="1"/>
          </p:cNvSpPr>
          <p:nvPr>
            <p:ph type="dt" sz="quarter" idx="14"/>
          </p:nvPr>
        </p:nvSpPr>
        <p:spPr/>
        <p:txBody>
          <a:bodyPr/>
          <a:lstStyle/>
          <a:p>
            <a:pPr>
              <a:defRPr/>
            </a:pPr>
            <a:fld id="{B6DC3B3D-3A08-4F10-B441-A4B35CA40929}" type="datetime1">
              <a:rPr lang="it-IT" altLang="it-IT">
                <a:latin typeface="Calibri"/>
              </a:rPr>
              <a:pPr>
                <a:defRPr/>
              </a:pPr>
              <a:t>17/11/2017</a:t>
            </a:fld>
            <a:endParaRPr lang="it-IT" altLang="it-IT">
              <a:latin typeface="Calibri"/>
            </a:endParaRPr>
          </a:p>
        </p:txBody>
      </p:sp>
      <p:sp>
        <p:nvSpPr>
          <p:cNvPr id="13317" name="Segnaposto numero diapositiva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fontAlgn="base">
              <a:spcBef>
                <a:spcPct val="0"/>
              </a:spcBef>
              <a:spcAft>
                <a:spcPct val="0"/>
              </a:spcAft>
            </a:pPr>
            <a:fld id="{34746341-6062-44D6-8FA5-08E3F652C862}" type="slidenum">
              <a:rPr lang="it-IT" altLang="it-IT">
                <a:solidFill>
                  <a:srgbClr val="898989"/>
                </a:solidFill>
              </a:rPr>
              <a:pPr fontAlgn="base">
                <a:spcBef>
                  <a:spcPct val="0"/>
                </a:spcBef>
                <a:spcAft>
                  <a:spcPct val="0"/>
                </a:spcAft>
              </a:pPr>
              <a:t>133</a:t>
            </a:fld>
            <a:endParaRPr lang="it-IT" altLang="it-IT">
              <a:solidFill>
                <a:srgbClr val="898989"/>
              </a:solidFill>
            </a:endParaRPr>
          </a:p>
        </p:txBody>
      </p:sp>
    </p:spTree>
    <p:extLst>
      <p:ext uri="{BB962C8B-B14F-4D97-AF65-F5344CB8AC3E}">
        <p14:creationId xmlns:p14="http://schemas.microsoft.com/office/powerpoint/2010/main" val="27588254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olo 1"/>
          <p:cNvSpPr>
            <a:spLocks noGrp="1"/>
          </p:cNvSpPr>
          <p:nvPr>
            <p:ph type="title"/>
          </p:nvPr>
        </p:nvSpPr>
        <p:spPr bwMode="auto">
          <a:xfrm>
            <a:off x="1973264" y="1544639"/>
            <a:ext cx="8580437" cy="55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it-IT" altLang="it-IT" dirty="0" err="1">
                <a:ea typeface="Geneva" charset="-128"/>
              </a:rPr>
              <a:t>Why</a:t>
            </a:r>
            <a:r>
              <a:rPr lang="it-IT" altLang="it-IT" dirty="0">
                <a:ea typeface="Geneva" charset="-128"/>
              </a:rPr>
              <a:t> to </a:t>
            </a:r>
            <a:r>
              <a:rPr lang="it-IT" altLang="it-IT" dirty="0" err="1">
                <a:ea typeface="Geneva" charset="-128"/>
              </a:rPr>
              <a:t>apply</a:t>
            </a:r>
            <a:r>
              <a:rPr lang="it-IT" altLang="it-IT" dirty="0">
                <a:ea typeface="Geneva" charset="-128"/>
              </a:rPr>
              <a:t> for the Regime</a:t>
            </a:r>
          </a:p>
        </p:txBody>
      </p:sp>
      <p:sp>
        <p:nvSpPr>
          <p:cNvPr id="3" name="Segnaposto testo 2"/>
          <p:cNvSpPr>
            <a:spLocks noGrp="1"/>
          </p:cNvSpPr>
          <p:nvPr>
            <p:ph type="body" sz="quarter" idx="13"/>
          </p:nvPr>
        </p:nvSpPr>
        <p:spPr>
          <a:xfrm>
            <a:off x="1973264" y="2255773"/>
            <a:ext cx="8580437" cy="4278094"/>
          </a:xfrm>
        </p:spPr>
        <p:txBody>
          <a:bodyPr/>
          <a:lstStyle/>
          <a:p>
            <a:pPr>
              <a:spcBef>
                <a:spcPts val="0"/>
              </a:spcBef>
              <a:spcAft>
                <a:spcPts val="0"/>
              </a:spcAft>
              <a:defRPr/>
            </a:pPr>
            <a:r>
              <a:rPr lang="en-GB" dirty="0"/>
              <a:t>The application for the Regime involves the following benefits:</a:t>
            </a:r>
          </a:p>
          <a:p>
            <a:pPr marL="252000" indent="-180000" algn="just">
              <a:spcBef>
                <a:spcPts val="0"/>
              </a:spcBef>
              <a:spcAft>
                <a:spcPts val="0"/>
              </a:spcAft>
              <a:buFont typeface="Wingdings" panose="05000000000000000000" pitchFamily="2" charset="2"/>
              <a:buChar char="§"/>
              <a:defRPr/>
            </a:pPr>
            <a:r>
              <a:rPr lang="en-GB" b="1" dirty="0"/>
              <a:t>exclusion of the foreign-sourced income from the individual income tax</a:t>
            </a:r>
            <a:r>
              <a:rPr lang="en-GB" dirty="0"/>
              <a:t> (i.e. IRPEF). The income may be financially transferred to Italy without any additional tax burden</a:t>
            </a:r>
            <a:r>
              <a:rPr lang="en-US" dirty="0"/>
              <a:t> (i.e. </a:t>
            </a:r>
            <a:r>
              <a:rPr lang="en-US" b="1" dirty="0"/>
              <a:t>no remittance basis</a:t>
            </a:r>
            <a:r>
              <a:rPr lang="en-US" dirty="0"/>
              <a:t>)</a:t>
            </a:r>
            <a:r>
              <a:rPr lang="en-GB" dirty="0"/>
              <a:t>. The taxpayer can exclude one or more country from the application of the Regime. In this case, the income generated in the excluded countries are subject to ordinary tax rules and the taxpayer may benefit from the foreign tax credit (if any). </a:t>
            </a:r>
          </a:p>
          <a:p>
            <a:pPr marL="252000" indent="-180000" algn="just">
              <a:spcBef>
                <a:spcPts val="0"/>
              </a:spcBef>
              <a:spcAft>
                <a:spcPts val="0"/>
              </a:spcAft>
              <a:buFont typeface="Wingdings" panose="05000000000000000000" pitchFamily="2" charset="2"/>
              <a:buChar char="§"/>
              <a:defRPr/>
            </a:pPr>
            <a:r>
              <a:rPr lang="en-GB" b="1" dirty="0"/>
              <a:t>Non-application of wealth tax </a:t>
            </a:r>
            <a:r>
              <a:rPr lang="en-GB" dirty="0"/>
              <a:t>(i.e. IVIE) </a:t>
            </a:r>
            <a:r>
              <a:rPr lang="en-GB" b="1" dirty="0"/>
              <a:t>on real estate properties </a:t>
            </a:r>
            <a:r>
              <a:rPr lang="en-GB" dirty="0"/>
              <a:t>located abroad;</a:t>
            </a:r>
          </a:p>
          <a:p>
            <a:pPr marL="252000" indent="-180000" algn="just">
              <a:spcBef>
                <a:spcPts val="0"/>
              </a:spcBef>
              <a:spcAft>
                <a:spcPts val="0"/>
              </a:spcAft>
              <a:buFont typeface="Wingdings" panose="05000000000000000000" pitchFamily="2" charset="2"/>
              <a:buChar char="§"/>
              <a:defRPr/>
            </a:pPr>
            <a:r>
              <a:rPr lang="en-GB" b="1" dirty="0"/>
              <a:t>Non-application of wealth tax</a:t>
            </a:r>
            <a:r>
              <a:rPr lang="en-GB" dirty="0"/>
              <a:t> (i.e. IVAFE) </a:t>
            </a:r>
            <a:r>
              <a:rPr lang="en-GB" b="1" dirty="0"/>
              <a:t>on financial assets </a:t>
            </a:r>
            <a:r>
              <a:rPr lang="en-GB" dirty="0"/>
              <a:t>held abroad;</a:t>
            </a:r>
          </a:p>
          <a:p>
            <a:pPr marL="252000" indent="-180000" algn="just">
              <a:spcBef>
                <a:spcPts val="0"/>
              </a:spcBef>
              <a:spcAft>
                <a:spcPts val="0"/>
              </a:spcAft>
              <a:buFont typeface="Wingdings" panose="05000000000000000000" pitchFamily="2" charset="2"/>
              <a:buChar char="§"/>
              <a:defRPr/>
            </a:pPr>
            <a:r>
              <a:rPr lang="en-GB" b="1" dirty="0"/>
              <a:t>Exclusion from tax monitoring obligations </a:t>
            </a:r>
            <a:r>
              <a:rPr lang="en-GB" dirty="0"/>
              <a:t>(i.e. RW section of individual income tax return);</a:t>
            </a:r>
          </a:p>
          <a:p>
            <a:pPr marL="252000" indent="-180000" algn="just">
              <a:spcBef>
                <a:spcPts val="0"/>
              </a:spcBef>
              <a:spcAft>
                <a:spcPts val="0"/>
              </a:spcAft>
              <a:buFont typeface="Wingdings" panose="05000000000000000000" pitchFamily="2" charset="2"/>
              <a:buChar char="§"/>
              <a:defRPr/>
            </a:pPr>
            <a:r>
              <a:rPr lang="en-GB" b="1" dirty="0"/>
              <a:t>Exclusion from gift and inheritance tax </a:t>
            </a:r>
            <a:r>
              <a:rPr lang="en-GB" dirty="0"/>
              <a:t>for assets and rights located or held abroad;</a:t>
            </a:r>
          </a:p>
          <a:p>
            <a:pPr marL="252000" indent="-180000" algn="just">
              <a:spcBef>
                <a:spcPts val="0"/>
              </a:spcBef>
              <a:spcAft>
                <a:spcPts val="0"/>
              </a:spcAft>
              <a:buFont typeface="Wingdings" panose="05000000000000000000" pitchFamily="2" charset="2"/>
              <a:buChar char="§"/>
              <a:defRPr/>
            </a:pPr>
            <a:r>
              <a:rPr lang="en-GB" b="1" dirty="0"/>
              <a:t>Non-application of fictitious interposition regulation </a:t>
            </a:r>
            <a:r>
              <a:rPr lang="en-GB" dirty="0"/>
              <a:t>for income and rights held abroad;</a:t>
            </a:r>
          </a:p>
          <a:p>
            <a:pPr marL="252000" indent="-180000">
              <a:spcBef>
                <a:spcPts val="0"/>
              </a:spcBef>
              <a:spcAft>
                <a:spcPts val="0"/>
              </a:spcAft>
              <a:buFont typeface="Wingdings" panose="05000000000000000000" pitchFamily="2" charset="2"/>
              <a:buChar char="§"/>
              <a:defRPr/>
            </a:pPr>
            <a:r>
              <a:rPr lang="en-GB" b="1" dirty="0"/>
              <a:t>Non-application of </a:t>
            </a:r>
            <a:r>
              <a:rPr lang="en-GB" dirty="0"/>
              <a:t>«</a:t>
            </a:r>
            <a:r>
              <a:rPr lang="en-GB" b="1" dirty="0"/>
              <a:t>Controlled foreign companies</a:t>
            </a:r>
            <a:r>
              <a:rPr lang="en-GB" dirty="0"/>
              <a:t>»</a:t>
            </a:r>
            <a:r>
              <a:rPr lang="en-GB" b="1" dirty="0"/>
              <a:t> regulation</a:t>
            </a:r>
            <a:r>
              <a:rPr lang="en-GB" dirty="0"/>
              <a:t> for companies located in countries with low taxation.</a:t>
            </a:r>
          </a:p>
          <a:p>
            <a:pPr algn="just">
              <a:spcBef>
                <a:spcPts val="0"/>
              </a:spcBef>
              <a:spcAft>
                <a:spcPts val="0"/>
              </a:spcAft>
              <a:defRPr/>
            </a:pPr>
            <a:endParaRPr lang="en-GB" sz="800" dirty="0"/>
          </a:p>
          <a:p>
            <a:pPr algn="just">
              <a:spcBef>
                <a:spcPts val="0"/>
              </a:spcBef>
              <a:spcAft>
                <a:spcPts val="0"/>
              </a:spcAft>
              <a:defRPr/>
            </a:pPr>
            <a:r>
              <a:rPr lang="en-GB" dirty="0"/>
              <a:t>During the first five years of application of the Regime, capital gains arising from the disposal of «qualifying» shareholdings (i.e. more than 20% of the voting rights or 25% of company’s share capital; 2%/5% for listed companies) are subject to the ordinary regime.</a:t>
            </a:r>
          </a:p>
        </p:txBody>
      </p:sp>
      <p:sp>
        <p:nvSpPr>
          <p:cNvPr id="4" name="Segnaposto data 3"/>
          <p:cNvSpPr>
            <a:spLocks noGrp="1"/>
          </p:cNvSpPr>
          <p:nvPr>
            <p:ph type="dt" sz="quarter" idx="14"/>
          </p:nvPr>
        </p:nvSpPr>
        <p:spPr/>
        <p:txBody>
          <a:bodyPr/>
          <a:lstStyle/>
          <a:p>
            <a:pPr>
              <a:defRPr/>
            </a:pPr>
            <a:fld id="{B6DC3B3D-3A08-4F10-B441-A4B35CA40929}" type="datetime1">
              <a:rPr lang="it-IT" altLang="it-IT">
                <a:latin typeface="Calibri"/>
              </a:rPr>
              <a:pPr>
                <a:defRPr/>
              </a:pPr>
              <a:t>17/11/2017</a:t>
            </a:fld>
            <a:endParaRPr lang="it-IT" altLang="it-IT" dirty="0">
              <a:latin typeface="Calibri"/>
            </a:endParaRPr>
          </a:p>
        </p:txBody>
      </p:sp>
      <p:sp>
        <p:nvSpPr>
          <p:cNvPr id="14343" name="Segnaposto numero diapositiva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fontAlgn="base">
              <a:spcBef>
                <a:spcPct val="0"/>
              </a:spcBef>
              <a:spcAft>
                <a:spcPct val="0"/>
              </a:spcAft>
            </a:pPr>
            <a:fld id="{F55DA1D0-71B3-4610-9DC8-23F89EA38C22}" type="slidenum">
              <a:rPr lang="it-IT" altLang="it-IT">
                <a:solidFill>
                  <a:srgbClr val="898989"/>
                </a:solidFill>
              </a:rPr>
              <a:pPr fontAlgn="base">
                <a:spcBef>
                  <a:spcPct val="0"/>
                </a:spcBef>
                <a:spcAft>
                  <a:spcPct val="0"/>
                </a:spcAft>
              </a:pPr>
              <a:t>134</a:t>
            </a:fld>
            <a:endParaRPr lang="it-IT" altLang="it-IT">
              <a:solidFill>
                <a:srgbClr val="898989"/>
              </a:solidFill>
            </a:endParaRPr>
          </a:p>
        </p:txBody>
      </p:sp>
    </p:spTree>
    <p:extLst>
      <p:ext uri="{BB962C8B-B14F-4D97-AF65-F5344CB8AC3E}">
        <p14:creationId xmlns:p14="http://schemas.microsoft.com/office/powerpoint/2010/main" val="21348241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olo 1"/>
          <p:cNvSpPr>
            <a:spLocks noGrp="1"/>
          </p:cNvSpPr>
          <p:nvPr>
            <p:ph type="title"/>
          </p:nvPr>
        </p:nvSpPr>
        <p:spPr bwMode="auto">
          <a:xfrm>
            <a:off x="1973264" y="1544639"/>
            <a:ext cx="8580437" cy="55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it-IT" altLang="it-IT" dirty="0">
                <a:ea typeface="Geneva" charset="-128"/>
              </a:rPr>
              <a:t>Benefits for </a:t>
            </a:r>
            <a:r>
              <a:rPr lang="it-IT" altLang="it-IT" dirty="0" err="1">
                <a:ea typeface="Geneva" charset="-128"/>
              </a:rPr>
              <a:t>gift</a:t>
            </a:r>
            <a:r>
              <a:rPr lang="it-IT" altLang="it-IT" dirty="0">
                <a:ea typeface="Geneva" charset="-128"/>
              </a:rPr>
              <a:t> and </a:t>
            </a:r>
            <a:r>
              <a:rPr lang="it-IT" altLang="it-IT" dirty="0" err="1">
                <a:ea typeface="Geneva" charset="-128"/>
              </a:rPr>
              <a:t>inheritance</a:t>
            </a:r>
            <a:r>
              <a:rPr lang="it-IT" altLang="it-IT" dirty="0">
                <a:ea typeface="Geneva" charset="-128"/>
              </a:rPr>
              <a:t> </a:t>
            </a:r>
            <a:r>
              <a:rPr lang="it-IT" altLang="it-IT" dirty="0" err="1">
                <a:ea typeface="Geneva" charset="-128"/>
              </a:rPr>
              <a:t>tax</a:t>
            </a:r>
            <a:r>
              <a:rPr lang="it-IT" altLang="it-IT" dirty="0">
                <a:ea typeface="Geneva" charset="-128"/>
              </a:rPr>
              <a:t> </a:t>
            </a:r>
            <a:r>
              <a:rPr lang="it-IT" altLang="it-IT" dirty="0" err="1">
                <a:ea typeface="Geneva" charset="-128"/>
              </a:rPr>
              <a:t>purposes</a:t>
            </a:r>
            <a:endParaRPr lang="it-IT" altLang="it-IT" dirty="0">
              <a:ea typeface="Geneva" charset="-128"/>
            </a:endParaRPr>
          </a:p>
        </p:txBody>
      </p:sp>
      <p:sp>
        <p:nvSpPr>
          <p:cNvPr id="3" name="Segnaposto testo 2"/>
          <p:cNvSpPr>
            <a:spLocks noGrp="1"/>
          </p:cNvSpPr>
          <p:nvPr>
            <p:ph type="body" sz="quarter" idx="13"/>
          </p:nvPr>
        </p:nvSpPr>
        <p:spPr>
          <a:xfrm>
            <a:off x="1973264" y="2376960"/>
            <a:ext cx="8580437" cy="1077218"/>
          </a:xfrm>
        </p:spPr>
        <p:txBody>
          <a:bodyPr/>
          <a:lstStyle/>
          <a:p>
            <a:pPr>
              <a:spcBef>
                <a:spcPts val="0"/>
              </a:spcBef>
              <a:spcAft>
                <a:spcPts val="0"/>
              </a:spcAft>
              <a:defRPr/>
            </a:pPr>
            <a:r>
              <a:rPr lang="en-GB" dirty="0"/>
              <a:t>The Regime provides an exemption from inheritance and gift tax .</a:t>
            </a:r>
          </a:p>
          <a:p>
            <a:pPr>
              <a:spcBef>
                <a:spcPts val="0"/>
              </a:spcBef>
              <a:spcAft>
                <a:spcPts val="0"/>
              </a:spcAft>
              <a:defRPr/>
            </a:pPr>
            <a:endParaRPr lang="en-GB" dirty="0"/>
          </a:p>
          <a:p>
            <a:pPr>
              <a:spcBef>
                <a:spcPts val="0"/>
              </a:spcBef>
              <a:spcAft>
                <a:spcPts val="0"/>
              </a:spcAft>
              <a:defRPr/>
            </a:pPr>
            <a:r>
              <a:rPr lang="en-GB" dirty="0"/>
              <a:t>During the 15 years of validity of the Regime, the </a:t>
            </a:r>
            <a:r>
              <a:rPr lang="it-IT" dirty="0" err="1"/>
              <a:t>gift</a:t>
            </a:r>
            <a:r>
              <a:rPr lang="it-IT" dirty="0"/>
              <a:t> and </a:t>
            </a:r>
            <a:r>
              <a:rPr lang="it-IT" dirty="0" err="1"/>
              <a:t>inheritance</a:t>
            </a:r>
            <a:r>
              <a:rPr lang="it-IT" dirty="0"/>
              <a:t> </a:t>
            </a:r>
            <a:r>
              <a:rPr lang="it-IT" dirty="0" err="1"/>
              <a:t>tax</a:t>
            </a:r>
            <a:r>
              <a:rPr lang="it-IT" dirty="0"/>
              <a:t> </a:t>
            </a:r>
            <a:r>
              <a:rPr lang="it-IT" dirty="0" err="1"/>
              <a:t>is</a:t>
            </a:r>
            <a:r>
              <a:rPr lang="it-IT" dirty="0"/>
              <a:t> </a:t>
            </a:r>
            <a:r>
              <a:rPr lang="it-IT" dirty="0" err="1"/>
              <a:t>applicable</a:t>
            </a:r>
            <a:r>
              <a:rPr lang="it-IT" dirty="0"/>
              <a:t> </a:t>
            </a:r>
            <a:r>
              <a:rPr lang="it-IT" b="1" dirty="0"/>
              <a:t>ONLY</a:t>
            </a:r>
            <a:r>
              <a:rPr lang="it-IT" dirty="0"/>
              <a:t> to the </a:t>
            </a:r>
            <a:r>
              <a:rPr lang="en-US" dirty="0"/>
              <a:t>assets or rights </a:t>
            </a:r>
            <a:r>
              <a:rPr lang="en-US" b="1" dirty="0"/>
              <a:t>LOCATED in ITALY.</a:t>
            </a:r>
            <a:r>
              <a:rPr lang="en-US" dirty="0"/>
              <a:t> </a:t>
            </a:r>
            <a:endParaRPr lang="en-GB" dirty="0"/>
          </a:p>
        </p:txBody>
      </p:sp>
      <p:sp>
        <p:nvSpPr>
          <p:cNvPr id="4" name="Segnaposto data 3"/>
          <p:cNvSpPr>
            <a:spLocks noGrp="1"/>
          </p:cNvSpPr>
          <p:nvPr>
            <p:ph type="dt" sz="quarter" idx="14"/>
          </p:nvPr>
        </p:nvSpPr>
        <p:spPr/>
        <p:txBody>
          <a:bodyPr/>
          <a:lstStyle/>
          <a:p>
            <a:pPr>
              <a:defRPr/>
            </a:pPr>
            <a:fld id="{B6DC3B3D-3A08-4F10-B441-A4B35CA40929}" type="datetime1">
              <a:rPr lang="it-IT" altLang="it-IT">
                <a:latin typeface="Calibri"/>
              </a:rPr>
              <a:pPr>
                <a:defRPr/>
              </a:pPr>
              <a:t>17/11/2017</a:t>
            </a:fld>
            <a:endParaRPr lang="it-IT" altLang="it-IT">
              <a:latin typeface="Calibri"/>
            </a:endParaRPr>
          </a:p>
        </p:txBody>
      </p:sp>
      <p:sp>
        <p:nvSpPr>
          <p:cNvPr id="14343" name="Segnaposto numero diapositiva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fontAlgn="base">
              <a:spcBef>
                <a:spcPct val="0"/>
              </a:spcBef>
              <a:spcAft>
                <a:spcPct val="0"/>
              </a:spcAft>
            </a:pPr>
            <a:fld id="{F55DA1D0-71B3-4610-9DC8-23F89EA38C22}" type="slidenum">
              <a:rPr lang="it-IT" altLang="it-IT">
                <a:solidFill>
                  <a:srgbClr val="898989"/>
                </a:solidFill>
              </a:rPr>
              <a:pPr fontAlgn="base">
                <a:spcBef>
                  <a:spcPct val="0"/>
                </a:spcBef>
                <a:spcAft>
                  <a:spcPct val="0"/>
                </a:spcAft>
              </a:pPr>
              <a:t>135</a:t>
            </a:fld>
            <a:endParaRPr lang="it-IT" altLang="it-IT">
              <a:solidFill>
                <a:srgbClr val="898989"/>
              </a:solidFill>
            </a:endParaRPr>
          </a:p>
        </p:txBody>
      </p:sp>
      <p:graphicFrame>
        <p:nvGraphicFramePr>
          <p:cNvPr id="6" name="Tabella 5"/>
          <p:cNvGraphicFramePr>
            <a:graphicFrameLocks noGrp="1"/>
          </p:cNvGraphicFramePr>
          <p:nvPr>
            <p:extLst/>
          </p:nvPr>
        </p:nvGraphicFramePr>
        <p:xfrm>
          <a:off x="1613377" y="3867302"/>
          <a:ext cx="4361497" cy="1393616"/>
        </p:xfrm>
        <a:graphic>
          <a:graphicData uri="http://schemas.openxmlformats.org/drawingml/2006/table">
            <a:tbl>
              <a:tblPr firstRow="1" bandRow="1">
                <a:tableStyleId>{5C22544A-7EE6-4342-B048-85BDC9FD1C3A}</a:tableStyleId>
              </a:tblPr>
              <a:tblGrid>
                <a:gridCol w="1250827">
                  <a:extLst>
                    <a:ext uri="{9D8B030D-6E8A-4147-A177-3AD203B41FA5}">
                      <a16:colId xmlns:a16="http://schemas.microsoft.com/office/drawing/2014/main" val="3019036513"/>
                    </a:ext>
                  </a:extLst>
                </a:gridCol>
                <a:gridCol w="929922">
                  <a:extLst>
                    <a:ext uri="{9D8B030D-6E8A-4147-A177-3AD203B41FA5}">
                      <a16:colId xmlns:a16="http://schemas.microsoft.com/office/drawing/2014/main" val="1582868141"/>
                    </a:ext>
                  </a:extLst>
                </a:gridCol>
                <a:gridCol w="1090374">
                  <a:extLst>
                    <a:ext uri="{9D8B030D-6E8A-4147-A177-3AD203B41FA5}">
                      <a16:colId xmlns:a16="http://schemas.microsoft.com/office/drawing/2014/main" val="822205034"/>
                    </a:ext>
                  </a:extLst>
                </a:gridCol>
                <a:gridCol w="1090374">
                  <a:extLst>
                    <a:ext uri="{9D8B030D-6E8A-4147-A177-3AD203B41FA5}">
                      <a16:colId xmlns:a16="http://schemas.microsoft.com/office/drawing/2014/main" val="3606224741"/>
                    </a:ext>
                  </a:extLst>
                </a:gridCol>
              </a:tblGrid>
              <a:tr h="348404">
                <a:tc rowSpan="2" gridSpan="2">
                  <a:txBody>
                    <a:bodyPr/>
                    <a:lstStyle/>
                    <a:p>
                      <a:pPr algn="ctr"/>
                      <a:r>
                        <a:rPr lang="it-IT" sz="1200" dirty="0"/>
                        <a:t>ORDINARY REGIME – </a:t>
                      </a:r>
                    </a:p>
                    <a:p>
                      <a:pPr algn="ctr"/>
                      <a:r>
                        <a:rPr lang="it-IT" sz="1200" dirty="0"/>
                        <a:t>APPLICATION OF GIFT AND INHERITANCE TAX</a:t>
                      </a:r>
                    </a:p>
                  </a:txBody>
                  <a:tcPr anchor="ctr"/>
                </a:tc>
                <a:tc rowSpan="2" hMerge="1">
                  <a:txBody>
                    <a:bodyPr/>
                    <a:lstStyle/>
                    <a:p>
                      <a:endParaRPr lang="it-IT" sz="1200" dirty="0"/>
                    </a:p>
                  </a:txBody>
                  <a:tcPr/>
                </a:tc>
                <a:tc gridSpan="2">
                  <a:txBody>
                    <a:bodyPr/>
                    <a:lstStyle/>
                    <a:p>
                      <a:pPr algn="ctr"/>
                      <a:r>
                        <a:rPr lang="it-IT" sz="1200" i="1" dirty="0"/>
                        <a:t>Location of </a:t>
                      </a:r>
                      <a:r>
                        <a:rPr lang="it-IT" sz="1200" i="1" dirty="0" err="1"/>
                        <a:t>assets</a:t>
                      </a:r>
                      <a:r>
                        <a:rPr lang="it-IT" sz="1200" i="1" dirty="0"/>
                        <a:t> and </a:t>
                      </a:r>
                      <a:r>
                        <a:rPr lang="it-IT" sz="1200" i="1" dirty="0" err="1"/>
                        <a:t>rights</a:t>
                      </a:r>
                      <a:endParaRPr lang="it-IT" sz="1200" i="1" dirty="0"/>
                    </a:p>
                  </a:txBody>
                  <a:tcPr anchor="ctr"/>
                </a:tc>
                <a:tc hMerge="1">
                  <a:txBody>
                    <a:bodyPr/>
                    <a:lstStyle/>
                    <a:p>
                      <a:endParaRPr lang="it-IT" dirty="0"/>
                    </a:p>
                  </a:txBody>
                  <a:tcPr/>
                </a:tc>
                <a:extLst>
                  <a:ext uri="{0D108BD9-81ED-4DB2-BD59-A6C34878D82A}">
                    <a16:rowId xmlns:a16="http://schemas.microsoft.com/office/drawing/2014/main" val="695826093"/>
                  </a:ext>
                </a:extLst>
              </a:tr>
              <a:tr h="348404">
                <a:tc gridSpan="2" vMerge="1">
                  <a:txBody>
                    <a:bodyPr/>
                    <a:lstStyle/>
                    <a:p>
                      <a:endParaRPr lang="it-IT" sz="1200" dirty="0"/>
                    </a:p>
                  </a:txBody>
                  <a:tcPr/>
                </a:tc>
                <a:tc hMerge="1" vMerge="1">
                  <a:txBody>
                    <a:bodyPr/>
                    <a:lstStyle/>
                    <a:p>
                      <a:endParaRPr lang="it-IT" sz="1200" dirty="0"/>
                    </a:p>
                  </a:txBody>
                  <a:tcPr/>
                </a:tc>
                <a:tc>
                  <a:txBody>
                    <a:bodyPr/>
                    <a:lstStyle/>
                    <a:p>
                      <a:pPr algn="ctr"/>
                      <a:r>
                        <a:rPr lang="it-IT" sz="1200" dirty="0">
                          <a:solidFill>
                            <a:schemeClr val="accent1">
                              <a:lumMod val="50000"/>
                            </a:schemeClr>
                          </a:solidFill>
                        </a:rPr>
                        <a:t>ITALY</a:t>
                      </a:r>
                    </a:p>
                  </a:txBody>
                  <a:tcPr anchor="ctr"/>
                </a:tc>
                <a:tc>
                  <a:txBody>
                    <a:bodyPr/>
                    <a:lstStyle/>
                    <a:p>
                      <a:pPr algn="ctr"/>
                      <a:r>
                        <a:rPr lang="it-IT" sz="1200" dirty="0">
                          <a:solidFill>
                            <a:schemeClr val="accent1">
                              <a:lumMod val="50000"/>
                            </a:schemeClr>
                          </a:solidFill>
                        </a:rPr>
                        <a:t>ABROAD</a:t>
                      </a:r>
                    </a:p>
                  </a:txBody>
                  <a:tcPr anchor="ctr"/>
                </a:tc>
                <a:extLst>
                  <a:ext uri="{0D108BD9-81ED-4DB2-BD59-A6C34878D82A}">
                    <a16:rowId xmlns:a16="http://schemas.microsoft.com/office/drawing/2014/main" val="2249484614"/>
                  </a:ext>
                </a:extLst>
              </a:tr>
              <a:tr h="348404">
                <a:tc rowSpan="2">
                  <a:txBody>
                    <a:bodyPr/>
                    <a:lstStyle/>
                    <a:p>
                      <a:pPr algn="ctr"/>
                      <a:r>
                        <a:rPr lang="it-IT" sz="1200" b="1" i="1" dirty="0" err="1">
                          <a:solidFill>
                            <a:schemeClr val="bg1"/>
                          </a:solidFill>
                        </a:rPr>
                        <a:t>Tax</a:t>
                      </a:r>
                      <a:r>
                        <a:rPr lang="it-IT" sz="1200" b="1" i="1" dirty="0">
                          <a:solidFill>
                            <a:schemeClr val="bg1"/>
                          </a:solidFill>
                        </a:rPr>
                        <a:t> residence of the </a:t>
                      </a:r>
                      <a:r>
                        <a:rPr lang="it-IT" sz="1200" b="1" i="1" dirty="0" err="1">
                          <a:solidFill>
                            <a:schemeClr val="bg1"/>
                          </a:solidFill>
                        </a:rPr>
                        <a:t>deceased</a:t>
                      </a:r>
                      <a:r>
                        <a:rPr lang="it-IT" sz="1200" b="1" i="1" dirty="0">
                          <a:solidFill>
                            <a:schemeClr val="bg1"/>
                          </a:solidFill>
                        </a:rPr>
                        <a:t>/</a:t>
                      </a:r>
                      <a:r>
                        <a:rPr lang="it-IT" sz="1200" b="1" i="1" dirty="0" err="1">
                          <a:solidFill>
                            <a:schemeClr val="bg1"/>
                          </a:solidFill>
                        </a:rPr>
                        <a:t>donor</a:t>
                      </a:r>
                      <a:endParaRPr lang="it-IT" sz="1200" b="1" i="1" dirty="0">
                        <a:solidFill>
                          <a:schemeClr val="bg1"/>
                        </a:solidFill>
                      </a:endParaRPr>
                    </a:p>
                  </a:txBody>
                  <a:tcPr anchor="ctr">
                    <a:solidFill>
                      <a:schemeClr val="accent1"/>
                    </a:solidFill>
                  </a:tcPr>
                </a:tc>
                <a:tc>
                  <a:txBody>
                    <a:bodyPr/>
                    <a:lstStyle/>
                    <a:p>
                      <a:pPr algn="ctr"/>
                      <a:r>
                        <a:rPr lang="it-IT" sz="1200" dirty="0">
                          <a:solidFill>
                            <a:schemeClr val="accent1">
                              <a:lumMod val="50000"/>
                            </a:schemeClr>
                          </a:solidFill>
                        </a:rPr>
                        <a:t>ITALY</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YES</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YES</a:t>
                      </a:r>
                    </a:p>
                  </a:txBody>
                  <a:tcPr anchor="ctr"/>
                </a:tc>
                <a:extLst>
                  <a:ext uri="{0D108BD9-81ED-4DB2-BD59-A6C34878D82A}">
                    <a16:rowId xmlns:a16="http://schemas.microsoft.com/office/drawing/2014/main" val="4120060317"/>
                  </a:ext>
                </a:extLst>
              </a:tr>
              <a:tr h="348404">
                <a:tc vMerge="1">
                  <a:txBody>
                    <a:bodyPr/>
                    <a:lstStyle/>
                    <a:p>
                      <a:endParaRPr lang="it-IT" sz="1200" dirty="0"/>
                    </a:p>
                  </a:txBody>
                  <a:tcPr/>
                </a:tc>
                <a:tc>
                  <a:txBody>
                    <a:bodyPr/>
                    <a:lstStyle/>
                    <a:p>
                      <a:pPr algn="ctr"/>
                      <a:r>
                        <a:rPr lang="it-IT" sz="1200" dirty="0">
                          <a:solidFill>
                            <a:schemeClr val="accent1">
                              <a:lumMod val="50000"/>
                            </a:schemeClr>
                          </a:solidFill>
                        </a:rPr>
                        <a:t>ABROAD</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YES</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NO</a:t>
                      </a:r>
                    </a:p>
                  </a:txBody>
                  <a:tcPr anchor="ctr"/>
                </a:tc>
                <a:extLst>
                  <a:ext uri="{0D108BD9-81ED-4DB2-BD59-A6C34878D82A}">
                    <a16:rowId xmlns:a16="http://schemas.microsoft.com/office/drawing/2014/main" val="664720431"/>
                  </a:ext>
                </a:extLst>
              </a:tr>
            </a:tbl>
          </a:graphicData>
        </a:graphic>
      </p:graphicFrame>
      <p:graphicFrame>
        <p:nvGraphicFramePr>
          <p:cNvPr id="9" name="Tabella 8"/>
          <p:cNvGraphicFramePr>
            <a:graphicFrameLocks noGrp="1"/>
          </p:cNvGraphicFramePr>
          <p:nvPr>
            <p:extLst/>
          </p:nvPr>
        </p:nvGraphicFramePr>
        <p:xfrm>
          <a:off x="6192204" y="3867302"/>
          <a:ext cx="4361497" cy="1393616"/>
        </p:xfrm>
        <a:graphic>
          <a:graphicData uri="http://schemas.openxmlformats.org/drawingml/2006/table">
            <a:tbl>
              <a:tblPr firstRow="1" bandRow="1">
                <a:tableStyleId>{5C22544A-7EE6-4342-B048-85BDC9FD1C3A}</a:tableStyleId>
              </a:tblPr>
              <a:tblGrid>
                <a:gridCol w="1250827">
                  <a:extLst>
                    <a:ext uri="{9D8B030D-6E8A-4147-A177-3AD203B41FA5}">
                      <a16:colId xmlns:a16="http://schemas.microsoft.com/office/drawing/2014/main" val="3019036513"/>
                    </a:ext>
                  </a:extLst>
                </a:gridCol>
                <a:gridCol w="929922">
                  <a:extLst>
                    <a:ext uri="{9D8B030D-6E8A-4147-A177-3AD203B41FA5}">
                      <a16:colId xmlns:a16="http://schemas.microsoft.com/office/drawing/2014/main" val="1582868141"/>
                    </a:ext>
                  </a:extLst>
                </a:gridCol>
                <a:gridCol w="1090374">
                  <a:extLst>
                    <a:ext uri="{9D8B030D-6E8A-4147-A177-3AD203B41FA5}">
                      <a16:colId xmlns:a16="http://schemas.microsoft.com/office/drawing/2014/main" val="822205034"/>
                    </a:ext>
                  </a:extLst>
                </a:gridCol>
                <a:gridCol w="1090374">
                  <a:extLst>
                    <a:ext uri="{9D8B030D-6E8A-4147-A177-3AD203B41FA5}">
                      <a16:colId xmlns:a16="http://schemas.microsoft.com/office/drawing/2014/main" val="3606224741"/>
                    </a:ext>
                  </a:extLst>
                </a:gridCol>
              </a:tblGrid>
              <a:tr h="348404">
                <a:tc rowSpan="2" gridSpan="2">
                  <a:txBody>
                    <a:bodyPr/>
                    <a:lstStyle/>
                    <a:p>
                      <a:pPr algn="ctr"/>
                      <a:r>
                        <a:rPr lang="it-IT" sz="1200" dirty="0"/>
                        <a:t>RES NON-DOM REGIME – </a:t>
                      </a:r>
                    </a:p>
                    <a:p>
                      <a:pPr algn="ctr"/>
                      <a:r>
                        <a:rPr lang="it-IT" sz="1200" dirty="0"/>
                        <a:t>APPLICATION OF GIFT AND INHERITANCE TAX</a:t>
                      </a:r>
                    </a:p>
                  </a:txBody>
                  <a:tcPr anchor="ctr"/>
                </a:tc>
                <a:tc rowSpan="2" hMerge="1">
                  <a:txBody>
                    <a:bodyPr/>
                    <a:lstStyle/>
                    <a:p>
                      <a:endParaRPr lang="it-IT" sz="1200" dirty="0"/>
                    </a:p>
                  </a:txBody>
                  <a:tcPr/>
                </a:tc>
                <a:tc gridSpan="2">
                  <a:txBody>
                    <a:bodyPr/>
                    <a:lstStyle/>
                    <a:p>
                      <a:pPr algn="ctr"/>
                      <a:r>
                        <a:rPr lang="it-IT" sz="1200" i="1" dirty="0"/>
                        <a:t>Location of </a:t>
                      </a:r>
                      <a:r>
                        <a:rPr lang="it-IT" sz="1200" i="1" dirty="0" err="1"/>
                        <a:t>assets</a:t>
                      </a:r>
                      <a:r>
                        <a:rPr lang="it-IT" sz="1200" i="1" dirty="0"/>
                        <a:t> and </a:t>
                      </a:r>
                      <a:r>
                        <a:rPr lang="it-IT" sz="1200" i="1" dirty="0" err="1"/>
                        <a:t>rights</a:t>
                      </a:r>
                      <a:endParaRPr lang="it-IT" sz="1200" i="1" dirty="0"/>
                    </a:p>
                  </a:txBody>
                  <a:tcPr anchor="ctr"/>
                </a:tc>
                <a:tc hMerge="1">
                  <a:txBody>
                    <a:bodyPr/>
                    <a:lstStyle/>
                    <a:p>
                      <a:endParaRPr lang="it-IT" dirty="0"/>
                    </a:p>
                  </a:txBody>
                  <a:tcPr/>
                </a:tc>
                <a:extLst>
                  <a:ext uri="{0D108BD9-81ED-4DB2-BD59-A6C34878D82A}">
                    <a16:rowId xmlns:a16="http://schemas.microsoft.com/office/drawing/2014/main" val="695826093"/>
                  </a:ext>
                </a:extLst>
              </a:tr>
              <a:tr h="348404">
                <a:tc gridSpan="2" vMerge="1">
                  <a:txBody>
                    <a:bodyPr/>
                    <a:lstStyle/>
                    <a:p>
                      <a:endParaRPr lang="it-IT" sz="1200" dirty="0"/>
                    </a:p>
                  </a:txBody>
                  <a:tcPr/>
                </a:tc>
                <a:tc hMerge="1" vMerge="1">
                  <a:txBody>
                    <a:bodyPr/>
                    <a:lstStyle/>
                    <a:p>
                      <a:endParaRPr lang="it-IT" sz="1200" dirty="0"/>
                    </a:p>
                  </a:txBody>
                  <a:tcPr/>
                </a:tc>
                <a:tc>
                  <a:txBody>
                    <a:bodyPr/>
                    <a:lstStyle/>
                    <a:p>
                      <a:pPr algn="ctr"/>
                      <a:r>
                        <a:rPr lang="it-IT" sz="1200" dirty="0">
                          <a:solidFill>
                            <a:schemeClr val="accent1">
                              <a:lumMod val="50000"/>
                            </a:schemeClr>
                          </a:solidFill>
                        </a:rPr>
                        <a:t>ITALY</a:t>
                      </a:r>
                    </a:p>
                  </a:txBody>
                  <a:tcPr anchor="ctr"/>
                </a:tc>
                <a:tc>
                  <a:txBody>
                    <a:bodyPr/>
                    <a:lstStyle/>
                    <a:p>
                      <a:pPr algn="ctr"/>
                      <a:r>
                        <a:rPr lang="it-IT" sz="1200" dirty="0">
                          <a:solidFill>
                            <a:schemeClr val="accent1">
                              <a:lumMod val="50000"/>
                            </a:schemeClr>
                          </a:solidFill>
                        </a:rPr>
                        <a:t>ABROAD</a:t>
                      </a:r>
                    </a:p>
                  </a:txBody>
                  <a:tcPr anchor="ctr"/>
                </a:tc>
                <a:extLst>
                  <a:ext uri="{0D108BD9-81ED-4DB2-BD59-A6C34878D82A}">
                    <a16:rowId xmlns:a16="http://schemas.microsoft.com/office/drawing/2014/main" val="2249484614"/>
                  </a:ext>
                </a:extLst>
              </a:tr>
              <a:tr h="348404">
                <a:tc rowSpan="2">
                  <a:txBody>
                    <a:bodyPr/>
                    <a:lstStyle/>
                    <a:p>
                      <a:pPr algn="ctr"/>
                      <a:r>
                        <a:rPr lang="it-IT" sz="1200" b="1" i="1" dirty="0" err="1">
                          <a:solidFill>
                            <a:schemeClr val="bg1"/>
                          </a:solidFill>
                        </a:rPr>
                        <a:t>Tax</a:t>
                      </a:r>
                      <a:r>
                        <a:rPr lang="it-IT" sz="1200" b="1" i="1" dirty="0">
                          <a:solidFill>
                            <a:schemeClr val="bg1"/>
                          </a:solidFill>
                        </a:rPr>
                        <a:t> residence of the </a:t>
                      </a:r>
                      <a:r>
                        <a:rPr lang="it-IT" sz="1200" b="1" i="1" dirty="0" err="1">
                          <a:solidFill>
                            <a:schemeClr val="bg1"/>
                          </a:solidFill>
                        </a:rPr>
                        <a:t>deceased</a:t>
                      </a:r>
                      <a:r>
                        <a:rPr lang="it-IT" sz="1200" b="1" i="1" dirty="0">
                          <a:solidFill>
                            <a:schemeClr val="bg1"/>
                          </a:solidFill>
                        </a:rPr>
                        <a:t>/</a:t>
                      </a:r>
                      <a:r>
                        <a:rPr lang="it-IT" sz="1200" b="1" i="1" dirty="0" err="1">
                          <a:solidFill>
                            <a:schemeClr val="bg1"/>
                          </a:solidFill>
                        </a:rPr>
                        <a:t>donor</a:t>
                      </a:r>
                      <a:endParaRPr lang="it-IT" sz="1200" b="1" i="1" dirty="0">
                        <a:solidFill>
                          <a:schemeClr val="bg1"/>
                        </a:solidFill>
                      </a:endParaRPr>
                    </a:p>
                  </a:txBody>
                  <a:tcPr anchor="ctr">
                    <a:solidFill>
                      <a:schemeClr val="accent1"/>
                    </a:solidFill>
                  </a:tcPr>
                </a:tc>
                <a:tc>
                  <a:txBody>
                    <a:bodyPr/>
                    <a:lstStyle/>
                    <a:p>
                      <a:pPr algn="ctr"/>
                      <a:r>
                        <a:rPr lang="it-IT" sz="1200" dirty="0">
                          <a:solidFill>
                            <a:schemeClr val="accent1">
                              <a:lumMod val="50000"/>
                            </a:schemeClr>
                          </a:solidFill>
                        </a:rPr>
                        <a:t>ITALY</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YES</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NO</a:t>
                      </a:r>
                    </a:p>
                  </a:txBody>
                  <a:tcPr anchor="ctr"/>
                </a:tc>
                <a:extLst>
                  <a:ext uri="{0D108BD9-81ED-4DB2-BD59-A6C34878D82A}">
                    <a16:rowId xmlns:a16="http://schemas.microsoft.com/office/drawing/2014/main" val="4120060317"/>
                  </a:ext>
                </a:extLst>
              </a:tr>
              <a:tr h="348404">
                <a:tc vMerge="1">
                  <a:txBody>
                    <a:bodyPr/>
                    <a:lstStyle/>
                    <a:p>
                      <a:endParaRPr lang="it-IT" sz="1200" dirty="0"/>
                    </a:p>
                  </a:txBody>
                  <a:tcPr/>
                </a:tc>
                <a:tc>
                  <a:txBody>
                    <a:bodyPr/>
                    <a:lstStyle/>
                    <a:p>
                      <a:pPr algn="ctr"/>
                      <a:r>
                        <a:rPr lang="it-IT" sz="1200" dirty="0">
                          <a:solidFill>
                            <a:schemeClr val="accent1">
                              <a:lumMod val="50000"/>
                            </a:schemeClr>
                          </a:solidFill>
                        </a:rPr>
                        <a:t>ABROAD</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YES</a:t>
                      </a:r>
                    </a:p>
                  </a:txBody>
                  <a:tcPr anchor="ctr"/>
                </a:tc>
                <a:tc>
                  <a:txBody>
                    <a:bodyPr/>
                    <a:lstStyle/>
                    <a:p>
                      <a:pPr algn="ctr"/>
                      <a:r>
                        <a:rPr lang="it-IT" sz="1200" b="1" dirty="0">
                          <a:solidFill>
                            <a:schemeClr val="accent1">
                              <a:lumMod val="50000"/>
                            </a:schemeClr>
                          </a:solidFill>
                          <a:effectLst>
                            <a:outerShdw blurRad="38100" dist="38100" dir="2700000" algn="tl">
                              <a:srgbClr val="000000">
                                <a:alpha val="43137"/>
                              </a:srgbClr>
                            </a:outerShdw>
                          </a:effectLst>
                        </a:rPr>
                        <a:t>NO</a:t>
                      </a:r>
                    </a:p>
                  </a:txBody>
                  <a:tcPr anchor="ctr"/>
                </a:tc>
                <a:extLst>
                  <a:ext uri="{0D108BD9-81ED-4DB2-BD59-A6C34878D82A}">
                    <a16:rowId xmlns:a16="http://schemas.microsoft.com/office/drawing/2014/main" val="664720431"/>
                  </a:ext>
                </a:extLst>
              </a:tr>
            </a:tbl>
          </a:graphicData>
        </a:graphic>
      </p:graphicFrame>
      <p:sp>
        <p:nvSpPr>
          <p:cNvPr id="7" name="Ovale 6"/>
          <p:cNvSpPr/>
          <p:nvPr/>
        </p:nvSpPr>
        <p:spPr>
          <a:xfrm>
            <a:off x="9688755" y="4564110"/>
            <a:ext cx="629920" cy="34120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it-IT">
              <a:solidFill>
                <a:prstClr val="black"/>
              </a:solidFill>
              <a:latin typeface="Calibri"/>
            </a:endParaRPr>
          </a:p>
        </p:txBody>
      </p:sp>
    </p:spTree>
    <p:extLst>
      <p:ext uri="{BB962C8B-B14F-4D97-AF65-F5344CB8AC3E}">
        <p14:creationId xmlns:p14="http://schemas.microsoft.com/office/powerpoint/2010/main" val="9811073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bwMode="auto">
          <a:xfrm>
            <a:off x="1973264" y="1544639"/>
            <a:ext cx="8580437" cy="800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it-IT" altLang="it-IT" dirty="0">
                <a:ea typeface="Geneva" charset="-128"/>
              </a:rPr>
              <a:t>How to </a:t>
            </a:r>
            <a:r>
              <a:rPr lang="it-IT" altLang="it-IT" dirty="0" err="1">
                <a:ea typeface="Geneva" charset="-128"/>
              </a:rPr>
              <a:t>apply</a:t>
            </a:r>
            <a:r>
              <a:rPr lang="it-IT" altLang="it-IT" dirty="0">
                <a:ea typeface="Geneva" charset="-128"/>
              </a:rPr>
              <a:t> for the Regime</a:t>
            </a:r>
            <a:br>
              <a:rPr lang="it-IT" altLang="it-IT" dirty="0">
                <a:ea typeface="Geneva" charset="-128"/>
              </a:rPr>
            </a:br>
            <a:r>
              <a:rPr lang="en-GB" altLang="it-IT" sz="1600" b="0" i="1" dirty="0">
                <a:solidFill>
                  <a:schemeClr val="tx1">
                    <a:lumMod val="50000"/>
                    <a:lumOff val="50000"/>
                  </a:schemeClr>
                </a:solidFill>
                <a:latin typeface="Calibri Light" panose="020F0302020204030204" pitchFamily="34" charset="0"/>
                <a:ea typeface="Geneva" charset="-128"/>
                <a:cs typeface="Calibri Light" panose="020F0302020204030204" pitchFamily="34" charset="0"/>
              </a:rPr>
              <a:t>Decision of the Director of the Revenue Agency dated March 8</a:t>
            </a:r>
            <a:r>
              <a:rPr lang="en-GB" altLang="it-IT" sz="1600" b="0" i="1" baseline="30000" dirty="0">
                <a:solidFill>
                  <a:schemeClr val="tx1">
                    <a:lumMod val="50000"/>
                    <a:lumOff val="50000"/>
                  </a:schemeClr>
                </a:solidFill>
                <a:latin typeface="Calibri Light" panose="020F0302020204030204" pitchFamily="34" charset="0"/>
                <a:ea typeface="Geneva" charset="-128"/>
                <a:cs typeface="Calibri Light" panose="020F0302020204030204" pitchFamily="34" charset="0"/>
              </a:rPr>
              <a:t>th</a:t>
            </a:r>
            <a:r>
              <a:rPr lang="en-GB" altLang="it-IT" sz="1600" b="0" i="1" dirty="0">
                <a:solidFill>
                  <a:schemeClr val="tx1">
                    <a:lumMod val="50000"/>
                    <a:lumOff val="50000"/>
                  </a:schemeClr>
                </a:solidFill>
                <a:latin typeface="Calibri Light" panose="020F0302020204030204" pitchFamily="34" charset="0"/>
                <a:ea typeface="Geneva" charset="-128"/>
                <a:cs typeface="Calibri Light" panose="020F0302020204030204" pitchFamily="34" charset="0"/>
              </a:rPr>
              <a:t>, 2017</a:t>
            </a:r>
            <a:endParaRPr lang="it-IT" altLang="it-IT" b="0" i="1" dirty="0">
              <a:solidFill>
                <a:schemeClr val="tx1">
                  <a:lumMod val="50000"/>
                  <a:lumOff val="50000"/>
                </a:schemeClr>
              </a:solidFill>
              <a:latin typeface="Calibri Light" panose="020F0302020204030204" pitchFamily="34" charset="0"/>
              <a:ea typeface="Geneva" charset="-128"/>
              <a:cs typeface="Calibri Light" panose="020F0302020204030204" pitchFamily="34" charset="0"/>
            </a:endParaRPr>
          </a:p>
        </p:txBody>
      </p:sp>
      <p:sp>
        <p:nvSpPr>
          <p:cNvPr id="4" name="Segnaposto data 3"/>
          <p:cNvSpPr>
            <a:spLocks noGrp="1"/>
          </p:cNvSpPr>
          <p:nvPr>
            <p:ph type="dt" sz="quarter" idx="14"/>
          </p:nvPr>
        </p:nvSpPr>
        <p:spPr/>
        <p:txBody>
          <a:bodyPr/>
          <a:lstStyle/>
          <a:p>
            <a:pPr>
              <a:defRPr/>
            </a:pPr>
            <a:fld id="{D927DD4F-D8E0-4530-BED0-3F6B63FC8AE3}" type="datetime1">
              <a:rPr lang="it-IT" altLang="it-IT">
                <a:latin typeface="Calibri"/>
              </a:rPr>
              <a:pPr>
                <a:defRPr/>
              </a:pPr>
              <a:t>17/11/2017</a:t>
            </a:fld>
            <a:endParaRPr lang="it-IT" altLang="it-IT">
              <a:latin typeface="Calibri"/>
            </a:endParaRPr>
          </a:p>
        </p:txBody>
      </p:sp>
      <p:sp>
        <p:nvSpPr>
          <p:cNvPr id="15364" name="Segnaposto numero diapositiva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fontAlgn="base">
              <a:spcBef>
                <a:spcPct val="0"/>
              </a:spcBef>
              <a:spcAft>
                <a:spcPct val="0"/>
              </a:spcAft>
            </a:pPr>
            <a:fld id="{F98C8370-FA63-4AC6-86FE-129015E3D7EA}" type="slidenum">
              <a:rPr lang="it-IT" altLang="it-IT">
                <a:solidFill>
                  <a:srgbClr val="898989"/>
                </a:solidFill>
              </a:rPr>
              <a:pPr fontAlgn="base">
                <a:spcBef>
                  <a:spcPct val="0"/>
                </a:spcBef>
                <a:spcAft>
                  <a:spcPct val="0"/>
                </a:spcAft>
              </a:pPr>
              <a:t>136</a:t>
            </a:fld>
            <a:endParaRPr lang="it-IT" altLang="it-IT">
              <a:solidFill>
                <a:srgbClr val="898989"/>
              </a:solidFill>
            </a:endParaRPr>
          </a:p>
        </p:txBody>
      </p:sp>
      <p:graphicFrame>
        <p:nvGraphicFramePr>
          <p:cNvPr id="6" name="Tabella 5"/>
          <p:cNvGraphicFramePr>
            <a:graphicFrameLocks noGrp="1"/>
          </p:cNvGraphicFramePr>
          <p:nvPr>
            <p:extLst/>
          </p:nvPr>
        </p:nvGraphicFramePr>
        <p:xfrm>
          <a:off x="1973264" y="2444750"/>
          <a:ext cx="8580437" cy="3766836"/>
        </p:xfrm>
        <a:graphic>
          <a:graphicData uri="http://schemas.openxmlformats.org/drawingml/2006/table">
            <a:tbl>
              <a:tblPr firstRow="1" bandRow="1">
                <a:tableStyleId>{69012ECD-51FC-41F1-AA8D-1B2483CD663E}</a:tableStyleId>
              </a:tblPr>
              <a:tblGrid>
                <a:gridCol w="282326">
                  <a:extLst>
                    <a:ext uri="{9D8B030D-6E8A-4147-A177-3AD203B41FA5}">
                      <a16:colId xmlns:a16="http://schemas.microsoft.com/office/drawing/2014/main" val="20000"/>
                    </a:ext>
                  </a:extLst>
                </a:gridCol>
                <a:gridCol w="1244924">
                  <a:extLst>
                    <a:ext uri="{9D8B030D-6E8A-4147-A177-3AD203B41FA5}">
                      <a16:colId xmlns:a16="http://schemas.microsoft.com/office/drawing/2014/main" val="20001"/>
                    </a:ext>
                  </a:extLst>
                </a:gridCol>
                <a:gridCol w="7053187">
                  <a:extLst>
                    <a:ext uri="{9D8B030D-6E8A-4147-A177-3AD203B41FA5}">
                      <a16:colId xmlns:a16="http://schemas.microsoft.com/office/drawing/2014/main" val="20002"/>
                    </a:ext>
                  </a:extLst>
                </a:gridCol>
              </a:tblGrid>
              <a:tr h="790864">
                <a:tc>
                  <a:txBody>
                    <a:bodyPr/>
                    <a:lstStyle/>
                    <a:p>
                      <a:pPr algn="ctr"/>
                      <a:r>
                        <a:rPr lang="it-IT" sz="1800" b="0" i="0" kern="1200" baseline="0" dirty="0">
                          <a:solidFill>
                            <a:srgbClr val="4F81BD"/>
                          </a:solidFill>
                          <a:latin typeface="+mn-lt"/>
                          <a:ea typeface="Geneva" charset="0"/>
                          <a:cs typeface="Geneva" charset="0"/>
                          <a:sym typeface="Wingdings" panose="05000000000000000000" pitchFamily="2" charset="2"/>
                        </a:rPr>
                        <a:t></a:t>
                      </a:r>
                      <a:endParaRPr lang="it-IT" sz="1800" b="0" i="0" kern="1200" baseline="0" dirty="0">
                        <a:solidFill>
                          <a:srgbClr val="4F81BD"/>
                        </a:solidFill>
                        <a:latin typeface="+mn-lt"/>
                        <a:ea typeface="Geneva" charset="0"/>
                        <a:cs typeface="Geneva" charset="0"/>
                      </a:endParaRPr>
                    </a:p>
                  </a:txBody>
                  <a:tcPr marL="91441" marR="91441" marT="45724" marB="45724" anchor="ctr">
                    <a:lnL w="12700" cap="flat" cmpd="sng" algn="ctr">
                      <a:noFill/>
                      <a:prstDash val="solid"/>
                      <a:round/>
                      <a:headEnd type="none" w="med" len="med"/>
                      <a:tailEnd type="none" w="med" len="med"/>
                    </a:lnL>
                    <a:solidFill>
                      <a:srgbClr val="0070C0">
                        <a:alpha val="7000"/>
                      </a:srgbClr>
                    </a:solidFill>
                  </a:tcPr>
                </a:tc>
                <a:tc>
                  <a:txBody>
                    <a:bodyPr/>
                    <a:lstStyle/>
                    <a:p>
                      <a:pPr algn="l"/>
                      <a:r>
                        <a:rPr lang="en-GB" sz="1500" b="0" i="1" kern="1200" noProof="0" dirty="0">
                          <a:solidFill>
                            <a:schemeClr val="accent1"/>
                          </a:solidFill>
                          <a:effectLst/>
                          <a:latin typeface="+mj-lt"/>
                          <a:ea typeface="Geneva" charset="0"/>
                          <a:cs typeface="Geneva" charset="0"/>
                        </a:rPr>
                        <a:t>Application</a:t>
                      </a:r>
                    </a:p>
                  </a:txBody>
                  <a:tcPr marL="91441" marR="91441" marT="45724" marB="45724" anchor="ctr">
                    <a:solidFill>
                      <a:srgbClr val="0070C0">
                        <a:alpha val="7000"/>
                      </a:srgb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The application for the Regime is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communicated in the annual income tax return</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The taxpayer has the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possibility to file an advance ruling</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with the Italian Revenue Agency in order to ascertain that the eligibility’s conditions are met.</a:t>
                      </a:r>
                    </a:p>
                  </a:txBody>
                  <a:tcPr marL="91441" marR="91441" marT="45724" marB="45724" anchor="ctr">
                    <a:lnR w="12700" cap="flat" cmpd="sng" algn="ctr">
                      <a:noFill/>
                      <a:prstDash val="solid"/>
                      <a:round/>
                      <a:headEnd type="none" w="med" len="med"/>
                      <a:tailEnd type="none" w="med" len="med"/>
                    </a:lnR>
                    <a:solidFill>
                      <a:srgbClr val="0070C0">
                        <a:alpha val="7000"/>
                      </a:srgbClr>
                    </a:solidFill>
                  </a:tcPr>
                </a:tc>
                <a:extLst>
                  <a:ext uri="{0D108BD9-81ED-4DB2-BD59-A6C34878D82A}">
                    <a16:rowId xmlns:a16="http://schemas.microsoft.com/office/drawing/2014/main" val="10000"/>
                  </a:ext>
                </a:extLst>
              </a:tr>
              <a:tr h="792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800" dirty="0">
                          <a:solidFill>
                            <a:srgbClr val="4F81BD"/>
                          </a:solidFill>
                          <a:sym typeface="Wingdings" panose="05000000000000000000" pitchFamily="2" charset="2"/>
                        </a:rPr>
                        <a:t></a:t>
                      </a:r>
                      <a:endParaRPr lang="it-IT" sz="1800" b="0" i="1" kern="1200" baseline="0" dirty="0">
                        <a:solidFill>
                          <a:srgbClr val="4F81BD"/>
                        </a:solidFill>
                        <a:latin typeface="+mn-lt"/>
                        <a:ea typeface="Geneva" charset="0"/>
                        <a:cs typeface="Geneva" charset="0"/>
                      </a:endParaRPr>
                    </a:p>
                  </a:txBody>
                  <a:tcPr marL="91441" marR="91441" marT="45724" marB="45724" anchor="ctr">
                    <a:lnL w="12700" cap="flat" cmpd="sng" algn="ctr">
                      <a:noFill/>
                      <a:prstDash val="solid"/>
                      <a:round/>
                      <a:headEnd type="none" w="med" len="med"/>
                      <a:tailEnd type="none" w="med" len="med"/>
                    </a:lnL>
                  </a:tcPr>
                </a:tc>
                <a:tc>
                  <a:txBody>
                    <a:bodyPr/>
                    <a:lstStyle/>
                    <a:p>
                      <a:r>
                        <a:rPr lang="en-GB" sz="1500" b="0" i="1" kern="1200" noProof="0" dirty="0">
                          <a:solidFill>
                            <a:schemeClr val="accent1"/>
                          </a:solidFill>
                          <a:effectLst/>
                          <a:latin typeface="+mj-lt"/>
                          <a:ea typeface="Geneva" charset="0"/>
                          <a:cs typeface="Geneva" charset="0"/>
                        </a:rPr>
                        <a:t>Deadline</a:t>
                      </a:r>
                    </a:p>
                  </a:txBody>
                  <a:tcPr marL="91441" marR="91441" marT="45724" marB="45724"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Annual income tax return referred to:</a:t>
                      </a:r>
                    </a:p>
                    <a:p>
                      <a:pPr marL="252000" marR="0" lvl="0" indent="-144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The tax year in which the taxpayer has become an Italian tax resident;</a:t>
                      </a:r>
                    </a:p>
                    <a:p>
                      <a:pPr marL="252000" marR="0" lvl="0" indent="-144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The year following the one in which the taxpayer has become an Italian tax resident.</a:t>
                      </a:r>
                    </a:p>
                  </a:txBody>
                  <a:tcPr marL="91441" marR="91441" marT="45724" marB="45724"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5115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800" dirty="0">
                          <a:solidFill>
                            <a:srgbClr val="4F81BD"/>
                          </a:solidFill>
                          <a:sym typeface="Wingdings" panose="05000000000000000000" pitchFamily="2" charset="2"/>
                        </a:rPr>
                        <a:t></a:t>
                      </a:r>
                      <a:endParaRPr lang="it-IT" sz="1800" dirty="0">
                        <a:solidFill>
                          <a:srgbClr val="4F81BD"/>
                        </a:solidFill>
                      </a:endParaRPr>
                    </a:p>
                  </a:txBody>
                  <a:tcPr marL="91441" marR="91441" marT="45724" marB="45724" anchor="ctr">
                    <a:lnL w="12700" cap="flat" cmpd="sng" algn="ctr">
                      <a:noFill/>
                      <a:prstDash val="solid"/>
                      <a:round/>
                      <a:headEnd type="none" w="med" len="med"/>
                      <a:tailEnd type="none" w="med" len="med"/>
                    </a:lnL>
                    <a:solidFill>
                      <a:srgbClr val="0070C0">
                        <a:alpha val="7000"/>
                      </a:srgbClr>
                    </a:solidFill>
                  </a:tcPr>
                </a:tc>
                <a:tc>
                  <a:txBody>
                    <a:bodyPr/>
                    <a:lstStyle/>
                    <a:p>
                      <a:r>
                        <a:rPr lang="en-GB" sz="1500" b="0" i="1" kern="1200" noProof="0" dirty="0">
                          <a:solidFill>
                            <a:schemeClr val="accent1"/>
                          </a:solidFill>
                          <a:effectLst/>
                          <a:latin typeface="+mj-lt"/>
                          <a:ea typeface="Geneva" charset="0"/>
                          <a:cs typeface="Geneva" charset="0"/>
                        </a:rPr>
                        <a:t>Duration</a:t>
                      </a:r>
                    </a:p>
                  </a:txBody>
                  <a:tcPr marL="91441" marR="91441" marT="45724" marB="45724" anchor="ctr">
                    <a:solidFill>
                      <a:srgbClr val="0070C0">
                        <a:alpha val="7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15 years</a:t>
                      </a:r>
                    </a:p>
                  </a:txBody>
                  <a:tcPr marL="91441" marR="91441" marT="45724" marB="45724" anchor="ctr">
                    <a:lnR w="12700" cap="flat" cmpd="sng" algn="ctr">
                      <a:noFill/>
                      <a:prstDash val="solid"/>
                      <a:round/>
                      <a:headEnd type="none" w="med" len="med"/>
                      <a:tailEnd type="none" w="med" len="med"/>
                    </a:lnR>
                    <a:solidFill>
                      <a:srgbClr val="0070C0">
                        <a:alpha val="7000"/>
                      </a:srgbClr>
                    </a:solidFill>
                  </a:tcPr>
                </a:tc>
                <a:extLst>
                  <a:ext uri="{0D108BD9-81ED-4DB2-BD59-A6C34878D82A}">
                    <a16:rowId xmlns:a16="http://schemas.microsoft.com/office/drawing/2014/main" val="10002"/>
                  </a:ext>
                </a:extLst>
              </a:tr>
              <a:tr h="895133">
                <a:tc>
                  <a:txBody>
                    <a:bodyPr/>
                    <a:lstStyle/>
                    <a:p>
                      <a:pPr algn="ctr"/>
                      <a:r>
                        <a:rPr lang="it-IT" sz="1800" dirty="0">
                          <a:solidFill>
                            <a:srgbClr val="4F81BD"/>
                          </a:solidFill>
                        </a:rPr>
                        <a:t>$</a:t>
                      </a:r>
                    </a:p>
                  </a:txBody>
                  <a:tcPr marL="91441" marR="91441" marT="45724" marB="45724" anchor="ctr">
                    <a:lnL w="12700" cap="flat" cmpd="sng" algn="ctr">
                      <a:noFill/>
                      <a:prstDash val="solid"/>
                      <a:round/>
                      <a:headEnd type="none" w="med" len="med"/>
                      <a:tailEnd type="none" w="med" len="med"/>
                    </a:lnL>
                  </a:tcPr>
                </a:tc>
                <a:tc>
                  <a:txBody>
                    <a:bodyPr/>
                    <a:lstStyle/>
                    <a:p>
                      <a:r>
                        <a:rPr lang="en-GB" sz="1500" b="0" i="1" kern="1200" noProof="0" dirty="0">
                          <a:solidFill>
                            <a:schemeClr val="accent1"/>
                          </a:solidFill>
                          <a:effectLst/>
                          <a:latin typeface="+mj-lt"/>
                          <a:ea typeface="Geneva" charset="0"/>
                          <a:cs typeface="Geneva" charset="0"/>
                        </a:rPr>
                        <a:t>Flat tax</a:t>
                      </a:r>
                    </a:p>
                  </a:txBody>
                  <a:tcPr marL="91441" marR="91441" marT="45724" marB="45724" anchor="ctr"/>
                </a:tc>
                <a:tc>
                  <a:txBody>
                    <a:bodyPr/>
                    <a:lstStyle/>
                    <a:p>
                      <a:pPr marL="0" indent="0">
                        <a:buFont typeface="Arial" panose="020B0604020202020204" pitchFamily="34" charset="0"/>
                        <a:buNone/>
                      </a:pPr>
                      <a:r>
                        <a:rPr lang="it-IT" sz="1500" b="0" kern="1200" baseline="0" noProof="0" dirty="0">
                          <a:solidFill>
                            <a:schemeClr val="tx1">
                              <a:lumMod val="50000"/>
                              <a:lumOff val="50000"/>
                            </a:schemeClr>
                          </a:solidFill>
                          <a:latin typeface="+mn-lt"/>
                          <a:ea typeface="Geneva" charset="0"/>
                          <a:cs typeface="Calibri Light" panose="020F0302020204030204" pitchFamily="34" charset="0"/>
                        </a:rPr>
                        <a:t>T</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he annual flat tax, due by June 30</a:t>
                      </a:r>
                      <a:r>
                        <a:rPr lang="en-GB" sz="1500" b="0" kern="1200" baseline="30000" noProof="0" dirty="0">
                          <a:solidFill>
                            <a:schemeClr val="tx1">
                              <a:lumMod val="50000"/>
                              <a:lumOff val="50000"/>
                            </a:schemeClr>
                          </a:solidFill>
                          <a:latin typeface="+mn-lt"/>
                          <a:ea typeface="Geneva" charset="0"/>
                          <a:cs typeface="Calibri Light" panose="020F0302020204030204" pitchFamily="34" charset="0"/>
                        </a:rPr>
                        <a:t>th</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of the following year, is equal to:</a:t>
                      </a:r>
                    </a:p>
                    <a:p>
                      <a:pPr marL="252000" indent="-144000">
                        <a:buFont typeface="Arial" panose="020B0604020202020204" pitchFamily="34" charset="0"/>
                        <a:buChar char="•"/>
                      </a:pPr>
                      <a:r>
                        <a:rPr lang="it-IT" sz="1500" b="1" kern="1200" baseline="0" noProof="0" dirty="0">
                          <a:solidFill>
                            <a:schemeClr val="tx1">
                              <a:lumMod val="50000"/>
                              <a:lumOff val="50000"/>
                            </a:schemeClr>
                          </a:solidFill>
                          <a:latin typeface="+mn-lt"/>
                          <a:ea typeface="Geneva" charset="0"/>
                          <a:cs typeface="Calibri Light" panose="020F0302020204030204" pitchFamily="34" charset="0"/>
                        </a:rPr>
                        <a:t>E</a:t>
                      </a:r>
                      <a:r>
                        <a:rPr lang="en-GB" sz="1500" b="1" kern="1200" baseline="0" noProof="0" dirty="0" err="1">
                          <a:solidFill>
                            <a:schemeClr val="tx1">
                              <a:lumMod val="50000"/>
                              <a:lumOff val="50000"/>
                            </a:schemeClr>
                          </a:solidFill>
                          <a:latin typeface="+mn-lt"/>
                          <a:ea typeface="Geneva" charset="0"/>
                          <a:cs typeface="Calibri Light" panose="020F0302020204030204" pitchFamily="34" charset="0"/>
                        </a:rPr>
                        <a:t>uro</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 100.000,00 </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for the taxpayer;</a:t>
                      </a:r>
                    </a:p>
                    <a:p>
                      <a:pPr marL="252000" indent="-144000">
                        <a:buFont typeface="Arial" panose="020B0604020202020204" pitchFamily="34" charset="0"/>
                        <a:buChar char="•"/>
                      </a:pPr>
                      <a:r>
                        <a:rPr lang="it-IT" sz="1500" b="1" kern="1200" baseline="0" noProof="0" dirty="0">
                          <a:solidFill>
                            <a:schemeClr val="tx1">
                              <a:lumMod val="50000"/>
                              <a:lumOff val="50000"/>
                            </a:schemeClr>
                          </a:solidFill>
                          <a:latin typeface="+mn-lt"/>
                          <a:ea typeface="Geneva" charset="0"/>
                          <a:cs typeface="Calibri Light" panose="020F0302020204030204" pitchFamily="34" charset="0"/>
                        </a:rPr>
                        <a:t>E</a:t>
                      </a:r>
                      <a:r>
                        <a:rPr lang="en-GB" sz="1500" b="1" kern="1200" baseline="0" noProof="0" dirty="0" err="1">
                          <a:solidFill>
                            <a:schemeClr val="tx1">
                              <a:lumMod val="50000"/>
                              <a:lumOff val="50000"/>
                            </a:schemeClr>
                          </a:solidFill>
                          <a:latin typeface="+mn-lt"/>
                          <a:ea typeface="Geneva" charset="0"/>
                          <a:cs typeface="Calibri Light" panose="020F0302020204030204" pitchFamily="34" charset="0"/>
                        </a:rPr>
                        <a:t>uro</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 25.000,00</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for any additional family member.</a:t>
                      </a:r>
                    </a:p>
                  </a:txBody>
                  <a:tcPr marL="91441" marR="91441" marT="45724" marB="45724"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556536">
                <a:tc>
                  <a:txBody>
                    <a:bodyPr/>
                    <a:lstStyle/>
                    <a:p>
                      <a:pPr algn="ctr"/>
                      <a:r>
                        <a:rPr lang="it-IT" sz="1800" dirty="0">
                          <a:solidFill>
                            <a:srgbClr val="4F81BD"/>
                          </a:solidFill>
                          <a:sym typeface="Wingdings" panose="05000000000000000000" pitchFamily="2" charset="2"/>
                        </a:rPr>
                        <a:t></a:t>
                      </a:r>
                      <a:endParaRPr lang="it-IT" sz="1800" dirty="0">
                        <a:solidFill>
                          <a:srgbClr val="4F81BD"/>
                        </a:solidFill>
                      </a:endParaRPr>
                    </a:p>
                  </a:txBody>
                  <a:tcPr marL="91441" marR="91441" marT="45724" marB="45724" anchor="ctr">
                    <a:lnL w="12700" cap="flat" cmpd="sng" algn="ctr">
                      <a:noFill/>
                      <a:prstDash val="solid"/>
                      <a:round/>
                      <a:headEnd type="none" w="med" len="med"/>
                      <a:tailEnd type="none" w="med" len="med"/>
                    </a:lnL>
                    <a:solidFill>
                      <a:srgbClr val="0070C0">
                        <a:alpha val="7000"/>
                      </a:srgbClr>
                    </a:solidFill>
                  </a:tcPr>
                </a:tc>
                <a:tc>
                  <a:txBody>
                    <a:bodyPr/>
                    <a:lstStyle/>
                    <a:p>
                      <a:r>
                        <a:rPr lang="en-GB" sz="1500" b="0" i="1" kern="1200" noProof="0" dirty="0">
                          <a:solidFill>
                            <a:schemeClr val="accent1"/>
                          </a:solidFill>
                          <a:effectLst/>
                          <a:latin typeface="+mj-lt"/>
                          <a:ea typeface="Geneva" charset="0"/>
                          <a:cs typeface="Geneva" charset="0"/>
                        </a:rPr>
                        <a:t>Termination</a:t>
                      </a:r>
                    </a:p>
                  </a:txBody>
                  <a:tcPr marL="91441" marR="91441" marT="45724" marB="45724" anchor="ctr">
                    <a:solidFill>
                      <a:srgbClr val="0070C0">
                        <a:alpha val="7000"/>
                      </a:srgbClr>
                    </a:solidFill>
                  </a:tcPr>
                </a:tc>
                <a:tc>
                  <a:txBody>
                    <a:bodyPr/>
                    <a:lstStyle/>
                    <a:p>
                      <a:pPr marL="252000" indent="-144000">
                        <a:buFont typeface="Arial" panose="020B0604020202020204" pitchFamily="34" charset="0"/>
                        <a:buChar cha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Revocation by the taxpayer;</a:t>
                      </a:r>
                    </a:p>
                    <a:p>
                      <a:pPr marL="252000" indent="-144000">
                        <a:buFont typeface="Arial" panose="020B0604020202020204" pitchFamily="34" charset="0"/>
                        <a:buChar cha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After the expiration of the 15</a:t>
                      </a:r>
                      <a:r>
                        <a:rPr lang="en-GB" sz="1500" b="0" kern="1200" baseline="30000" noProof="0" dirty="0">
                          <a:solidFill>
                            <a:schemeClr val="tx1">
                              <a:lumMod val="50000"/>
                              <a:lumOff val="50000"/>
                            </a:schemeClr>
                          </a:solidFill>
                          <a:latin typeface="+mn-lt"/>
                          <a:ea typeface="Geneva" charset="0"/>
                          <a:cs typeface="Calibri Light" panose="020F0302020204030204" pitchFamily="34" charset="0"/>
                        </a:rPr>
                        <a:t>th</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year;</a:t>
                      </a:r>
                    </a:p>
                    <a:p>
                      <a:pPr marL="252000" indent="-144000">
                        <a:buFont typeface="Arial" panose="020B0604020202020204" pitchFamily="34" charset="0"/>
                        <a:buChar cha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In case the flat tax is not duly paid.</a:t>
                      </a:r>
                    </a:p>
                  </a:txBody>
                  <a:tcPr marL="91441" marR="91441" marT="45724" marB="45724" anchor="ctr">
                    <a:lnR w="12700" cap="flat" cmpd="sng" algn="ctr">
                      <a:noFill/>
                      <a:prstDash val="solid"/>
                      <a:round/>
                      <a:headEnd type="none" w="med" len="med"/>
                      <a:tailEnd type="none" w="med" len="med"/>
                    </a:lnR>
                    <a:solidFill>
                      <a:srgbClr val="0070C0">
                        <a:alpha val="7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07021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3385" y="1544727"/>
            <a:ext cx="8580315" cy="553998"/>
          </a:xfrm>
        </p:spPr>
        <p:txBody>
          <a:bodyPr/>
          <a:lstStyle/>
          <a:p>
            <a:r>
              <a:rPr lang="it-IT" dirty="0"/>
              <a:t>Advance </a:t>
            </a:r>
            <a:r>
              <a:rPr lang="it-IT" dirty="0" err="1"/>
              <a:t>ruling</a:t>
            </a:r>
            <a:endParaRPr lang="it-IT" dirty="0"/>
          </a:p>
        </p:txBody>
      </p:sp>
      <p:sp>
        <p:nvSpPr>
          <p:cNvPr id="3" name="Segnaposto testo 2"/>
          <p:cNvSpPr>
            <a:spLocks noGrp="1"/>
          </p:cNvSpPr>
          <p:nvPr>
            <p:ph type="body" sz="quarter" idx="13"/>
          </p:nvPr>
        </p:nvSpPr>
        <p:spPr>
          <a:xfrm>
            <a:off x="1973384" y="2290146"/>
            <a:ext cx="8580315" cy="2806922"/>
          </a:xfrm>
        </p:spPr>
        <p:txBody>
          <a:bodyPr/>
          <a:lstStyle/>
          <a:p>
            <a:pPr algn="just">
              <a:spcAft>
                <a:spcPts val="600"/>
              </a:spcAft>
            </a:pPr>
            <a:r>
              <a:rPr lang="en-US" dirty="0"/>
              <a:t>The filing of an advance ruling in order to ascertain that the eligibility’s conditions are met is </a:t>
            </a:r>
            <a:r>
              <a:rPr lang="en-US" b="1" dirty="0"/>
              <a:t>optional</a:t>
            </a:r>
            <a:r>
              <a:rPr lang="en-US" dirty="0"/>
              <a:t>. The advance ruling can be filed even if the person has not yet transferred the residence to Italy but he/she intends to know the opinion of Italian Tax Authorities regarding his/her eligibility for the Regime. </a:t>
            </a:r>
          </a:p>
          <a:p>
            <a:pPr algn="just">
              <a:spcAft>
                <a:spcPts val="600"/>
              </a:spcAft>
            </a:pPr>
            <a:r>
              <a:rPr lang="en-US" dirty="0"/>
              <a:t>The filing of an advance ruling involves the fulfillment of a </a:t>
            </a:r>
            <a:r>
              <a:rPr lang="en-US" b="1" dirty="0"/>
              <a:t>check list </a:t>
            </a:r>
            <a:r>
              <a:rPr lang="en-US" dirty="0"/>
              <a:t>provided by the Italian Tax Authorities. The checklist includes several matters (e.g. presence of family ties with Italy, ownership of assets) aimed at establishing whether the applicant can be truly deemed as resident outside of Italy in the years before the application for the Regime (i.e. at least 9 years out of ten). The check list and the relevant documentation has to be enclosed to the ruling.</a:t>
            </a:r>
          </a:p>
          <a:p>
            <a:pPr algn="just"/>
            <a:endParaRPr lang="en-US" dirty="0"/>
          </a:p>
        </p:txBody>
      </p:sp>
      <p:sp>
        <p:nvSpPr>
          <p:cNvPr id="4" name="Segnaposto data 3"/>
          <p:cNvSpPr>
            <a:spLocks noGrp="1"/>
          </p:cNvSpPr>
          <p:nvPr>
            <p:ph type="dt" sz="half" idx="14"/>
          </p:nvPr>
        </p:nvSpPr>
        <p:spPr/>
        <p:txBody>
          <a:bodyPr/>
          <a:lstStyle/>
          <a:p>
            <a:pPr>
              <a:defRPr/>
            </a:pPr>
            <a:fld id="{FA443AA1-19D4-4958-A67D-EDF4C72F5439}" type="datetime1">
              <a:rPr lang="it-IT" altLang="it-IT">
                <a:latin typeface="Calibri"/>
              </a:rPr>
              <a:pPr>
                <a:defRPr/>
              </a:pPr>
              <a:t>17/11/2017</a:t>
            </a:fld>
            <a:endParaRPr lang="it-IT" altLang="it-IT">
              <a:latin typeface="Calibri"/>
            </a:endParaRPr>
          </a:p>
        </p:txBody>
      </p:sp>
      <p:sp>
        <p:nvSpPr>
          <p:cNvPr id="5" name="Segnaposto numero diapositiva 4"/>
          <p:cNvSpPr>
            <a:spLocks noGrp="1"/>
          </p:cNvSpPr>
          <p:nvPr>
            <p:ph type="sldNum" sz="quarter" idx="16"/>
          </p:nvPr>
        </p:nvSpPr>
        <p:spPr/>
        <p:txBody>
          <a:bodyPr/>
          <a:lstStyle/>
          <a:p>
            <a:pPr fontAlgn="base">
              <a:spcBef>
                <a:spcPct val="0"/>
              </a:spcBef>
              <a:spcAft>
                <a:spcPct val="0"/>
              </a:spcAft>
              <a:defRPr/>
            </a:pPr>
            <a:fld id="{64AB46EB-27C9-4891-8048-0B3CC9F713FD}" type="slidenum">
              <a:rPr lang="it-IT" altLang="it-IT">
                <a:latin typeface="Calibri" panose="020F0502020204030204" pitchFamily="34" charset="0"/>
                <a:ea typeface="Geneva" charset="-128"/>
              </a:rPr>
              <a:pPr fontAlgn="base">
                <a:spcBef>
                  <a:spcPct val="0"/>
                </a:spcBef>
                <a:spcAft>
                  <a:spcPct val="0"/>
                </a:spcAft>
                <a:defRPr/>
              </a:pPr>
              <a:t>137</a:t>
            </a:fld>
            <a:endParaRPr lang="it-IT" altLang="it-IT">
              <a:latin typeface="Calibri" panose="020F0502020204030204" pitchFamily="34" charset="0"/>
              <a:ea typeface="Geneva" charset="-128"/>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782" y="4638102"/>
            <a:ext cx="1482917" cy="1681967"/>
          </a:xfrm>
          <a:prstGeom prst="rect">
            <a:avLst/>
          </a:prstGeom>
        </p:spPr>
      </p:pic>
      <p:sp>
        <p:nvSpPr>
          <p:cNvPr id="7" name="Segnaposto testo 2"/>
          <p:cNvSpPr txBox="1">
            <a:spLocks/>
          </p:cNvSpPr>
          <p:nvPr/>
        </p:nvSpPr>
        <p:spPr>
          <a:xfrm>
            <a:off x="1973383" y="4717852"/>
            <a:ext cx="6925492" cy="830997"/>
          </a:xfrm>
          <a:prstGeom prst="rect">
            <a:avLst/>
          </a:prstGeom>
        </p:spPr>
        <p:txBody>
          <a:bodyPr vert="horz" wrap="square">
            <a:spAutoFit/>
          </a:bodyPr>
          <a:lstStyle>
            <a:lvl1pPr marL="0" indent="0" algn="l" defTabSz="457200" rtl="0" eaLnBrk="0" fontAlgn="base" hangingPunct="0">
              <a:spcBef>
                <a:spcPct val="20000"/>
              </a:spcBef>
              <a:spcAft>
                <a:spcPct val="0"/>
              </a:spcAft>
              <a:buFont typeface="Arial" panose="020B0604020202020204" pitchFamily="34" charset="0"/>
              <a:buNone/>
              <a:defRPr sz="1600" kern="1200" baseline="0">
                <a:solidFill>
                  <a:schemeClr val="tx1">
                    <a:lumMod val="50000"/>
                    <a:lumOff val="50000"/>
                  </a:schemeClr>
                </a:solidFill>
                <a:latin typeface="+mn-lt"/>
                <a:ea typeface="Geneva" charset="0"/>
                <a:cs typeface="Geneva" charset="0"/>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Geneva" charset="0"/>
                <a:cs typeface="+mn-cs"/>
              </a:defRPr>
            </a:lvl2pPr>
            <a:lvl3pPr marL="914400" indent="0" algn="l" defTabSz="457200"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Geneva" charset="0"/>
                <a:cs typeface="+mn-cs"/>
              </a:defRPr>
            </a:lvl3pPr>
            <a:lvl4pPr marL="1371600" indent="0" algn="l" defTabSz="457200"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Geneva" charset="0"/>
                <a:cs typeface="+mn-cs"/>
              </a:defRPr>
            </a:lvl4pPr>
            <a:lvl5pPr marL="1828800" indent="0" algn="l" defTabSz="457200"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a:solidFill>
                  <a:prstClr val="black">
                    <a:lumMod val="50000"/>
                    <a:lumOff val="50000"/>
                  </a:prstClr>
                </a:solidFill>
                <a:latin typeface="Calibri"/>
              </a:rPr>
              <a:t>The reply  to the ruling has to be issued by the Italian Tax Authorities </a:t>
            </a:r>
            <a:r>
              <a:rPr lang="en-US" b="1" dirty="0">
                <a:solidFill>
                  <a:prstClr val="black">
                    <a:lumMod val="50000"/>
                    <a:lumOff val="50000"/>
                  </a:prstClr>
                </a:solidFill>
                <a:latin typeface="Calibri"/>
              </a:rPr>
              <a:t>within 120 days</a:t>
            </a:r>
            <a:r>
              <a:rPr lang="en-US" dirty="0">
                <a:solidFill>
                  <a:prstClr val="black">
                    <a:lumMod val="50000"/>
                    <a:lumOff val="50000"/>
                  </a:prstClr>
                </a:solidFill>
                <a:latin typeface="Calibri"/>
              </a:rPr>
              <a:t> (plus additional 60 days under certain conditions). The answer to the ruling is not binding and it is not even actionable.</a:t>
            </a:r>
          </a:p>
        </p:txBody>
      </p:sp>
    </p:spTree>
    <p:extLst>
      <p:ext uri="{BB962C8B-B14F-4D97-AF65-F5344CB8AC3E}">
        <p14:creationId xmlns:p14="http://schemas.microsoft.com/office/powerpoint/2010/main" val="33861921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bwMode="auto">
          <a:xfrm>
            <a:off x="1973264" y="1544639"/>
            <a:ext cx="8580437" cy="55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it-IT" altLang="it-IT" dirty="0" err="1">
                <a:ea typeface="Geneva" charset="-128"/>
              </a:rPr>
              <a:t>Ordinary</a:t>
            </a:r>
            <a:r>
              <a:rPr lang="it-IT" altLang="it-IT" dirty="0">
                <a:ea typeface="Geneva" charset="-128"/>
              </a:rPr>
              <a:t> regime </a:t>
            </a:r>
            <a:r>
              <a:rPr lang="it-IT" altLang="it-IT" b="0" dirty="0">
                <a:ea typeface="Geneva" charset="-128"/>
              </a:rPr>
              <a:t>vs</a:t>
            </a:r>
            <a:r>
              <a:rPr lang="it-IT" altLang="it-IT" dirty="0">
                <a:ea typeface="Geneva" charset="-128"/>
              </a:rPr>
              <a:t> </a:t>
            </a:r>
            <a:r>
              <a:rPr lang="it-IT" altLang="it-IT" dirty="0" err="1">
                <a:ea typeface="Geneva" charset="-128"/>
              </a:rPr>
              <a:t>Resident</a:t>
            </a:r>
            <a:r>
              <a:rPr lang="it-IT" altLang="it-IT" dirty="0">
                <a:ea typeface="Geneva" charset="-128"/>
              </a:rPr>
              <a:t> non-</a:t>
            </a:r>
            <a:r>
              <a:rPr lang="it-IT" altLang="it-IT" dirty="0" err="1">
                <a:ea typeface="Geneva" charset="-128"/>
              </a:rPr>
              <a:t>dom</a:t>
            </a:r>
            <a:r>
              <a:rPr lang="it-IT" altLang="it-IT" dirty="0">
                <a:ea typeface="Geneva" charset="-128"/>
              </a:rPr>
              <a:t> regime</a:t>
            </a:r>
          </a:p>
        </p:txBody>
      </p:sp>
      <p:sp>
        <p:nvSpPr>
          <p:cNvPr id="4" name="Segnaposto data 3"/>
          <p:cNvSpPr>
            <a:spLocks noGrp="1"/>
          </p:cNvSpPr>
          <p:nvPr>
            <p:ph type="dt" sz="quarter" idx="14"/>
          </p:nvPr>
        </p:nvSpPr>
        <p:spPr/>
        <p:txBody>
          <a:bodyPr/>
          <a:lstStyle/>
          <a:p>
            <a:pPr>
              <a:defRPr/>
            </a:pPr>
            <a:fld id="{B6DC3B3D-3A08-4F10-B441-A4B35CA40929}" type="datetime1">
              <a:rPr lang="it-IT" altLang="it-IT">
                <a:latin typeface="Calibri"/>
              </a:rPr>
              <a:pPr>
                <a:defRPr/>
              </a:pPr>
              <a:t>17/11/2017</a:t>
            </a:fld>
            <a:endParaRPr lang="it-IT" altLang="it-IT">
              <a:latin typeface="Calibri"/>
            </a:endParaRPr>
          </a:p>
        </p:txBody>
      </p:sp>
      <p:sp>
        <p:nvSpPr>
          <p:cNvPr id="16388" name="Segnaposto numero diapositiva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charset="-128"/>
              </a:defRPr>
            </a:lvl1pPr>
            <a:lvl2pPr marL="742950" indent="-285750">
              <a:defRPr>
                <a:solidFill>
                  <a:schemeClr val="tx1"/>
                </a:solidFill>
                <a:latin typeface="Calibri" panose="020F0502020204030204" pitchFamily="34" charset="0"/>
                <a:ea typeface="Geneva" charset="-128"/>
              </a:defRPr>
            </a:lvl2pPr>
            <a:lvl3pPr marL="1143000" indent="-228600">
              <a:defRPr>
                <a:solidFill>
                  <a:schemeClr val="tx1"/>
                </a:solidFill>
                <a:latin typeface="Calibri" panose="020F0502020204030204" pitchFamily="34" charset="0"/>
                <a:ea typeface="Geneva" charset="-128"/>
              </a:defRPr>
            </a:lvl3pPr>
            <a:lvl4pPr marL="1600200" indent="-228600">
              <a:defRPr>
                <a:solidFill>
                  <a:schemeClr val="tx1"/>
                </a:solidFill>
                <a:latin typeface="Calibri" panose="020F0502020204030204" pitchFamily="34" charset="0"/>
                <a:ea typeface="Geneva" charset="-128"/>
              </a:defRPr>
            </a:lvl4pPr>
            <a:lvl5pPr marL="2057400" indent="-228600">
              <a:defRPr>
                <a:solidFill>
                  <a:schemeClr val="tx1"/>
                </a:solidFill>
                <a:latin typeface="Calibri" panose="020F0502020204030204" pitchFamily="34" charset="0"/>
                <a:ea typeface="Geneva"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charset="-128"/>
              </a:defRPr>
            </a:lvl9pPr>
          </a:lstStyle>
          <a:p>
            <a:pPr fontAlgn="base">
              <a:spcBef>
                <a:spcPct val="0"/>
              </a:spcBef>
              <a:spcAft>
                <a:spcPct val="0"/>
              </a:spcAft>
            </a:pPr>
            <a:fld id="{8A83C0F1-D13E-42D6-B247-A452C232C117}" type="slidenum">
              <a:rPr lang="it-IT" altLang="it-IT">
                <a:solidFill>
                  <a:srgbClr val="898989"/>
                </a:solidFill>
              </a:rPr>
              <a:pPr fontAlgn="base">
                <a:spcBef>
                  <a:spcPct val="0"/>
                </a:spcBef>
                <a:spcAft>
                  <a:spcPct val="0"/>
                </a:spcAft>
              </a:pPr>
              <a:t>138</a:t>
            </a:fld>
            <a:endParaRPr lang="it-IT" altLang="it-IT">
              <a:solidFill>
                <a:srgbClr val="898989"/>
              </a:solidFill>
            </a:endParaRPr>
          </a:p>
        </p:txBody>
      </p:sp>
      <p:graphicFrame>
        <p:nvGraphicFramePr>
          <p:cNvPr id="2" name="Tabella 1"/>
          <p:cNvGraphicFramePr>
            <a:graphicFrameLocks noGrp="1"/>
          </p:cNvGraphicFramePr>
          <p:nvPr>
            <p:extLst/>
          </p:nvPr>
        </p:nvGraphicFramePr>
        <p:xfrm>
          <a:off x="1973263" y="2438400"/>
          <a:ext cx="8221662" cy="3550920"/>
        </p:xfrm>
        <a:graphic>
          <a:graphicData uri="http://schemas.openxmlformats.org/drawingml/2006/table">
            <a:tbl>
              <a:tblPr firstRow="1" bandRow="1">
                <a:tableStyleId>{5C22544A-7EE6-4342-B048-85BDC9FD1C3A}</a:tableStyleId>
              </a:tblPr>
              <a:tblGrid>
                <a:gridCol w="2750482">
                  <a:extLst>
                    <a:ext uri="{9D8B030D-6E8A-4147-A177-3AD203B41FA5}">
                      <a16:colId xmlns:a16="http://schemas.microsoft.com/office/drawing/2014/main" val="20000"/>
                    </a:ext>
                  </a:extLst>
                </a:gridCol>
                <a:gridCol w="2743462">
                  <a:extLst>
                    <a:ext uri="{9D8B030D-6E8A-4147-A177-3AD203B41FA5}">
                      <a16:colId xmlns:a16="http://schemas.microsoft.com/office/drawing/2014/main" val="20001"/>
                    </a:ext>
                  </a:extLst>
                </a:gridCol>
                <a:gridCol w="2727718">
                  <a:extLst>
                    <a:ext uri="{9D8B030D-6E8A-4147-A177-3AD203B41FA5}">
                      <a16:colId xmlns:a16="http://schemas.microsoft.com/office/drawing/2014/main" val="20002"/>
                    </a:ext>
                  </a:extLst>
                </a:gridCol>
              </a:tblGrid>
              <a:tr h="370840">
                <a:tc>
                  <a:txBody>
                    <a:bodyPr/>
                    <a:lstStyle/>
                    <a:p>
                      <a:pPr algn="ctr"/>
                      <a:endParaRPr lang="en-GB" sz="1500" b="1" kern="1200" noProof="0" dirty="0">
                        <a:solidFill>
                          <a:schemeClr val="tx1">
                            <a:lumMod val="65000"/>
                            <a:lumOff val="35000"/>
                          </a:schemeClr>
                        </a:solidFill>
                        <a:latin typeface="+mj-lt"/>
                        <a:ea typeface="Geneva" charset="-128"/>
                        <a:cs typeface="Geneva" charset="0"/>
                      </a:endParaRP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4F81BD">
                        <a:alpha val="30196"/>
                      </a:srgbClr>
                    </a:solidFill>
                  </a:tcPr>
                </a:tc>
                <a:tc>
                  <a:txBody>
                    <a:bodyPr/>
                    <a:lstStyle/>
                    <a:p>
                      <a:pPr algn="ctr"/>
                      <a:r>
                        <a:rPr lang="en-GB" sz="1500" b="1" kern="1200" noProof="0" dirty="0">
                          <a:solidFill>
                            <a:schemeClr val="accent1"/>
                          </a:solidFill>
                          <a:latin typeface="+mj-lt"/>
                          <a:ea typeface="Geneva" charset="-128"/>
                          <a:cs typeface="Geneva" charset="0"/>
                        </a:rPr>
                        <a:t>Ordinary regime</a:t>
                      </a:r>
                      <a:endParaRPr lang="en-GB" sz="1500" b="0" kern="1200" noProof="0" dirty="0">
                        <a:solidFill>
                          <a:schemeClr val="accent1"/>
                        </a:solidFill>
                        <a:latin typeface="Calibri Light" panose="020F0302020204030204" pitchFamily="34" charset="0"/>
                        <a:ea typeface="Geneva" charset="-128"/>
                        <a:cs typeface="Calibri Light" panose="020F0302020204030204" pitchFamily="34" charset="0"/>
                      </a:endParaRP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accent1">
                        <a:alpha val="30000"/>
                      </a:schemeClr>
                    </a:solidFill>
                  </a:tcPr>
                </a:tc>
                <a:tc>
                  <a:txBody>
                    <a:bodyPr/>
                    <a:lstStyle/>
                    <a:p>
                      <a:pPr algn="ctr"/>
                      <a:r>
                        <a:rPr lang="en-GB" sz="1500" b="1" kern="1200" noProof="0">
                          <a:solidFill>
                            <a:schemeClr val="accent1"/>
                          </a:solidFill>
                          <a:latin typeface="+mj-lt"/>
                          <a:ea typeface="Geneva" charset="-128"/>
                          <a:cs typeface="Geneva" charset="0"/>
                        </a:rPr>
                        <a:t>Resident non-domiciled regime</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accent1">
                        <a:alpha val="30000"/>
                      </a:schemeClr>
                    </a:solidFill>
                  </a:tcPr>
                </a:tc>
                <a:extLst>
                  <a:ext uri="{0D108BD9-81ED-4DB2-BD59-A6C34878D82A}">
                    <a16:rowId xmlns:a16="http://schemas.microsoft.com/office/drawing/2014/main" val="10000"/>
                  </a:ext>
                </a:extLst>
              </a:tr>
              <a:tr h="370840">
                <a:tc>
                  <a:txBody>
                    <a:bodyPr/>
                    <a:lstStyle/>
                    <a:p>
                      <a:r>
                        <a:rPr lang="it-IT" sz="1500" i="1" kern="1200" baseline="0" noProof="0" dirty="0" err="1">
                          <a:solidFill>
                            <a:srgbClr val="4F81BD"/>
                          </a:solidFill>
                          <a:latin typeface="+mn-lt"/>
                          <a:ea typeface="Geneva" charset="0"/>
                          <a:cs typeface="Geneva" charset="0"/>
                        </a:rPr>
                        <a:t>Italian-sourced</a:t>
                      </a:r>
                      <a:r>
                        <a:rPr lang="it-IT" sz="1500" i="1" kern="1200" baseline="0" noProof="0" dirty="0">
                          <a:solidFill>
                            <a:srgbClr val="4F81BD"/>
                          </a:solidFill>
                          <a:latin typeface="+mn-lt"/>
                          <a:ea typeface="Geneva" charset="0"/>
                          <a:cs typeface="Geneva" charset="0"/>
                        </a:rPr>
                        <a:t> </a:t>
                      </a:r>
                      <a:r>
                        <a:rPr lang="it-IT" sz="1500" i="1" kern="1200" baseline="0" noProof="0" dirty="0" err="1">
                          <a:solidFill>
                            <a:srgbClr val="4F81BD"/>
                          </a:solidFill>
                          <a:latin typeface="+mn-lt"/>
                          <a:ea typeface="Geneva" charset="0"/>
                          <a:cs typeface="Geneva" charset="0"/>
                        </a:rPr>
                        <a:t>income</a:t>
                      </a:r>
                      <a:endParaRPr lang="en-GB" sz="1500" i="1" kern="1200" baseline="0" noProof="0" dirty="0">
                        <a:solidFill>
                          <a:srgbClr val="4F81BD"/>
                        </a:solidFill>
                        <a:latin typeface="+mn-lt"/>
                        <a:ea typeface="Geneva" charset="0"/>
                        <a:cs typeface="Geneva" charset="0"/>
                      </a:endParaRP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alpha val="7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Taxable at a tax rate up to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43</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alpha val="7000"/>
                      </a:schemeClr>
                    </a:solidFill>
                  </a:tcPr>
                </a:tc>
                <a:tc>
                  <a:txBody>
                    <a:bodyPr/>
                    <a:lstStyle/>
                    <a:p>
                      <a:pPr algn="ctr"/>
                      <a:r>
                        <a:rPr lang="en-GB" sz="1500" kern="1200" baseline="0" noProof="0" dirty="0">
                          <a:solidFill>
                            <a:schemeClr val="tx1">
                              <a:lumMod val="50000"/>
                              <a:lumOff val="50000"/>
                            </a:schemeClr>
                          </a:solidFill>
                          <a:latin typeface="+mn-lt"/>
                          <a:ea typeface="Geneva" charset="0"/>
                          <a:cs typeface="Calibri Light" panose="020F0302020204030204" pitchFamily="34" charset="0"/>
                        </a:rPr>
                        <a:t>Taxable at a tax rate up to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43</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alpha val="7000"/>
                      </a:schemeClr>
                    </a:solidFill>
                  </a:tcPr>
                </a:tc>
                <a:extLst>
                  <a:ext uri="{0D108BD9-81ED-4DB2-BD59-A6C34878D82A}">
                    <a16:rowId xmlns:a16="http://schemas.microsoft.com/office/drawing/2014/main" val="2327429794"/>
                  </a:ext>
                </a:extLst>
              </a:tr>
              <a:tr h="370840">
                <a:tc>
                  <a:txBody>
                    <a:bodyPr/>
                    <a:lstStyle/>
                    <a:p>
                      <a:r>
                        <a:rPr lang="en-GB" sz="1500" i="1" kern="1200" baseline="0" noProof="0" dirty="0">
                          <a:solidFill>
                            <a:srgbClr val="4F81BD"/>
                          </a:solidFill>
                          <a:latin typeface="+mn-lt"/>
                          <a:ea typeface="Geneva" charset="0"/>
                          <a:cs typeface="Geneva" charset="0"/>
                        </a:rPr>
                        <a:t>Foreign-sourced income</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00"/>
                      </a:srgbClr>
                    </a:solidFill>
                  </a:tcPr>
                </a:tc>
                <a:tc>
                  <a:txBody>
                    <a:bodyPr/>
                    <a:lstStyle/>
                    <a:p>
                      <a:r>
                        <a:rPr lang="en-GB" sz="1500" b="0" kern="1200" baseline="0" noProof="0" dirty="0">
                          <a:solidFill>
                            <a:schemeClr val="tx1">
                              <a:lumMod val="50000"/>
                              <a:lumOff val="50000"/>
                            </a:schemeClr>
                          </a:solidFill>
                          <a:latin typeface="+mn-lt"/>
                          <a:ea typeface="Geneva" charset="0"/>
                          <a:cs typeface="Calibri Light" panose="020F0302020204030204" pitchFamily="34" charset="0"/>
                        </a:rPr>
                        <a:t>Taxable at a tax rate up to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43</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00"/>
                      </a:srgbClr>
                    </a:solidFill>
                  </a:tcPr>
                </a:tc>
                <a:tc rowSpan="3">
                  <a:txBody>
                    <a:bodyPr/>
                    <a:lstStyle/>
                    <a:p>
                      <a:pPr algn="ctr"/>
                      <a:r>
                        <a:rPr lang="en-GB" sz="1500" kern="1200" baseline="0" noProof="0" dirty="0">
                          <a:solidFill>
                            <a:schemeClr val="tx1">
                              <a:lumMod val="50000"/>
                              <a:lumOff val="50000"/>
                            </a:schemeClr>
                          </a:solidFill>
                          <a:latin typeface="+mn-lt"/>
                          <a:ea typeface="Geneva" charset="0"/>
                          <a:cs typeface="Calibri Light" panose="020F0302020204030204" pitchFamily="34" charset="0"/>
                        </a:rPr>
                        <a:t>Substitute flat tax</a:t>
                      </a:r>
                      <a:br>
                        <a:rPr lang="en-GB" sz="1500" kern="1200" baseline="0" noProof="0" dirty="0">
                          <a:solidFill>
                            <a:schemeClr val="tx1">
                              <a:lumMod val="50000"/>
                              <a:lumOff val="50000"/>
                            </a:schemeClr>
                          </a:solidFill>
                          <a:latin typeface="+mn-lt"/>
                          <a:ea typeface="Geneva" charset="0"/>
                          <a:cs typeface="Calibri Light" panose="020F0302020204030204" pitchFamily="34" charset="0"/>
                        </a:rPr>
                      </a:b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 100.000 </a:t>
                      </a:r>
                    </a:p>
                    <a:p>
                      <a:pPr algn="ct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(€ 25.000 for any family member)</a:t>
                      </a:r>
                      <a:endParaRPr lang="en-GB" sz="1500" kern="1200" baseline="0" noProof="0" dirty="0">
                        <a:solidFill>
                          <a:schemeClr val="tx1">
                            <a:lumMod val="50000"/>
                            <a:lumOff val="50000"/>
                          </a:schemeClr>
                        </a:solidFill>
                        <a:latin typeface="+mn-lt"/>
                        <a:ea typeface="Geneva" charset="0"/>
                        <a:cs typeface="Calibri Light" panose="020F0302020204030204" pitchFamily="34" charset="0"/>
                      </a:endParaRP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00"/>
                      </a:srgbClr>
                    </a:solidFill>
                  </a:tcPr>
                </a:tc>
                <a:extLst>
                  <a:ext uri="{0D108BD9-81ED-4DB2-BD59-A6C34878D82A}">
                    <a16:rowId xmlns:a16="http://schemas.microsoft.com/office/drawing/2014/main" val="10001"/>
                  </a:ext>
                </a:extLst>
              </a:tr>
              <a:tr h="370840">
                <a:tc>
                  <a:txBody>
                    <a:bodyPr/>
                    <a:lstStyle/>
                    <a:p>
                      <a:r>
                        <a:rPr lang="en-GB" sz="1500" i="1" kern="1200" baseline="0" noProof="0">
                          <a:solidFill>
                            <a:srgbClr val="4F81BD"/>
                          </a:solidFill>
                          <a:latin typeface="+mn-lt"/>
                          <a:ea typeface="Geneva" charset="0"/>
                          <a:cs typeface="Geneva" charset="0"/>
                        </a:rPr>
                        <a:t>Real estate properties</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IVIE: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0,76</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of the value (annual)</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vMerge="1">
                  <a:txBody>
                    <a:bodyPr/>
                    <a:lstStyle/>
                    <a:p>
                      <a:endParaRPr lang="it-IT" dirty="0"/>
                    </a:p>
                  </a:txBody>
                  <a:tcPr/>
                </a:tc>
                <a:extLst>
                  <a:ext uri="{0D108BD9-81ED-4DB2-BD59-A6C34878D82A}">
                    <a16:rowId xmlns:a16="http://schemas.microsoft.com/office/drawing/2014/main" val="10002"/>
                  </a:ext>
                </a:extLst>
              </a:tr>
              <a:tr h="370840">
                <a:tc>
                  <a:txBody>
                    <a:bodyPr/>
                    <a:lstStyle/>
                    <a:p>
                      <a:r>
                        <a:rPr lang="en-GB" sz="1500" i="1" kern="1200" baseline="0" noProof="0" dirty="0">
                          <a:solidFill>
                            <a:srgbClr val="4F81BD"/>
                          </a:solidFill>
                          <a:latin typeface="+mn-lt"/>
                          <a:ea typeface="Geneva" charset="0"/>
                          <a:cs typeface="Calibri Light" panose="020F0302020204030204" pitchFamily="34" charset="0"/>
                        </a:rPr>
                        <a:t>Financial Assets</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00"/>
                      </a:srgbClr>
                    </a:solidFill>
                  </a:tcPr>
                </a:tc>
                <a:tc>
                  <a:txBody>
                    <a:bodyPr/>
                    <a:lstStyle/>
                    <a:p>
                      <a:pPr marL="0" algn="l" defTabSz="457200" rtl="0" eaLnBrk="1" latinLnBrk="0" hangingPunct="1"/>
                      <a:r>
                        <a:rPr lang="en-GB" sz="1500" b="0" kern="1200" baseline="0" noProof="0" dirty="0">
                          <a:solidFill>
                            <a:schemeClr val="tx1">
                              <a:lumMod val="50000"/>
                              <a:lumOff val="50000"/>
                            </a:schemeClr>
                          </a:solidFill>
                          <a:latin typeface="+mn-lt"/>
                          <a:ea typeface="Geneva" charset="0"/>
                          <a:cs typeface="Calibri Light" panose="020F0302020204030204" pitchFamily="34" charset="0"/>
                        </a:rPr>
                        <a:t>IVAFE: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0,2</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of the value (annual)</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00"/>
                      </a:srgbClr>
                    </a:solidFill>
                  </a:tcPr>
                </a:tc>
                <a:tc vMerge="1">
                  <a:txBody>
                    <a:bodyPr/>
                    <a:lstStyle/>
                    <a:p>
                      <a:endParaRPr lang="it-IT" dirty="0"/>
                    </a:p>
                  </a:txBody>
                  <a:tcPr/>
                </a:tc>
                <a:extLst>
                  <a:ext uri="{0D108BD9-81ED-4DB2-BD59-A6C34878D82A}">
                    <a16:rowId xmlns:a16="http://schemas.microsoft.com/office/drawing/2014/main" val="10003"/>
                  </a:ext>
                </a:extLst>
              </a:tr>
              <a:tr h="370840">
                <a:tc>
                  <a:txBody>
                    <a:bodyPr/>
                    <a:lstStyle/>
                    <a:p>
                      <a:r>
                        <a:rPr lang="en-GB" sz="1500" i="1" kern="1200" baseline="0" noProof="0">
                          <a:solidFill>
                            <a:srgbClr val="4F81BD"/>
                          </a:solidFill>
                          <a:latin typeface="+mn-lt"/>
                          <a:ea typeface="Geneva" charset="0"/>
                          <a:cs typeface="Geneva" charset="0"/>
                        </a:rPr>
                        <a:t>Monitoring obbligations</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r>
                        <a:rPr lang="en-GB" sz="1500" kern="1200" baseline="0" noProof="0" dirty="0">
                          <a:solidFill>
                            <a:schemeClr val="tx1">
                              <a:lumMod val="50000"/>
                              <a:lumOff val="50000"/>
                            </a:schemeClr>
                          </a:solidFill>
                          <a:latin typeface="+mn-lt"/>
                          <a:ea typeface="Geneva" charset="0"/>
                          <a:cs typeface="Calibri Light" panose="020F0302020204030204" pitchFamily="34" charset="0"/>
                        </a:rPr>
                        <a:t>Any investment held abroad has to be reported in the annual income tax return (</a:t>
                      </a: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RW section</a:t>
                      </a:r>
                      <a:r>
                        <a:rPr lang="en-GB" sz="1500" kern="1200" baseline="0" noProof="0" dirty="0">
                          <a:solidFill>
                            <a:schemeClr val="tx1">
                              <a:lumMod val="50000"/>
                              <a:lumOff val="50000"/>
                            </a:schemeClr>
                          </a:solidFill>
                          <a:latin typeface="+mn-lt"/>
                          <a:ea typeface="Geneva" charset="0"/>
                          <a:cs typeface="Calibri Light" panose="020F0302020204030204" pitchFamily="34" charset="0"/>
                        </a:rPr>
                        <a:t>).</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pPr algn="ctr"/>
                      <a:r>
                        <a:rPr lang="en-GB" sz="1500" b="1" kern="1200" baseline="0" noProof="0" dirty="0">
                          <a:solidFill>
                            <a:schemeClr val="tx1">
                              <a:lumMod val="50000"/>
                              <a:lumOff val="50000"/>
                            </a:schemeClr>
                          </a:solidFill>
                          <a:latin typeface="+mn-lt"/>
                          <a:ea typeface="Geneva" charset="0"/>
                          <a:cs typeface="Calibri Light" panose="020F0302020204030204" pitchFamily="34" charset="0"/>
                        </a:rPr>
                        <a:t>Not applicable</a:t>
                      </a:r>
                      <a:endParaRPr lang="en-GB" sz="1500" kern="1200" baseline="0" noProof="0" dirty="0">
                        <a:solidFill>
                          <a:schemeClr val="tx1">
                            <a:lumMod val="50000"/>
                            <a:lumOff val="50000"/>
                          </a:schemeClr>
                        </a:solidFill>
                        <a:latin typeface="+mn-lt"/>
                        <a:ea typeface="Geneva" charset="0"/>
                        <a:cs typeface="Calibri Light" panose="020F0302020204030204" pitchFamily="34" charset="0"/>
                      </a:endParaRP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GB" sz="1500" i="1" kern="1200" baseline="0" noProof="0" dirty="0">
                          <a:solidFill>
                            <a:srgbClr val="4F81BD"/>
                          </a:solidFill>
                          <a:latin typeface="+mn-lt"/>
                          <a:ea typeface="Geneva" charset="0"/>
                          <a:cs typeface="Geneva" charset="0"/>
                        </a:rPr>
                        <a:t>Gift and inheritance tax</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59"/>
                      </a:srgbClr>
                    </a:solidFill>
                  </a:tcPr>
                </a:tc>
                <a:tc>
                  <a:txBody>
                    <a:bodyPr/>
                    <a:lstStyle/>
                    <a:p>
                      <a:r>
                        <a:rPr lang="it-IT" sz="1500" b="0" kern="1200" baseline="0" noProof="0" dirty="0">
                          <a:solidFill>
                            <a:schemeClr val="tx1">
                              <a:lumMod val="50000"/>
                              <a:lumOff val="50000"/>
                            </a:schemeClr>
                          </a:solidFill>
                          <a:latin typeface="+mn-lt"/>
                          <a:ea typeface="Geneva" charset="0"/>
                          <a:cs typeface="Calibri Light" panose="020F0302020204030204" pitchFamily="34" charset="0"/>
                        </a:rPr>
                        <a:t>A</a:t>
                      </a:r>
                      <a:r>
                        <a:rPr lang="en-GB" sz="1500" b="0" kern="1200" baseline="0" noProof="0" dirty="0" err="1">
                          <a:solidFill>
                            <a:schemeClr val="tx1">
                              <a:lumMod val="50000"/>
                              <a:lumOff val="50000"/>
                            </a:schemeClr>
                          </a:solidFill>
                          <a:latin typeface="+mn-lt"/>
                          <a:ea typeface="Geneva" charset="0"/>
                          <a:cs typeface="Calibri Light" panose="020F0302020204030204" pitchFamily="34" charset="0"/>
                        </a:rPr>
                        <a:t>ny</a:t>
                      </a:r>
                      <a:r>
                        <a:rPr lang="en-GB" sz="1500" b="0" kern="1200" baseline="0" noProof="0" dirty="0">
                          <a:solidFill>
                            <a:schemeClr val="tx1">
                              <a:lumMod val="50000"/>
                              <a:lumOff val="50000"/>
                            </a:schemeClr>
                          </a:solidFill>
                          <a:latin typeface="+mn-lt"/>
                          <a:ea typeface="Geneva" charset="0"/>
                          <a:cs typeface="Calibri Light" panose="020F0302020204030204" pitchFamily="34" charset="0"/>
                        </a:rPr>
                        <a:t> asset and right are subject.</a:t>
                      </a:r>
                      <a:endParaRPr lang="en-GB" sz="1500" b="1" kern="1200" baseline="0" noProof="0" dirty="0">
                        <a:solidFill>
                          <a:schemeClr val="tx1">
                            <a:lumMod val="50000"/>
                            <a:lumOff val="50000"/>
                          </a:schemeClr>
                        </a:solidFill>
                        <a:latin typeface="+mn-lt"/>
                        <a:ea typeface="Geneva" charset="0"/>
                        <a:cs typeface="Calibri Light" panose="020F0302020204030204" pitchFamily="34" charset="0"/>
                      </a:endParaRP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59"/>
                      </a:srgbClr>
                    </a:solidFill>
                  </a:tcPr>
                </a:tc>
                <a:tc>
                  <a:txBody>
                    <a:bodyPr/>
                    <a:lstStyle/>
                    <a:p>
                      <a:pPr algn="ctr"/>
                      <a:r>
                        <a:rPr lang="en-GB" sz="1500" kern="1200" baseline="0" noProof="0" dirty="0">
                          <a:solidFill>
                            <a:schemeClr val="tx1">
                              <a:lumMod val="50000"/>
                              <a:lumOff val="50000"/>
                            </a:schemeClr>
                          </a:solidFill>
                          <a:latin typeface="+mn-lt"/>
                          <a:ea typeface="Geneva" charset="0"/>
                          <a:cs typeface="Calibri Light" panose="020F0302020204030204" pitchFamily="34" charset="0"/>
                        </a:rPr>
                        <a:t>Only assets and rights </a:t>
                      </a:r>
                      <a:br>
                        <a:rPr lang="en-GB" sz="1500" kern="1200" baseline="0" noProof="0" dirty="0">
                          <a:solidFill>
                            <a:schemeClr val="tx1">
                              <a:lumMod val="50000"/>
                              <a:lumOff val="50000"/>
                            </a:schemeClr>
                          </a:solidFill>
                          <a:latin typeface="+mn-lt"/>
                          <a:ea typeface="Geneva" charset="0"/>
                          <a:cs typeface="Calibri Light" panose="020F0302020204030204" pitchFamily="34" charset="0"/>
                        </a:rPr>
                      </a:br>
                      <a:r>
                        <a:rPr lang="en-GB" sz="1500" kern="1200" baseline="0" noProof="0" dirty="0">
                          <a:solidFill>
                            <a:schemeClr val="tx1">
                              <a:lumMod val="50000"/>
                              <a:lumOff val="50000"/>
                            </a:schemeClr>
                          </a:solidFill>
                          <a:latin typeface="+mn-lt"/>
                          <a:ea typeface="Geneva" charset="0"/>
                          <a:cs typeface="Calibri Light" panose="020F0302020204030204" pitchFamily="34" charset="0"/>
                        </a:rPr>
                        <a:t>located in Italy are subject.</a:t>
                      </a:r>
                    </a:p>
                  </a:txBody>
                  <a:tcPr marL="91449" marR="91449"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0070C0">
                        <a:alpha val="7059"/>
                      </a:srgbClr>
                    </a:solidFill>
                  </a:tcPr>
                </a:tc>
                <a:extLst>
                  <a:ext uri="{0D108BD9-81ED-4DB2-BD59-A6C34878D82A}">
                    <a16:rowId xmlns:a16="http://schemas.microsoft.com/office/drawing/2014/main" val="2273219438"/>
                  </a:ext>
                </a:extLst>
              </a:tr>
              <a:tr h="370840">
                <a:tc gridSpan="3">
                  <a:txBody>
                    <a:bodyPr/>
                    <a:lstStyle/>
                    <a:p>
                      <a:endParaRPr lang="it-IT" sz="1500" kern="1200" baseline="0" dirty="0">
                        <a:solidFill>
                          <a:schemeClr val="tx1">
                            <a:lumMod val="50000"/>
                            <a:lumOff val="50000"/>
                          </a:schemeClr>
                        </a:solidFill>
                        <a:latin typeface="+mn-lt"/>
                        <a:ea typeface="Geneva" charset="0"/>
                        <a:cs typeface="Geneva" charset="0"/>
                      </a:endParaRPr>
                    </a:p>
                  </a:txBody>
                  <a:tcPr marL="91449" marR="9144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it-IT" sz="1600" kern="1200" baseline="0" dirty="0">
                        <a:solidFill>
                          <a:schemeClr val="tx1">
                            <a:lumMod val="50000"/>
                            <a:lumOff val="50000"/>
                          </a:schemeClr>
                        </a:solidFill>
                        <a:latin typeface="+mn-lt"/>
                        <a:ea typeface="Geneva" charset="0"/>
                        <a:cs typeface="Geneva" charset="0"/>
                      </a:endParaRPr>
                    </a:p>
                  </a:txBody>
                  <a:tcPr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hMerge="1">
                  <a:txBody>
                    <a:bodyPr/>
                    <a:lstStyle/>
                    <a:p>
                      <a:endParaRPr lang="it-IT" sz="1600" kern="1200" baseline="0" dirty="0">
                        <a:solidFill>
                          <a:schemeClr val="tx1">
                            <a:lumMod val="50000"/>
                            <a:lumOff val="50000"/>
                          </a:schemeClr>
                        </a:solidFill>
                        <a:latin typeface="+mn-lt"/>
                        <a:ea typeface="Geneva" charset="0"/>
                        <a:cs typeface="Geneva" charset="0"/>
                      </a:endParaRPr>
                    </a:p>
                  </a:txBody>
                  <a:tcPr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25384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a:lstStyle/>
          <a:p>
            <a:pPr>
              <a:defRPr/>
            </a:pPr>
            <a:r>
              <a:rPr lang="it-IT">
                <a:solidFill>
                  <a:prstClr val="white"/>
                </a:solidFill>
                <a:latin typeface="Calibri"/>
              </a:rPr>
              <a:t>www.lawp.it</a:t>
            </a:r>
          </a:p>
        </p:txBody>
      </p:sp>
    </p:spTree>
    <p:extLst>
      <p:ext uri="{BB962C8B-B14F-4D97-AF65-F5344CB8AC3E}">
        <p14:creationId xmlns:p14="http://schemas.microsoft.com/office/powerpoint/2010/main" val="307355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1981354"/>
            <a:ext cx="7704333" cy="4301713"/>
          </a:xfrm>
        </p:spPr>
        <p:txBody>
          <a:bodyPr/>
          <a:lstStyle/>
          <a:p>
            <a:pPr marL="342900" indent="-342900">
              <a:buFont typeface="Wingdings" panose="05000000000000000000" pitchFamily="2" charset="2"/>
              <a:buChar char="q"/>
            </a:pPr>
            <a:r>
              <a:rPr lang="en-GB" dirty="0"/>
              <a:t>Registered rights give the strongest form of protection – they are monopoly rights.</a:t>
            </a:r>
          </a:p>
          <a:p>
            <a:pPr marL="342900" indent="-342900">
              <a:buFont typeface="Wingdings" panose="05000000000000000000" pitchFamily="2" charset="2"/>
              <a:buChar char="q"/>
            </a:pPr>
            <a:r>
              <a:rPr lang="en-GB" dirty="0"/>
              <a:t>Take advice on which individual or company should own the rights – tax issues.</a:t>
            </a:r>
          </a:p>
          <a:p>
            <a:pPr marL="342900" indent="-342900">
              <a:buFont typeface="Wingdings" panose="05000000000000000000" pitchFamily="2" charset="2"/>
              <a:buChar char="q"/>
            </a:pPr>
            <a:r>
              <a:rPr lang="en-GB" dirty="0"/>
              <a:t>Time and money spent on clearance searches before launch is a good investment.</a:t>
            </a:r>
          </a:p>
          <a:p>
            <a:pPr marL="342900" indent="-342900">
              <a:buFont typeface="Wingdings" panose="05000000000000000000" pitchFamily="2" charset="2"/>
              <a:buChar char="q"/>
            </a:pPr>
            <a:r>
              <a:rPr lang="en-GB" dirty="0"/>
              <a:t>Look to the future – think broad.</a:t>
            </a:r>
          </a:p>
          <a:p>
            <a:pPr marL="342900" indent="-342900">
              <a:buFont typeface="Wingdings" panose="05000000000000000000" pitchFamily="2" charset="2"/>
              <a:buChar char="q"/>
            </a:pPr>
            <a:r>
              <a:rPr lang="en-GB" dirty="0"/>
              <a:t>Derive income through licensing as owner of the IP rights.</a:t>
            </a:r>
          </a:p>
          <a:p>
            <a:pPr marL="342900" indent="-342900">
              <a:buFont typeface="Wingdings" panose="05000000000000000000" pitchFamily="2" charset="2"/>
              <a:buChar char="q"/>
            </a:pPr>
            <a:r>
              <a:rPr lang="en-GB" dirty="0"/>
              <a:t>The more registered rights, the greater the value (probably).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sp>
        <p:nvSpPr>
          <p:cNvPr id="4" name="Title 3"/>
          <p:cNvSpPr>
            <a:spLocks noGrp="1"/>
          </p:cNvSpPr>
          <p:nvPr>
            <p:ph type="title"/>
          </p:nvPr>
        </p:nvSpPr>
        <p:spPr/>
        <p:txBody>
          <a:bodyPr/>
          <a:lstStyle/>
          <a:p>
            <a:r>
              <a:rPr lang="en-GB" dirty="0"/>
              <a:t>Best practice</a:t>
            </a:r>
          </a:p>
        </p:txBody>
      </p:sp>
    </p:spTree>
    <p:extLst>
      <p:ext uri="{BB962C8B-B14F-4D97-AF65-F5344CB8AC3E}">
        <p14:creationId xmlns:p14="http://schemas.microsoft.com/office/powerpoint/2010/main" val="129946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448" y="1356661"/>
            <a:ext cx="7851648" cy="885185"/>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2377440"/>
            <a:ext cx="7854696" cy="2816352"/>
          </a:xfrm>
        </p:spPr>
        <p:txBody>
          <a:bodyPr>
            <a:normAutofit/>
          </a:bodyPr>
          <a:lstStyle/>
          <a:p>
            <a:endParaRPr lang="en-US" dirty="0"/>
          </a:p>
          <a:p>
            <a:endParaRPr lang="en-US" dirty="0"/>
          </a:p>
          <a:p>
            <a:pPr algn="ctr"/>
            <a:r>
              <a:rPr lang="en-US" dirty="0"/>
              <a:t>Presentation by Laszlo Kiss</a:t>
            </a:r>
          </a:p>
          <a:p>
            <a:endParaRPr lang="en-US" dirty="0"/>
          </a:p>
          <a:p>
            <a:endParaRPr lang="en-US" dirty="0"/>
          </a:p>
        </p:txBody>
      </p:sp>
      <p:pic>
        <p:nvPicPr>
          <p:cNvPr id="7" name="Picture 6" descr="Logo.png"/>
          <p:cNvPicPr>
            <a:picLocks noChangeAspect="1"/>
          </p:cNvPicPr>
          <p:nvPr/>
        </p:nvPicPr>
        <p:blipFill>
          <a:blip r:embed="rId2"/>
          <a:stretch>
            <a:fillRect/>
          </a:stretch>
        </p:blipFill>
        <p:spPr>
          <a:xfrm>
            <a:off x="4752374" y="5446245"/>
            <a:ext cx="2219597" cy="777614"/>
          </a:xfrm>
          <a:prstGeom prst="rect">
            <a:avLst/>
          </a:prstGeom>
        </p:spPr>
      </p:pic>
    </p:spTree>
    <p:extLst>
      <p:ext uri="{BB962C8B-B14F-4D97-AF65-F5344CB8AC3E}">
        <p14:creationId xmlns:p14="http://schemas.microsoft.com/office/powerpoint/2010/main" val="33465496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448" y="1356661"/>
            <a:ext cx="7851648" cy="885185"/>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2377440"/>
            <a:ext cx="7854696" cy="2816352"/>
          </a:xfrm>
        </p:spPr>
        <p:txBody>
          <a:bodyPr>
            <a:normAutofit/>
          </a:bodyPr>
          <a:lstStyle/>
          <a:p>
            <a:endParaRPr lang="en-US" dirty="0"/>
          </a:p>
          <a:p>
            <a:pPr algn="ctr"/>
            <a:r>
              <a:rPr lang="en-US" dirty="0"/>
              <a:t>IN MALTA OF COURSE!</a:t>
            </a:r>
          </a:p>
          <a:p>
            <a:pPr algn="ctr"/>
            <a:endParaRPr lang="en-US" dirty="0"/>
          </a:p>
          <a:p>
            <a:pPr algn="ctr"/>
            <a:r>
              <a:rPr lang="en-US" dirty="0"/>
              <a:t>WHY?</a:t>
            </a:r>
          </a:p>
          <a:p>
            <a:endParaRPr lang="en-US" dirty="0"/>
          </a:p>
          <a:p>
            <a:endParaRPr lang="en-US" dirty="0"/>
          </a:p>
        </p:txBody>
      </p:sp>
      <p:pic>
        <p:nvPicPr>
          <p:cNvPr id="7" name="Picture 6" descr="Logo.png"/>
          <p:cNvPicPr>
            <a:picLocks noChangeAspect="1"/>
          </p:cNvPicPr>
          <p:nvPr/>
        </p:nvPicPr>
        <p:blipFill>
          <a:blip r:embed="rId2"/>
          <a:stretch>
            <a:fillRect/>
          </a:stretch>
        </p:blipFill>
        <p:spPr>
          <a:xfrm>
            <a:off x="4752374" y="5446245"/>
            <a:ext cx="2219597" cy="777614"/>
          </a:xfrm>
          <a:prstGeom prst="rect">
            <a:avLst/>
          </a:prstGeom>
        </p:spPr>
      </p:pic>
    </p:spTree>
    <p:extLst>
      <p:ext uri="{BB962C8B-B14F-4D97-AF65-F5344CB8AC3E}">
        <p14:creationId xmlns:p14="http://schemas.microsoft.com/office/powerpoint/2010/main" val="2065572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16768"/>
            <a:ext cx="7851648" cy="885185"/>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2377440"/>
            <a:ext cx="7854696" cy="2816352"/>
          </a:xfrm>
        </p:spPr>
        <p:txBody>
          <a:bodyPr>
            <a:normAutofit/>
          </a:bodyPr>
          <a:lstStyle/>
          <a:p>
            <a:endParaRPr lang="en-US" dirty="0"/>
          </a:p>
          <a:p>
            <a:endParaRPr lang="en-US" dirty="0"/>
          </a:p>
          <a:p>
            <a:endParaRPr lang="en-US" dirty="0"/>
          </a:p>
          <a:p>
            <a:endParaRPr lang="en-US" dirty="0"/>
          </a:p>
        </p:txBody>
      </p:sp>
      <p:pic>
        <p:nvPicPr>
          <p:cNvPr id="7" name="Picture 6" descr="Logo.png"/>
          <p:cNvPicPr>
            <a:picLocks noChangeAspect="1"/>
          </p:cNvPicPr>
          <p:nvPr/>
        </p:nvPicPr>
        <p:blipFill>
          <a:blip r:embed="rId2"/>
          <a:stretch>
            <a:fillRect/>
          </a:stretch>
        </p:blipFill>
        <p:spPr>
          <a:xfrm>
            <a:off x="4734086" y="5830742"/>
            <a:ext cx="2219597" cy="758877"/>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568" y="2121408"/>
            <a:ext cx="6821424" cy="3547872"/>
          </a:xfrm>
          <a:prstGeom prst="rect">
            <a:avLst/>
          </a:prstGeom>
        </p:spPr>
      </p:pic>
    </p:spTree>
    <p:extLst>
      <p:ext uri="{BB962C8B-B14F-4D97-AF65-F5344CB8AC3E}">
        <p14:creationId xmlns:p14="http://schemas.microsoft.com/office/powerpoint/2010/main" val="4323835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448" y="658369"/>
            <a:ext cx="7851648" cy="1071413"/>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2377440"/>
            <a:ext cx="7854696" cy="2816352"/>
          </a:xfrm>
        </p:spPr>
        <p:txBody>
          <a:bodyPr>
            <a:normAutofit/>
          </a:bodyPr>
          <a:lstStyle/>
          <a:p>
            <a:endParaRPr lang="en-US" dirty="0"/>
          </a:p>
          <a:p>
            <a:pPr algn="ctr"/>
            <a:r>
              <a:rPr lang="en-US" dirty="0"/>
              <a:t>And I have many more pictures to show why</a:t>
            </a:r>
            <a:r>
              <a:rPr lang="mr-IN" dirty="0"/>
              <a:t>…</a:t>
            </a:r>
            <a:endParaRPr lang="hu-HU" dirty="0"/>
          </a:p>
          <a:p>
            <a:pPr algn="ctr"/>
            <a:endParaRPr lang="hu-HU" dirty="0"/>
          </a:p>
          <a:p>
            <a:pPr algn="ctr"/>
            <a:r>
              <a:rPr lang="hu-HU" dirty="0" err="1"/>
              <a:t>But</a:t>
            </a:r>
            <a:r>
              <a:rPr lang="hu-HU" dirty="0"/>
              <a:t> </a:t>
            </a:r>
            <a:r>
              <a:rPr lang="hu-HU" dirty="0" err="1"/>
              <a:t>let’s</a:t>
            </a:r>
            <a:r>
              <a:rPr lang="hu-HU" dirty="0"/>
              <a:t> </a:t>
            </a:r>
            <a:r>
              <a:rPr lang="hu-HU" dirty="0" err="1"/>
              <a:t>get</a:t>
            </a:r>
            <a:r>
              <a:rPr lang="hu-HU" dirty="0"/>
              <a:t> </a:t>
            </a:r>
            <a:r>
              <a:rPr lang="hu-HU" dirty="0" err="1"/>
              <a:t>serious</a:t>
            </a:r>
            <a:r>
              <a:rPr lang="hu-HU" dirty="0"/>
              <a:t>...</a:t>
            </a:r>
            <a:endParaRPr lang="en-US" dirty="0"/>
          </a:p>
          <a:p>
            <a:pPr algn="ctr"/>
            <a:endParaRPr lang="en-US" dirty="0"/>
          </a:p>
        </p:txBody>
      </p:sp>
      <p:pic>
        <p:nvPicPr>
          <p:cNvPr id="7" name="Picture 6" descr="Logo.png"/>
          <p:cNvPicPr>
            <a:picLocks noChangeAspect="1"/>
          </p:cNvPicPr>
          <p:nvPr/>
        </p:nvPicPr>
        <p:blipFill>
          <a:blip r:embed="rId2"/>
          <a:stretch>
            <a:fillRect/>
          </a:stretch>
        </p:blipFill>
        <p:spPr>
          <a:xfrm>
            <a:off x="4752374" y="5446245"/>
            <a:ext cx="2219597" cy="777614"/>
          </a:xfrm>
          <a:prstGeom prst="rect">
            <a:avLst/>
          </a:prstGeom>
        </p:spPr>
      </p:pic>
    </p:spTree>
    <p:extLst>
      <p:ext uri="{BB962C8B-B14F-4D97-AF65-F5344CB8AC3E}">
        <p14:creationId xmlns:p14="http://schemas.microsoft.com/office/powerpoint/2010/main" val="7750336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448" y="923437"/>
            <a:ext cx="7851648" cy="885185"/>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2066544"/>
            <a:ext cx="7854696" cy="3291840"/>
          </a:xfrm>
        </p:spPr>
        <p:txBody>
          <a:bodyPr>
            <a:normAutofit/>
          </a:bodyPr>
          <a:lstStyle/>
          <a:p>
            <a:pPr algn="l"/>
            <a:endParaRPr lang="en-US" dirty="0"/>
          </a:p>
          <a:p>
            <a:pPr algn="l"/>
            <a:r>
              <a:rPr lang="en-US" dirty="0"/>
              <a:t>1. The Maltese non-</a:t>
            </a:r>
            <a:r>
              <a:rPr lang="en-US" dirty="0" err="1"/>
              <a:t>dom</a:t>
            </a:r>
            <a:r>
              <a:rPr lang="en-US" dirty="0"/>
              <a:t> system is based on the UK model.</a:t>
            </a:r>
          </a:p>
          <a:p>
            <a:pPr algn="l"/>
            <a:endParaRPr lang="en-US" dirty="0"/>
          </a:p>
          <a:p>
            <a:pPr algn="l"/>
            <a:r>
              <a:rPr lang="en-US" dirty="0"/>
              <a:t>2. A person who is resident but not domiciled is only taxable on income which is remitted to Malta.</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endParaRPr lang="en-US" dirty="0"/>
          </a:p>
        </p:txBody>
      </p:sp>
      <p:pic>
        <p:nvPicPr>
          <p:cNvPr id="7" name="Picture 6" descr="Logo.png"/>
          <p:cNvPicPr>
            <a:picLocks noChangeAspect="1"/>
          </p:cNvPicPr>
          <p:nvPr/>
        </p:nvPicPr>
        <p:blipFill>
          <a:blip r:embed="rId2"/>
          <a:stretch>
            <a:fillRect/>
          </a:stretch>
        </p:blipFill>
        <p:spPr>
          <a:xfrm>
            <a:off x="4660934" y="5574261"/>
            <a:ext cx="2219597" cy="777614"/>
          </a:xfrm>
          <a:prstGeom prst="rect">
            <a:avLst/>
          </a:prstGeom>
        </p:spPr>
      </p:pic>
    </p:spTree>
    <p:extLst>
      <p:ext uri="{BB962C8B-B14F-4D97-AF65-F5344CB8AC3E}">
        <p14:creationId xmlns:p14="http://schemas.microsoft.com/office/powerpoint/2010/main" val="15017154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923437"/>
            <a:ext cx="7851648" cy="885185"/>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1975104"/>
            <a:ext cx="7854696" cy="3364992"/>
          </a:xfrm>
        </p:spPr>
        <p:txBody>
          <a:bodyPr>
            <a:normAutofit/>
          </a:bodyPr>
          <a:lstStyle/>
          <a:p>
            <a:pPr algn="l"/>
            <a:endParaRPr lang="en-US" dirty="0"/>
          </a:p>
          <a:p>
            <a:pPr algn="l"/>
            <a:r>
              <a:rPr lang="en-US" dirty="0"/>
              <a:t>3. All capital gains arising outside of Malta are not taxable even if the amount is remitted to Malta.</a:t>
            </a:r>
          </a:p>
          <a:p>
            <a:pPr algn="l"/>
            <a:endParaRPr lang="en-US" dirty="0"/>
          </a:p>
          <a:p>
            <a:pPr algn="l"/>
            <a:r>
              <a:rPr lang="en-US" dirty="0"/>
              <a:t>4. But: if married to an ordinarily resident and domiciled person in Malta then all income is taxable on a worldwide basis.</a:t>
            </a:r>
          </a:p>
          <a:p>
            <a:pPr algn="ctr"/>
            <a:endParaRPr lang="en-US" dirty="0"/>
          </a:p>
          <a:p>
            <a:pPr algn="l"/>
            <a:endParaRPr lang="en-US" dirty="0"/>
          </a:p>
          <a:p>
            <a:pPr algn="l"/>
            <a:endParaRPr lang="en-US" dirty="0"/>
          </a:p>
        </p:txBody>
      </p:sp>
      <p:pic>
        <p:nvPicPr>
          <p:cNvPr id="7" name="Picture 6" descr="Logo.png"/>
          <p:cNvPicPr>
            <a:picLocks noChangeAspect="1"/>
          </p:cNvPicPr>
          <p:nvPr/>
        </p:nvPicPr>
        <p:blipFill>
          <a:blip r:embed="rId2"/>
          <a:stretch>
            <a:fillRect/>
          </a:stretch>
        </p:blipFill>
        <p:spPr>
          <a:xfrm>
            <a:off x="4734086" y="5629125"/>
            <a:ext cx="2219597" cy="777614"/>
          </a:xfrm>
          <a:prstGeom prst="rect">
            <a:avLst/>
          </a:prstGeom>
        </p:spPr>
      </p:pic>
    </p:spTree>
    <p:extLst>
      <p:ext uri="{BB962C8B-B14F-4D97-AF65-F5344CB8AC3E}">
        <p14:creationId xmlns:p14="http://schemas.microsoft.com/office/powerpoint/2010/main" val="21042192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6347" y="923437"/>
            <a:ext cx="7851648" cy="885185"/>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1808622"/>
            <a:ext cx="7854696" cy="3641203"/>
          </a:xfrm>
        </p:spPr>
        <p:txBody>
          <a:bodyPr>
            <a:normAutofit/>
          </a:bodyPr>
          <a:lstStyle/>
          <a:p>
            <a:pPr algn="ctr"/>
            <a:endParaRPr lang="en-US" dirty="0"/>
          </a:p>
          <a:p>
            <a:pPr algn="ctr"/>
            <a:endParaRPr lang="en-US" dirty="0"/>
          </a:p>
          <a:p>
            <a:pPr algn="ctr"/>
            <a:r>
              <a:rPr lang="en-US" dirty="0"/>
              <a:t>So </a:t>
            </a:r>
            <a:r>
              <a:rPr lang="en-US" dirty="0" err="1"/>
              <a:t>Mr</a:t>
            </a:r>
            <a:r>
              <a:rPr lang="en-US" dirty="0"/>
              <a:t> Holmes, </a:t>
            </a:r>
          </a:p>
          <a:p>
            <a:pPr algn="ctr"/>
            <a:r>
              <a:rPr lang="en-US" dirty="0"/>
              <a:t>be careful with marrying a lady from Malta!</a:t>
            </a:r>
          </a:p>
          <a:p>
            <a:pPr algn="ctr"/>
            <a:endParaRPr lang="en-US" dirty="0"/>
          </a:p>
          <a:p>
            <a:pPr algn="ctr"/>
            <a:endParaRPr lang="en-US" dirty="0"/>
          </a:p>
          <a:p>
            <a:endParaRPr lang="en-US" dirty="0"/>
          </a:p>
        </p:txBody>
      </p:sp>
      <p:pic>
        <p:nvPicPr>
          <p:cNvPr id="7" name="Picture 6" descr="Logo.png"/>
          <p:cNvPicPr>
            <a:picLocks noChangeAspect="1"/>
          </p:cNvPicPr>
          <p:nvPr/>
        </p:nvPicPr>
        <p:blipFill>
          <a:blip r:embed="rId2"/>
          <a:stretch>
            <a:fillRect/>
          </a:stretch>
        </p:blipFill>
        <p:spPr>
          <a:xfrm>
            <a:off x="4752373" y="5654774"/>
            <a:ext cx="2219597" cy="777614"/>
          </a:xfrm>
          <a:prstGeom prst="rect">
            <a:avLst/>
          </a:prstGeom>
        </p:spPr>
      </p:pic>
    </p:spTree>
    <p:extLst>
      <p:ext uri="{BB962C8B-B14F-4D97-AF65-F5344CB8AC3E}">
        <p14:creationId xmlns:p14="http://schemas.microsoft.com/office/powerpoint/2010/main" val="8514292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94945"/>
            <a:ext cx="7851648" cy="925109"/>
          </a:xfrm>
        </p:spPr>
        <p:txBody>
          <a:bodyPr>
            <a:normAutofit fontScale="90000"/>
          </a:bodyPr>
          <a:lstStyle/>
          <a:p>
            <a:pPr algn="ctr"/>
            <a:r>
              <a:rPr lang="en-US" sz="3600" dirty="0"/>
              <a:t>WHERE SHOULD I BE RESIDENT IF I WANT TO SELL UP?</a:t>
            </a:r>
          </a:p>
        </p:txBody>
      </p:sp>
      <p:sp>
        <p:nvSpPr>
          <p:cNvPr id="3" name="Subtitle 2"/>
          <p:cNvSpPr>
            <a:spLocks noGrp="1"/>
          </p:cNvSpPr>
          <p:nvPr>
            <p:ph type="subTitle" idx="1"/>
          </p:nvPr>
        </p:nvSpPr>
        <p:spPr>
          <a:xfrm>
            <a:off x="2057400" y="1810512"/>
            <a:ext cx="7854696" cy="3657600"/>
          </a:xfrm>
        </p:spPr>
        <p:txBody>
          <a:bodyPr>
            <a:normAutofit/>
          </a:bodyPr>
          <a:lstStyle/>
          <a:p>
            <a:pPr algn="l"/>
            <a:endParaRPr lang="en-US" dirty="0"/>
          </a:p>
          <a:p>
            <a:pPr algn="l"/>
            <a:r>
              <a:rPr lang="en-US" dirty="0"/>
              <a:t>How to get residency in Malta?</a:t>
            </a:r>
          </a:p>
          <a:p>
            <a:pPr marL="457200" indent="-457200" algn="l">
              <a:buFontTx/>
              <a:buChar char="-"/>
            </a:pPr>
            <a:r>
              <a:rPr lang="en-US" dirty="0"/>
              <a:t>Residence and Visa </a:t>
            </a:r>
            <a:r>
              <a:rPr lang="en-US" dirty="0" err="1"/>
              <a:t>Programme</a:t>
            </a:r>
            <a:endParaRPr lang="en-US" dirty="0"/>
          </a:p>
          <a:p>
            <a:pPr marL="457200" indent="-457200" algn="l">
              <a:buFontTx/>
              <a:buChar char="-"/>
            </a:pPr>
            <a:r>
              <a:rPr lang="en-US" dirty="0"/>
              <a:t>Global Residence </a:t>
            </a:r>
            <a:r>
              <a:rPr lang="en-US" dirty="0" err="1"/>
              <a:t>Programme</a:t>
            </a:r>
            <a:endParaRPr lang="en-US" dirty="0"/>
          </a:p>
          <a:p>
            <a:pPr marL="457200" indent="-457200" algn="l">
              <a:buFontTx/>
              <a:buChar char="-"/>
            </a:pPr>
            <a:r>
              <a:rPr lang="en-US" dirty="0"/>
              <a:t>High Net Worth Residency Scheme</a:t>
            </a:r>
          </a:p>
          <a:p>
            <a:pPr marL="457200" indent="-457200" algn="l">
              <a:buFontTx/>
              <a:buChar char="-"/>
            </a:pPr>
            <a:r>
              <a:rPr lang="en-US" dirty="0"/>
              <a:t>Malta Retirement </a:t>
            </a:r>
            <a:r>
              <a:rPr lang="en-US" dirty="0" err="1"/>
              <a:t>Programme</a:t>
            </a:r>
            <a:endParaRPr lang="en-US" dirty="0"/>
          </a:p>
          <a:p>
            <a:pPr marL="457200" indent="-457200" algn="l">
              <a:buFontTx/>
              <a:buChar char="-"/>
            </a:pPr>
            <a:r>
              <a:rPr lang="en-US" dirty="0"/>
              <a:t>Individual Investor </a:t>
            </a:r>
            <a:r>
              <a:rPr lang="en-US" dirty="0" err="1"/>
              <a:t>Programme</a:t>
            </a:r>
            <a:r>
              <a:rPr lang="en-US" dirty="0"/>
              <a:t> (citizenship).</a:t>
            </a:r>
          </a:p>
          <a:p>
            <a:pPr algn="l"/>
            <a:endParaRPr lang="en-US" dirty="0"/>
          </a:p>
          <a:p>
            <a:pPr algn="l"/>
            <a:endParaRPr lang="en-US" dirty="0"/>
          </a:p>
          <a:p>
            <a:pPr algn="l"/>
            <a:endParaRPr lang="en-US" dirty="0"/>
          </a:p>
        </p:txBody>
      </p:sp>
      <p:pic>
        <p:nvPicPr>
          <p:cNvPr id="7" name="Picture 6" descr="Logo.png"/>
          <p:cNvPicPr>
            <a:picLocks noChangeAspect="1"/>
          </p:cNvPicPr>
          <p:nvPr/>
        </p:nvPicPr>
        <p:blipFill>
          <a:blip r:embed="rId2"/>
          <a:stretch>
            <a:fillRect/>
          </a:stretch>
        </p:blipFill>
        <p:spPr>
          <a:xfrm>
            <a:off x="4715798" y="5720565"/>
            <a:ext cx="2219597" cy="777614"/>
          </a:xfrm>
          <a:prstGeom prst="rect">
            <a:avLst/>
          </a:prstGeom>
        </p:spPr>
      </p:pic>
    </p:spTree>
    <p:extLst>
      <p:ext uri="{BB962C8B-B14F-4D97-AF65-F5344CB8AC3E}">
        <p14:creationId xmlns:p14="http://schemas.microsoft.com/office/powerpoint/2010/main" val="12873269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3472" y="5787285"/>
            <a:ext cx="4077547" cy="738664"/>
          </a:xfrm>
          <a:prstGeom prst="rect">
            <a:avLst/>
          </a:prstGeom>
          <a:noFill/>
        </p:spPr>
        <p:txBody>
          <a:bodyPr wrap="square" rtlCol="0">
            <a:spAutoFit/>
          </a:bodyPr>
          <a:lstStyle/>
          <a:p>
            <a:endParaRPr lang="en-US" sz="2400" dirty="0">
              <a:solidFill>
                <a:prstClr val="white"/>
              </a:solidFill>
              <a:latin typeface="Constantia"/>
            </a:endParaRPr>
          </a:p>
          <a:p>
            <a:r>
              <a:rPr lang="en-US" dirty="0">
                <a:solidFill>
                  <a:prstClr val="white"/>
                </a:solidFill>
                <a:latin typeface="Constantia"/>
              </a:rPr>
              <a:t>  </a:t>
            </a:r>
          </a:p>
        </p:txBody>
      </p:sp>
      <p:sp>
        <p:nvSpPr>
          <p:cNvPr id="7" name="Title 7"/>
          <p:cNvSpPr>
            <a:spLocks noGrp="1"/>
          </p:cNvSpPr>
          <p:nvPr>
            <p:ph type="title"/>
          </p:nvPr>
        </p:nvSpPr>
        <p:spPr>
          <a:xfrm>
            <a:off x="1981201" y="1958011"/>
            <a:ext cx="7916257" cy="3148694"/>
          </a:xfrm>
        </p:spPr>
        <p:txBody>
          <a:bodyPr>
            <a:normAutofit fontScale="90000"/>
          </a:bodyPr>
          <a:lstStyle/>
          <a:p>
            <a:pPr algn="ctr"/>
            <a:br>
              <a:rPr lang="en-US" sz="4000" dirty="0"/>
            </a:br>
            <a:br>
              <a:rPr lang="en-US" sz="4000" dirty="0"/>
            </a:br>
            <a:br>
              <a:rPr lang="en-US" sz="4000" dirty="0"/>
            </a:br>
            <a:br>
              <a:rPr lang="en-US" sz="4000" dirty="0"/>
            </a:br>
            <a:br>
              <a:rPr lang="en-US" sz="3600" dirty="0"/>
            </a:br>
            <a:r>
              <a:rPr lang="en-US" sz="4444" dirty="0"/>
              <a:t>Thank you for your attention!</a:t>
            </a:r>
            <a:br>
              <a:rPr lang="en-US" sz="3600" dirty="0"/>
            </a:br>
            <a:br>
              <a:rPr lang="en-US" sz="4000" dirty="0"/>
            </a:br>
            <a:br>
              <a:rPr lang="en-US" sz="900" dirty="0"/>
            </a:br>
            <a:br>
              <a:rPr lang="en-US" sz="1000" dirty="0"/>
            </a:br>
            <a:br>
              <a:rPr lang="en-US" sz="1050" dirty="0"/>
            </a:br>
            <a:br>
              <a:rPr lang="en-US" sz="1100" dirty="0"/>
            </a:br>
            <a:br>
              <a:rPr lang="en-US" sz="1200" dirty="0"/>
            </a:br>
            <a:br>
              <a:rPr lang="en-US" sz="1200" dirty="0"/>
            </a:br>
            <a:endParaRPr lang="en-US" sz="1111" dirty="0"/>
          </a:p>
        </p:txBody>
      </p:sp>
      <p:pic>
        <p:nvPicPr>
          <p:cNvPr id="8" name="Picture 7" descr="Logo.png"/>
          <p:cNvPicPr>
            <a:picLocks noChangeAspect="1"/>
          </p:cNvPicPr>
          <p:nvPr/>
        </p:nvPicPr>
        <p:blipFill>
          <a:blip r:embed="rId2"/>
          <a:stretch>
            <a:fillRect/>
          </a:stretch>
        </p:blipFill>
        <p:spPr>
          <a:xfrm>
            <a:off x="4113471" y="4479185"/>
            <a:ext cx="3733800" cy="1308100"/>
          </a:xfrm>
          <a:prstGeom prst="rect">
            <a:avLst/>
          </a:prstGeom>
        </p:spPr>
      </p:pic>
    </p:spTree>
    <p:extLst>
      <p:ext uri="{BB962C8B-B14F-4D97-AF65-F5344CB8AC3E}">
        <p14:creationId xmlns:p14="http://schemas.microsoft.com/office/powerpoint/2010/main" val="38604397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7559" y="1114660"/>
            <a:ext cx="5686988" cy="1571007"/>
          </a:xfrm>
          <a:prstGeom prst="rect">
            <a:avLst/>
          </a:prstGeom>
          <a:noFill/>
        </p:spPr>
        <p:txBody>
          <a:bodyPr wrap="square" lIns="0" tIns="0" rIns="0" bIns="0" rtlCol="0">
            <a:spAutoFit/>
          </a:bodyPr>
          <a:lstStyle/>
          <a:p>
            <a:pPr defTabSz="864382" eaLnBrk="0" fontAlgn="base" hangingPunct="0">
              <a:lnSpc>
                <a:spcPct val="90000"/>
              </a:lnSpc>
              <a:spcBef>
                <a:spcPct val="0"/>
              </a:spcBef>
              <a:spcAft>
                <a:spcPct val="0"/>
              </a:spcAft>
            </a:pPr>
            <a:endParaRPr lang="pt-PT" sz="3781" b="1" dirty="0">
              <a:solidFill>
                <a:srgbClr val="FF0000"/>
              </a:solidFill>
              <a:latin typeface="Arial Narrow"/>
              <a:ea typeface="ヒラギノ角ゴ Pro W3" pitchFamily="1" charset="-128"/>
              <a:cs typeface="Arial Narrow"/>
            </a:endParaRPr>
          </a:p>
          <a:p>
            <a:pPr defTabSz="864382" eaLnBrk="0" fontAlgn="base" hangingPunct="0">
              <a:lnSpc>
                <a:spcPct val="90000"/>
              </a:lnSpc>
              <a:spcBef>
                <a:spcPct val="0"/>
              </a:spcBef>
              <a:spcAft>
                <a:spcPct val="0"/>
              </a:spcAft>
            </a:pPr>
            <a:r>
              <a:rPr lang="pt-PT" sz="3781" b="1" dirty="0">
                <a:solidFill>
                  <a:srgbClr val="FF0000"/>
                </a:solidFill>
                <a:latin typeface="Arial Narrow"/>
                <a:ea typeface="ヒラギノ角ゴ Pro W3" pitchFamily="1" charset="-128"/>
                <a:cs typeface="Arial Narrow"/>
              </a:rPr>
              <a:t>PORTUGAL</a:t>
            </a:r>
          </a:p>
          <a:p>
            <a:pPr defTabSz="864382" eaLnBrk="0" fontAlgn="base" hangingPunct="0">
              <a:lnSpc>
                <a:spcPct val="90000"/>
              </a:lnSpc>
              <a:spcBef>
                <a:spcPct val="0"/>
              </a:spcBef>
              <a:spcAft>
                <a:spcPct val="0"/>
              </a:spcAft>
            </a:pPr>
            <a:r>
              <a:rPr lang="pt-PT" sz="3781" b="1" dirty="0" err="1">
                <a:solidFill>
                  <a:srgbClr val="FF0000"/>
                </a:solidFill>
                <a:latin typeface="Arial Narrow"/>
                <a:ea typeface="ヒラギノ角ゴ Pro W3" pitchFamily="1" charset="-128"/>
                <a:cs typeface="Arial Narrow"/>
              </a:rPr>
              <a:t>Tax</a:t>
            </a:r>
            <a:r>
              <a:rPr lang="pt-PT" sz="3781" b="1" dirty="0">
                <a:solidFill>
                  <a:srgbClr val="FF0000"/>
                </a:solidFill>
                <a:latin typeface="Arial Narrow"/>
                <a:ea typeface="ヒラギノ角ゴ Pro W3" pitchFamily="1" charset="-128"/>
                <a:cs typeface="Arial Narrow"/>
              </a:rPr>
              <a:t> regime for </a:t>
            </a:r>
            <a:r>
              <a:rPr lang="pt-PT" sz="3781" b="1" dirty="0" err="1">
                <a:solidFill>
                  <a:srgbClr val="FF0000"/>
                </a:solidFill>
                <a:latin typeface="Arial Narrow"/>
                <a:ea typeface="ヒラギノ角ゴ Pro W3" pitchFamily="1" charset="-128"/>
                <a:cs typeface="Arial Narrow"/>
              </a:rPr>
              <a:t>new</a:t>
            </a:r>
            <a:r>
              <a:rPr lang="pt-PT" sz="3781" b="1" dirty="0">
                <a:solidFill>
                  <a:srgbClr val="FF0000"/>
                </a:solidFill>
                <a:latin typeface="Arial Narrow"/>
                <a:ea typeface="ヒラギノ角ゴ Pro W3" pitchFamily="1" charset="-128"/>
                <a:cs typeface="Arial Narrow"/>
              </a:rPr>
              <a:t> </a:t>
            </a:r>
            <a:r>
              <a:rPr lang="pt-PT" sz="3781" b="1" dirty="0" err="1">
                <a:solidFill>
                  <a:srgbClr val="FF0000"/>
                </a:solidFill>
                <a:latin typeface="Arial Narrow"/>
                <a:ea typeface="ヒラギノ角ゴ Pro W3" pitchFamily="1" charset="-128"/>
                <a:cs typeface="Arial Narrow"/>
              </a:rPr>
              <a:t>residents</a:t>
            </a:r>
            <a:r>
              <a:rPr lang="pt-PT" sz="3781" b="1" dirty="0">
                <a:solidFill>
                  <a:srgbClr val="FF0000"/>
                </a:solidFill>
                <a:latin typeface="Arial Narrow"/>
                <a:ea typeface="ヒラギノ角ゴ Pro W3" pitchFamily="1" charset="-128"/>
                <a:cs typeface="Arial Narrow"/>
              </a:rPr>
              <a:t> </a:t>
            </a:r>
          </a:p>
        </p:txBody>
      </p:sp>
      <p:sp>
        <p:nvSpPr>
          <p:cNvPr id="6" name="Title 1"/>
          <p:cNvSpPr txBox="1">
            <a:spLocks/>
          </p:cNvSpPr>
          <p:nvPr/>
        </p:nvSpPr>
        <p:spPr>
          <a:xfrm>
            <a:off x="2932429" y="5444999"/>
            <a:ext cx="4933361" cy="570616"/>
          </a:xfrm>
          <a:prstGeom prst="rect">
            <a:avLst/>
          </a:prstGeom>
        </p:spPr>
        <p:txBody>
          <a:bodyPr vert="horz" lIns="95272" tIns="47636" rIns="95272" bIns="476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64382" fontAlgn="base">
              <a:spcAft>
                <a:spcPct val="0"/>
              </a:spcAft>
            </a:pPr>
            <a:r>
              <a:rPr lang="pt-PT" sz="1891" b="1" dirty="0">
                <a:solidFill>
                  <a:srgbClr val="000000"/>
                </a:solidFill>
                <a:latin typeface="Arial Narrow" panose="020B0606020202030204" pitchFamily="34" charset="0"/>
              </a:rPr>
              <a:t>Maria Inês Assis </a:t>
            </a:r>
          </a:p>
          <a:p>
            <a:pPr algn="l" defTabSz="864382" fontAlgn="base">
              <a:spcAft>
                <a:spcPct val="0"/>
              </a:spcAft>
            </a:pPr>
            <a:r>
              <a:rPr lang="pt-PT" sz="1702" dirty="0" err="1">
                <a:solidFill>
                  <a:srgbClr val="000000"/>
                </a:solidFill>
                <a:latin typeface="Arial Narrow" panose="020B0606020202030204" pitchFamily="34" charset="0"/>
              </a:rPr>
              <a:t>Tax</a:t>
            </a:r>
            <a:r>
              <a:rPr lang="pt-PT" sz="1702" dirty="0">
                <a:solidFill>
                  <a:srgbClr val="000000"/>
                </a:solidFill>
                <a:latin typeface="Arial Narrow" panose="020B0606020202030204" pitchFamily="34" charset="0"/>
              </a:rPr>
              <a:t> </a:t>
            </a:r>
            <a:r>
              <a:rPr lang="pt-PT" sz="1702" dirty="0" err="1">
                <a:solidFill>
                  <a:srgbClr val="000000"/>
                </a:solidFill>
                <a:latin typeface="Arial Narrow" panose="020B0606020202030204" pitchFamily="34" charset="0"/>
              </a:rPr>
              <a:t>Senior</a:t>
            </a:r>
            <a:r>
              <a:rPr lang="pt-PT" sz="1702" dirty="0">
                <a:solidFill>
                  <a:srgbClr val="000000"/>
                </a:solidFill>
                <a:latin typeface="Arial Narrow" panose="020B0606020202030204" pitchFamily="34" charset="0"/>
              </a:rPr>
              <a:t> </a:t>
            </a:r>
            <a:r>
              <a:rPr lang="pt-PT" sz="1702" dirty="0" err="1">
                <a:solidFill>
                  <a:srgbClr val="000000"/>
                </a:solidFill>
                <a:latin typeface="Arial Narrow" panose="020B0606020202030204" pitchFamily="34" charset="0"/>
              </a:rPr>
              <a:t>Associate</a:t>
            </a:r>
            <a:endParaRPr lang="pt-PT" sz="1702" dirty="0">
              <a:solidFill>
                <a:srgbClr val="000000"/>
              </a:solidFill>
              <a:latin typeface="Arial Narrow" panose="020B0606020202030204" pitchFamily="34" charset="0"/>
            </a:endParaRPr>
          </a:p>
        </p:txBody>
      </p:sp>
      <p:sp>
        <p:nvSpPr>
          <p:cNvPr id="8" name="Title 1"/>
          <p:cNvSpPr txBox="1">
            <a:spLocks/>
          </p:cNvSpPr>
          <p:nvPr/>
        </p:nvSpPr>
        <p:spPr>
          <a:xfrm>
            <a:off x="2936077" y="6056177"/>
            <a:ext cx="2823227" cy="275525"/>
          </a:xfrm>
          <a:prstGeom prst="rect">
            <a:avLst/>
          </a:prstGeom>
        </p:spPr>
        <p:txBody>
          <a:bodyPr vert="horz" lIns="95272" tIns="47636" rIns="95272" bIns="47636"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64382" fontAlgn="base">
              <a:spcAft>
                <a:spcPct val="0"/>
              </a:spcAft>
            </a:pPr>
            <a:r>
              <a:rPr lang="pt-PT" sz="1229" dirty="0">
                <a:solidFill>
                  <a:srgbClr val="000000"/>
                </a:solidFill>
                <a:latin typeface="Arial Narrow" panose="020B0606020202030204" pitchFamily="34" charset="0"/>
              </a:rPr>
              <a:t>London, </a:t>
            </a:r>
            <a:r>
              <a:rPr lang="pt-PT" sz="1229" dirty="0" err="1">
                <a:solidFill>
                  <a:srgbClr val="000000"/>
                </a:solidFill>
                <a:latin typeface="Arial Narrow" panose="020B0606020202030204" pitchFamily="34" charset="0"/>
              </a:rPr>
              <a:t>November</a:t>
            </a:r>
            <a:r>
              <a:rPr lang="pt-PT" sz="1229" dirty="0">
                <a:solidFill>
                  <a:srgbClr val="000000"/>
                </a:solidFill>
                <a:latin typeface="Arial Narrow" panose="020B0606020202030204" pitchFamily="34" charset="0"/>
              </a:rPr>
              <a:t> 2017</a:t>
            </a:r>
          </a:p>
        </p:txBody>
      </p:sp>
    </p:spTree>
    <p:extLst>
      <p:ext uri="{BB962C8B-B14F-4D97-AF65-F5344CB8AC3E}">
        <p14:creationId xmlns:p14="http://schemas.microsoft.com/office/powerpoint/2010/main" val="260282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1981354"/>
            <a:ext cx="7704333" cy="4301713"/>
          </a:xfrm>
        </p:spPr>
        <p:txBody>
          <a:bodyPr/>
          <a:lstStyle/>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sp>
        <p:nvSpPr>
          <p:cNvPr id="4" name="Title 3"/>
          <p:cNvSpPr>
            <a:spLocks noGrp="1"/>
          </p:cNvSpPr>
          <p:nvPr>
            <p:ph type="title"/>
          </p:nvPr>
        </p:nvSpPr>
        <p:spPr/>
        <p:txBody>
          <a:bodyPr/>
          <a:lstStyle/>
          <a:p>
            <a:r>
              <a:rPr lang="en-GB" dirty="0"/>
              <a:t>Brexit </a:t>
            </a:r>
          </a:p>
        </p:txBody>
      </p:sp>
      <p:pic>
        <p:nvPicPr>
          <p:cNvPr id="1026" name="Picture 2" descr="elephant-in-the-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542" y="1981353"/>
            <a:ext cx="5382917" cy="407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23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3506" y="231032"/>
            <a:ext cx="1304764" cy="328830"/>
          </a:xfrm>
          <a:prstGeom prst="rect">
            <a:avLst/>
          </a:prstGeom>
          <a:noFill/>
        </p:spPr>
        <p:txBody>
          <a:bodyPr wrap="square" lIns="95272" tIns="47636" rIns="95272" bIns="47636" rtlCol="0">
            <a:spAutoFit/>
          </a:bodyPr>
          <a:lstStyle/>
          <a:p>
            <a:pPr defTabSz="864382" eaLnBrk="0" fontAlgn="base" hangingPunct="0">
              <a:spcBef>
                <a:spcPct val="0"/>
              </a:spcBef>
              <a:spcAft>
                <a:spcPct val="0"/>
              </a:spcAft>
            </a:pPr>
            <a:r>
              <a:rPr lang="pt-PT" sz="756" b="1" dirty="0">
                <a:solidFill>
                  <a:prstClr val="white">
                    <a:lumMod val="50000"/>
                  </a:prstClr>
                </a:solidFill>
                <a:latin typeface="Arial Narrow" panose="020B0606020202030204" pitchFamily="34" charset="0"/>
                <a:ea typeface="ヒラギノ角ゴ Pro W3" pitchFamily="1" charset="-128"/>
              </a:rPr>
              <a:t>PORTUGAL</a:t>
            </a:r>
          </a:p>
          <a:p>
            <a:pPr defTabSz="864382" eaLnBrk="0" fontAlgn="base" hangingPunct="0">
              <a:spcBef>
                <a:spcPct val="0"/>
              </a:spcBef>
              <a:spcAft>
                <a:spcPct val="0"/>
              </a:spcAft>
            </a:pPr>
            <a:r>
              <a:rPr lang="pt-PT" sz="756" b="1" dirty="0" err="1">
                <a:solidFill>
                  <a:prstClr val="white">
                    <a:lumMod val="50000"/>
                  </a:prstClr>
                </a:solidFill>
                <a:latin typeface="Arial Narrow" panose="020B0606020202030204" pitchFamily="34" charset="0"/>
                <a:ea typeface="ヒラギノ角ゴ Pro W3" pitchFamily="1" charset="-128"/>
              </a:rPr>
              <a:t>Tax</a:t>
            </a:r>
            <a:r>
              <a:rPr lang="pt-PT" sz="756" b="1" dirty="0">
                <a:solidFill>
                  <a:prstClr val="white">
                    <a:lumMod val="50000"/>
                  </a:prstClr>
                </a:solidFill>
                <a:latin typeface="Arial Narrow" panose="020B0606020202030204" pitchFamily="34" charset="0"/>
                <a:ea typeface="ヒラギノ角ゴ Pro W3" pitchFamily="1" charset="-128"/>
              </a:rPr>
              <a:t> regime for </a:t>
            </a:r>
            <a:r>
              <a:rPr lang="pt-PT" sz="756" b="1" dirty="0" err="1">
                <a:solidFill>
                  <a:prstClr val="white">
                    <a:lumMod val="50000"/>
                  </a:prstClr>
                </a:solidFill>
                <a:latin typeface="Arial Narrow" panose="020B0606020202030204" pitchFamily="34" charset="0"/>
                <a:ea typeface="ヒラギノ角ゴ Pro W3" pitchFamily="1" charset="-128"/>
              </a:rPr>
              <a:t>new</a:t>
            </a:r>
            <a:r>
              <a:rPr lang="pt-PT" sz="756" b="1" dirty="0">
                <a:solidFill>
                  <a:prstClr val="white">
                    <a:lumMod val="50000"/>
                  </a:prstClr>
                </a:solidFill>
                <a:latin typeface="Arial Narrow" panose="020B0606020202030204" pitchFamily="34" charset="0"/>
                <a:ea typeface="ヒラギノ角ゴ Pro W3" pitchFamily="1" charset="-128"/>
              </a:rPr>
              <a:t> </a:t>
            </a:r>
            <a:r>
              <a:rPr lang="pt-PT" sz="756" b="1" dirty="0" err="1">
                <a:solidFill>
                  <a:prstClr val="white">
                    <a:lumMod val="50000"/>
                  </a:prstClr>
                </a:solidFill>
                <a:latin typeface="Arial Narrow" panose="020B0606020202030204" pitchFamily="34" charset="0"/>
                <a:ea typeface="ヒラギノ角ゴ Pro W3" pitchFamily="1" charset="-128"/>
              </a:rPr>
              <a:t>residents</a:t>
            </a:r>
            <a:endParaRPr lang="pt-PT" sz="756" b="1" dirty="0">
              <a:solidFill>
                <a:prstClr val="white">
                  <a:lumMod val="50000"/>
                </a:prstClr>
              </a:solidFill>
              <a:latin typeface="Arial Narrow" panose="020B0606020202030204" pitchFamily="34" charset="0"/>
              <a:ea typeface="ヒラギノ角ゴ Pro W3" pitchFamily="1" charset="-128"/>
            </a:endParaRPr>
          </a:p>
        </p:txBody>
      </p:sp>
      <p:sp>
        <p:nvSpPr>
          <p:cNvPr id="4" name="Title 1"/>
          <p:cNvSpPr txBox="1">
            <a:spLocks/>
          </p:cNvSpPr>
          <p:nvPr/>
        </p:nvSpPr>
        <p:spPr>
          <a:xfrm>
            <a:off x="2844817" y="1318867"/>
            <a:ext cx="7743726" cy="596465"/>
          </a:xfrm>
          <a:prstGeom prst="rect">
            <a:avLst/>
          </a:prstGeom>
        </p:spPr>
        <p:txBody>
          <a:bodyPr vert="horz" lIns="95272" tIns="47636" rIns="95272" bIns="476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64382" fontAlgn="base">
              <a:spcAft>
                <a:spcPct val="0"/>
              </a:spcAft>
            </a:pPr>
            <a:r>
              <a:rPr lang="pt-PT" sz="2930" b="1" dirty="0">
                <a:solidFill>
                  <a:srgbClr val="FF0000"/>
                </a:solidFill>
                <a:latin typeface="Arial Narrow" panose="020B0606020202030204" pitchFamily="34" charset="0"/>
              </a:rPr>
              <a:t>PORTUGUESE TAXATION</a:t>
            </a:r>
          </a:p>
          <a:p>
            <a:pPr algn="l" defTabSz="864382" fontAlgn="base">
              <a:spcAft>
                <a:spcPct val="0"/>
              </a:spcAft>
            </a:pPr>
            <a:r>
              <a:rPr lang="pt-PT" sz="2930" dirty="0">
                <a:solidFill>
                  <a:srgbClr val="FF0000"/>
                </a:solidFill>
                <a:latin typeface="Arial Narrow" panose="020B0606020202030204" pitchFamily="34" charset="0"/>
              </a:rPr>
              <a:t>Non-habitual </a:t>
            </a:r>
            <a:r>
              <a:rPr lang="pt-PT" sz="2930" dirty="0" err="1">
                <a:solidFill>
                  <a:srgbClr val="FF0000"/>
                </a:solidFill>
                <a:latin typeface="Arial Narrow" panose="020B0606020202030204" pitchFamily="34" charset="0"/>
              </a:rPr>
              <a:t>tax</a:t>
            </a:r>
            <a:r>
              <a:rPr lang="pt-PT" sz="2930" dirty="0">
                <a:solidFill>
                  <a:srgbClr val="FF0000"/>
                </a:solidFill>
                <a:latin typeface="Arial Narrow" panose="020B0606020202030204" pitchFamily="34" charset="0"/>
              </a:rPr>
              <a:t> </a:t>
            </a:r>
            <a:r>
              <a:rPr lang="pt-PT" sz="2930" dirty="0" err="1">
                <a:solidFill>
                  <a:srgbClr val="FF0000"/>
                </a:solidFill>
                <a:latin typeface="Arial Narrow" panose="020B0606020202030204" pitchFamily="34" charset="0"/>
              </a:rPr>
              <a:t>resident</a:t>
            </a:r>
            <a:r>
              <a:rPr lang="pt-PT" sz="2930" dirty="0">
                <a:solidFill>
                  <a:srgbClr val="FF0000"/>
                </a:solidFill>
                <a:latin typeface="Arial Narrow" panose="020B0606020202030204" pitchFamily="34" charset="0"/>
              </a:rPr>
              <a:t> (NHR) </a:t>
            </a:r>
            <a:r>
              <a:rPr lang="pt-PT" sz="2930" dirty="0" err="1">
                <a:solidFill>
                  <a:srgbClr val="FF0000"/>
                </a:solidFill>
                <a:latin typeface="Arial Narrow" panose="020B0606020202030204" pitchFamily="34" charset="0"/>
              </a:rPr>
              <a:t>special</a:t>
            </a:r>
            <a:r>
              <a:rPr lang="pt-PT" sz="2930" dirty="0">
                <a:solidFill>
                  <a:srgbClr val="FF0000"/>
                </a:solidFill>
                <a:latin typeface="Arial Narrow" panose="020B0606020202030204" pitchFamily="34" charset="0"/>
              </a:rPr>
              <a:t> </a:t>
            </a:r>
            <a:r>
              <a:rPr lang="pt-PT" sz="2930" dirty="0" err="1">
                <a:solidFill>
                  <a:srgbClr val="FF0000"/>
                </a:solidFill>
                <a:latin typeface="Arial Narrow" panose="020B0606020202030204" pitchFamily="34" charset="0"/>
              </a:rPr>
              <a:t>tax</a:t>
            </a:r>
            <a:r>
              <a:rPr lang="pt-PT" sz="2930" dirty="0">
                <a:solidFill>
                  <a:srgbClr val="FF0000"/>
                </a:solidFill>
                <a:latin typeface="Arial Narrow" panose="020B0606020202030204" pitchFamily="34" charset="0"/>
              </a:rPr>
              <a:t> regime</a:t>
            </a:r>
          </a:p>
        </p:txBody>
      </p:sp>
    </p:spTree>
    <p:extLst>
      <p:ext uri="{BB962C8B-B14F-4D97-AF65-F5344CB8AC3E}">
        <p14:creationId xmlns:p14="http://schemas.microsoft.com/office/powerpoint/2010/main" val="286808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0704" y="1376793"/>
            <a:ext cx="7967810" cy="3723070"/>
          </a:xfrm>
          <a:prstGeom prst="rect">
            <a:avLst/>
          </a:prstGeom>
          <a:noFill/>
        </p:spPr>
        <p:txBody>
          <a:bodyPr wrap="square" lIns="0" tIns="0" rIns="0" bIns="0" rtlCol="0">
            <a:spAutoFit/>
          </a:bodyPr>
          <a:lstStyle/>
          <a:p>
            <a:pPr marL="270119" indent="-270119" algn="just" defTabSz="864382" fontAlgn="base">
              <a:spcBef>
                <a:spcPct val="0"/>
              </a:spcBef>
              <a:spcAft>
                <a:spcPct val="0"/>
              </a:spcAft>
              <a:buClr>
                <a:srgbClr val="FF0000"/>
              </a:buClr>
              <a:buFont typeface="Arial" panose="020B0604020202020204" pitchFamily="34" charset="0"/>
              <a:buChar char="•"/>
              <a:defRPr/>
            </a:pPr>
            <a:r>
              <a:rPr lang="en-US" altLang="de-DE" sz="1512" dirty="0">
                <a:solidFill>
                  <a:prstClr val="black"/>
                </a:solidFill>
                <a:latin typeface="Arial Narrow" panose="020B0606020202030204" pitchFamily="34" charset="0"/>
                <a:ea typeface="ヒラギノ角ゴ Pro W3" pitchFamily="1" charset="-128"/>
              </a:rPr>
              <a:t>To be granted NHR status, </a:t>
            </a:r>
            <a:r>
              <a:rPr lang="en-US" altLang="de-DE" sz="1512" b="1" dirty="0">
                <a:solidFill>
                  <a:prstClr val="black"/>
                </a:solidFill>
                <a:latin typeface="Arial Narrow" panose="020B0606020202030204" pitchFamily="34" charset="0"/>
                <a:ea typeface="ヒラギノ角ゴ Pro W3" pitchFamily="1" charset="-128"/>
              </a:rPr>
              <a:t>just 2 material conditions</a:t>
            </a:r>
            <a:r>
              <a:rPr lang="en-US" altLang="de-DE" sz="1512" dirty="0">
                <a:solidFill>
                  <a:prstClr val="black"/>
                </a:solidFill>
                <a:latin typeface="Arial Narrow" panose="020B0606020202030204" pitchFamily="34" charset="0"/>
                <a:ea typeface="ヒラギノ角ゴ Pro W3" pitchFamily="1" charset="-128"/>
              </a:rPr>
              <a:t>:</a:t>
            </a:r>
          </a:p>
          <a:p>
            <a:pPr marL="474230" lvl="1" algn="just" defTabSz="864382" fontAlgn="base">
              <a:spcBef>
                <a:spcPct val="0"/>
              </a:spcBef>
              <a:spcAft>
                <a:spcPct val="0"/>
              </a:spcAft>
              <a:buClr>
                <a:srgbClr val="FF0000"/>
              </a:buClr>
              <a:defRPr/>
            </a:pPr>
            <a:r>
              <a:rPr lang="en-US" sz="1512" dirty="0">
                <a:solidFill>
                  <a:prstClr val="black"/>
                </a:solidFill>
                <a:latin typeface="Arial Narrow" panose="020B0606020202030204" pitchFamily="34" charset="0"/>
                <a:ea typeface="ヒラギノ角ゴ Pro W3" pitchFamily="1" charset="-128"/>
              </a:rPr>
              <a:t>-	Become tax resident of Portugal</a:t>
            </a:r>
          </a:p>
          <a:p>
            <a:pPr marL="474230" lvl="1" algn="just" defTabSz="864382" fontAlgn="base">
              <a:spcBef>
                <a:spcPct val="0"/>
              </a:spcBef>
              <a:spcAft>
                <a:spcPct val="0"/>
              </a:spcAft>
              <a:buClr>
                <a:srgbClr val="FF0000"/>
              </a:buClr>
              <a:defRPr/>
            </a:pPr>
            <a:r>
              <a:rPr lang="en-US" sz="1512" dirty="0">
                <a:solidFill>
                  <a:prstClr val="black"/>
                </a:solidFill>
                <a:latin typeface="Arial Narrow" panose="020B0606020202030204" pitchFamily="34" charset="0"/>
                <a:ea typeface="ヒラギノ角ゴ Pro W3" pitchFamily="1" charset="-128"/>
              </a:rPr>
              <a:t>-	Not have been tax resident in Portugal in the 5 preceding tax-years</a:t>
            </a:r>
            <a:endParaRPr lang="en-US" altLang="en-US" sz="1512" dirty="0">
              <a:solidFill>
                <a:prstClr val="black"/>
              </a:solidFill>
              <a:latin typeface="Arial Narrow" panose="020B0606020202030204" pitchFamily="34" charset="0"/>
              <a:ea typeface="ヒラギノ角ゴ Pro W3" pitchFamily="1" charset="-128"/>
            </a:endParaRPr>
          </a:p>
          <a:p>
            <a:pPr marL="270119" indent="-270119" algn="just" defTabSz="864382" eaLnBrk="0" fontAlgn="base" hangingPunct="0">
              <a:spcBef>
                <a:spcPct val="0"/>
              </a:spcBef>
              <a:spcAft>
                <a:spcPct val="0"/>
              </a:spcAft>
              <a:buClr>
                <a:srgbClr val="FF0000"/>
              </a:buClr>
              <a:buFont typeface="Arial" panose="020B0604020202020204" pitchFamily="34" charset="0"/>
              <a:buChar char="•"/>
            </a:pPr>
            <a:endParaRPr lang="nl-BE" altLang="en-US" sz="1512" dirty="0">
              <a:solidFill>
                <a:prstClr val="black"/>
              </a:solidFill>
              <a:latin typeface="Arial Narrow" panose="020B0606020202030204" pitchFamily="34" charset="0"/>
              <a:ea typeface="ヒラギノ角ゴ Pro W3" pitchFamily="1" charset="-128"/>
            </a:endParaRPr>
          </a:p>
          <a:p>
            <a:pPr marL="270119" indent="-270119" algn="just" defTabSz="864382" eaLnBrk="0" fontAlgn="base" hangingPunct="0">
              <a:spcBef>
                <a:spcPct val="0"/>
              </a:spcBef>
              <a:spcAft>
                <a:spcPct val="0"/>
              </a:spcAft>
              <a:buClr>
                <a:srgbClr val="FF0000"/>
              </a:buClr>
              <a:buFont typeface="Arial" panose="020B0604020202020204" pitchFamily="34" charset="0"/>
              <a:buChar char="•"/>
            </a:pPr>
            <a:r>
              <a:rPr lang="nl-BE" altLang="en-US" sz="1512" b="1" dirty="0">
                <a:solidFill>
                  <a:prstClr val="black"/>
                </a:solidFill>
                <a:latin typeface="Arial Narrow" panose="020B0606020202030204" pitchFamily="34" charset="0"/>
                <a:ea typeface="ヒラギノ角ゴ Pro W3" pitchFamily="1" charset="-128"/>
              </a:rPr>
              <a:t>Tax </a:t>
            </a:r>
            <a:r>
              <a:rPr lang="nl-BE" altLang="en-US" sz="1512" b="1" dirty="0" err="1">
                <a:solidFill>
                  <a:prstClr val="black"/>
                </a:solidFill>
                <a:latin typeface="Arial Narrow" panose="020B0606020202030204" pitchFamily="34" charset="0"/>
                <a:ea typeface="ヒラギノ角ゴ Pro W3" pitchFamily="1" charset="-128"/>
              </a:rPr>
              <a:t>residency</a:t>
            </a:r>
            <a:r>
              <a:rPr lang="nl-BE" altLang="en-US" sz="1512" dirty="0">
                <a:solidFill>
                  <a:prstClr val="black"/>
                </a:solidFill>
                <a:latin typeface="Arial Narrow" panose="020B0606020202030204" pitchFamily="34" charset="0"/>
                <a:ea typeface="ヒラギノ角ゴ Pro W3" pitchFamily="1" charset="-128"/>
              </a:rPr>
              <a:t> criteria: </a:t>
            </a:r>
          </a:p>
          <a:p>
            <a:pPr marL="407519" algn="just" defTabSz="864382" eaLnBrk="0" fontAlgn="base" hangingPunct="0">
              <a:spcBef>
                <a:spcPct val="0"/>
              </a:spcBef>
              <a:spcAft>
                <a:spcPct val="0"/>
              </a:spcAft>
              <a:buClr>
                <a:srgbClr val="FF0000"/>
              </a:buClr>
            </a:pPr>
            <a:r>
              <a:rPr lang="nl-BE" altLang="en-US" sz="1512" dirty="0">
                <a:solidFill>
                  <a:prstClr val="black"/>
                </a:solidFill>
                <a:latin typeface="Arial Narrow" panose="020B0606020202030204" pitchFamily="34" charset="0"/>
                <a:ea typeface="ヒラギノ角ゴ Pro W3" pitchFamily="1" charset="-128"/>
              </a:rPr>
              <a:t>-	&gt; 183 </a:t>
            </a:r>
            <a:r>
              <a:rPr lang="nl-BE" altLang="en-US" sz="1512" dirty="0" err="1">
                <a:solidFill>
                  <a:prstClr val="black"/>
                </a:solidFill>
                <a:latin typeface="Arial Narrow" panose="020B0606020202030204" pitchFamily="34" charset="0"/>
                <a:ea typeface="ヒラギノ角ゴ Pro W3" pitchFamily="1" charset="-128"/>
              </a:rPr>
              <a:t>days</a:t>
            </a:r>
            <a:r>
              <a:rPr lang="nl-BE" altLang="en-US" sz="1512" dirty="0">
                <a:solidFill>
                  <a:prstClr val="black"/>
                </a:solidFill>
                <a:latin typeface="Arial Narrow" panose="020B0606020202030204" pitchFamily="34" charset="0"/>
                <a:ea typeface="ヒラギノ角ゴ Pro W3" pitchFamily="1" charset="-128"/>
              </a:rPr>
              <a:t> of </a:t>
            </a:r>
            <a:r>
              <a:rPr lang="nl-BE" altLang="en-US" sz="1512" dirty="0" err="1">
                <a:solidFill>
                  <a:prstClr val="black"/>
                </a:solidFill>
                <a:latin typeface="Arial Narrow" panose="020B0606020202030204" pitchFamily="34" charset="0"/>
                <a:ea typeface="ヒラギノ角ゴ Pro W3" pitchFamily="1" charset="-128"/>
              </a:rPr>
              <a:t>physical</a:t>
            </a:r>
            <a:r>
              <a:rPr lang="nl-BE" altLang="en-US" sz="1512" dirty="0">
                <a:solidFill>
                  <a:prstClr val="black"/>
                </a:solidFill>
                <a:latin typeface="Arial Narrow" panose="020B0606020202030204" pitchFamily="34" charset="0"/>
                <a:ea typeface="ヒラギノ角ゴ Pro W3" pitchFamily="1" charset="-128"/>
              </a:rPr>
              <a:t> </a:t>
            </a:r>
            <a:r>
              <a:rPr lang="nl-BE" altLang="en-US" sz="1512" dirty="0" err="1">
                <a:solidFill>
                  <a:prstClr val="black"/>
                </a:solidFill>
                <a:latin typeface="Arial Narrow" panose="020B0606020202030204" pitchFamily="34" charset="0"/>
                <a:ea typeface="ヒラギノ角ゴ Pro W3" pitchFamily="1" charset="-128"/>
              </a:rPr>
              <a:t>presence</a:t>
            </a:r>
            <a:r>
              <a:rPr lang="nl-BE" altLang="en-US" sz="1512" dirty="0">
                <a:solidFill>
                  <a:prstClr val="black"/>
                </a:solidFill>
                <a:latin typeface="Arial Narrow" panose="020B0606020202030204" pitchFamily="34" charset="0"/>
                <a:ea typeface="ヒラギノ角ゴ Pro W3" pitchFamily="1" charset="-128"/>
              </a:rPr>
              <a:t> test, or</a:t>
            </a:r>
          </a:p>
          <a:p>
            <a:pPr marL="407519" algn="just" defTabSz="864382" eaLnBrk="0" fontAlgn="base" hangingPunct="0">
              <a:spcBef>
                <a:spcPct val="0"/>
              </a:spcBef>
              <a:spcAft>
                <a:spcPct val="0"/>
              </a:spcAft>
              <a:buClr>
                <a:srgbClr val="FF0000"/>
              </a:buClr>
            </a:pPr>
            <a:r>
              <a:rPr lang="en-US" sz="1512" dirty="0">
                <a:solidFill>
                  <a:prstClr val="black"/>
                </a:solidFill>
                <a:latin typeface="Arial Narrow" panose="020B0606020202030204" pitchFamily="34" charset="0"/>
                <a:ea typeface="ヒラギノ角ゴ Pro W3" pitchFamily="1" charset="-128"/>
              </a:rPr>
              <a:t>-	dwelling available</a:t>
            </a:r>
          </a:p>
          <a:p>
            <a:pPr marL="407519" algn="just" defTabSz="864382" eaLnBrk="0" fontAlgn="base" hangingPunct="0">
              <a:spcBef>
                <a:spcPct val="0"/>
              </a:spcBef>
              <a:spcAft>
                <a:spcPct val="0"/>
              </a:spcAft>
              <a:buClr>
                <a:srgbClr val="FF0000"/>
              </a:buClr>
            </a:pPr>
            <a:r>
              <a:rPr lang="en-US" sz="1512" dirty="0">
                <a:solidFill>
                  <a:prstClr val="black"/>
                </a:solidFill>
                <a:latin typeface="Arial Narrow" panose="020B0606020202030204" pitchFamily="34" charset="0"/>
                <a:ea typeface="ヒラギノ角ゴ Pro W3" pitchFamily="1" charset="-128"/>
              </a:rPr>
              <a:t>-	DTT (72 to date)</a:t>
            </a:r>
          </a:p>
          <a:p>
            <a:pPr marL="270119" indent="-270119" algn="just" defTabSz="864382" eaLnBrk="0" fontAlgn="base" hangingPunct="0">
              <a:spcBef>
                <a:spcPct val="0"/>
              </a:spcBef>
              <a:spcAft>
                <a:spcPct val="0"/>
              </a:spcAft>
              <a:buClr>
                <a:srgbClr val="FF0000"/>
              </a:buClr>
              <a:buFont typeface="Arial" panose="020B0604020202020204"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270119" indent="-270119" algn="just" defTabSz="864382" eaLnBrk="0" fontAlgn="base" hangingPunct="0">
              <a:spcBef>
                <a:spcPct val="0"/>
              </a:spcBef>
              <a:spcAft>
                <a:spcPct val="0"/>
              </a:spcAft>
              <a:buClr>
                <a:srgbClr val="FF0000"/>
              </a:buClr>
              <a:buFont typeface="Arial" panose="020B0604020202020204" pitchFamily="34" charset="0"/>
              <a:buChar char="•"/>
            </a:pPr>
            <a:r>
              <a:rPr lang="en-US" sz="1512" b="1" dirty="0">
                <a:solidFill>
                  <a:prstClr val="black"/>
                </a:solidFill>
                <a:latin typeface="Arial Narrow" panose="020B0606020202030204" pitchFamily="34" charset="0"/>
                <a:ea typeface="ヒラギノ角ゴ Pro W3" pitchFamily="1" charset="-128"/>
              </a:rPr>
              <a:t>Partial residence concept </a:t>
            </a:r>
            <a:r>
              <a:rPr lang="en-US" sz="1512" dirty="0">
                <a:solidFill>
                  <a:prstClr val="black"/>
                </a:solidFill>
                <a:latin typeface="Arial Narrow" panose="020B0606020202030204" pitchFamily="34" charset="0"/>
                <a:ea typeface="ヒラギノ角ゴ Pro W3" pitchFamily="1" charset="-128"/>
              </a:rPr>
              <a:t>-</a:t>
            </a:r>
            <a:r>
              <a:rPr lang="nl-BE" altLang="en-US" sz="1512" dirty="0">
                <a:solidFill>
                  <a:prstClr val="black"/>
                </a:solidFill>
                <a:latin typeface="Arial Narrow" panose="020B0606020202030204" pitchFamily="34" charset="0"/>
                <a:ea typeface="ヒラギノ角ゴ Pro W3" pitchFamily="1" charset="-128"/>
              </a:rPr>
              <a:t> anti-</a:t>
            </a:r>
            <a:r>
              <a:rPr lang="nl-BE" altLang="en-US" sz="1512" dirty="0" err="1">
                <a:solidFill>
                  <a:prstClr val="black"/>
                </a:solidFill>
                <a:latin typeface="Arial Narrow" panose="020B0606020202030204" pitchFamily="34" charset="0"/>
                <a:ea typeface="ヒラギノ角ゴ Pro W3" pitchFamily="1" charset="-128"/>
              </a:rPr>
              <a:t>avoidance</a:t>
            </a:r>
            <a:r>
              <a:rPr lang="nl-BE" altLang="en-US" sz="1512" dirty="0">
                <a:solidFill>
                  <a:prstClr val="black"/>
                </a:solidFill>
                <a:latin typeface="Arial Narrow" panose="020B0606020202030204" pitchFamily="34" charset="0"/>
                <a:ea typeface="ヒラギノ角ゴ Pro W3" pitchFamily="1" charset="-128"/>
              </a:rPr>
              <a:t> </a:t>
            </a:r>
            <a:r>
              <a:rPr lang="nl-BE" altLang="en-US" sz="1512" dirty="0" err="1">
                <a:solidFill>
                  <a:prstClr val="black"/>
                </a:solidFill>
                <a:latin typeface="Arial Narrow" panose="020B0606020202030204" pitchFamily="34" charset="0"/>
                <a:ea typeface="ヒラギノ角ゴ Pro W3" pitchFamily="1" charset="-128"/>
              </a:rPr>
              <a:t>rules</a:t>
            </a:r>
            <a:endParaRPr lang="nl-BE" altLang="en-US" sz="1512" dirty="0">
              <a:solidFill>
                <a:prstClr val="black"/>
              </a:solidFill>
              <a:latin typeface="Arial Narrow" panose="020B0606020202030204" pitchFamily="34" charset="0"/>
              <a:ea typeface="ヒラギノ角ゴ Pro W3" pitchFamily="1" charset="-128"/>
            </a:endParaRPr>
          </a:p>
          <a:p>
            <a:pPr marL="270119" indent="-270119" algn="just" defTabSz="864382" eaLnBrk="0" fontAlgn="base" hangingPunct="0">
              <a:spcBef>
                <a:spcPct val="0"/>
              </a:spcBef>
              <a:spcAft>
                <a:spcPct val="0"/>
              </a:spcAft>
              <a:buClr>
                <a:srgbClr val="FF0000"/>
              </a:buClr>
              <a:buFont typeface="Arial" panose="020B0604020202020204" pitchFamily="34" charset="0"/>
              <a:buChar char="•"/>
            </a:pPr>
            <a:endParaRPr lang="nl-BE" altLang="en-US" sz="1512" dirty="0">
              <a:solidFill>
                <a:prstClr val="black"/>
              </a:solidFill>
              <a:latin typeface="Arial Narrow" panose="020B0606020202030204" pitchFamily="34" charset="0"/>
              <a:ea typeface="ヒラギノ角ゴ Pro W3" pitchFamily="1" charset="-128"/>
            </a:endParaRPr>
          </a:p>
          <a:p>
            <a:pPr marL="270119" indent="-270119" algn="just" defTabSz="864382" eaLnBrk="0" fontAlgn="base" hangingPunct="0">
              <a:spcBef>
                <a:spcPct val="0"/>
              </a:spcBef>
              <a:spcAft>
                <a:spcPct val="0"/>
              </a:spcAft>
              <a:buClr>
                <a:srgbClr val="FF0000"/>
              </a:buClr>
              <a:buFont typeface="Arial" panose="020B0604020202020204" pitchFamily="34" charset="0"/>
              <a:buChar char="•"/>
            </a:pPr>
            <a:r>
              <a:rPr lang="en-US" altLang="de-DE" sz="1512" dirty="0">
                <a:solidFill>
                  <a:prstClr val="black"/>
                </a:solidFill>
                <a:latin typeface="Arial Narrow" panose="020B0606020202030204" pitchFamily="34" charset="0"/>
                <a:ea typeface="ヒラギノ角ゴ Pro W3" pitchFamily="1" charset="-128"/>
              </a:rPr>
              <a:t>NHR </a:t>
            </a:r>
            <a:r>
              <a:rPr lang="en-US" sz="1512" dirty="0">
                <a:solidFill>
                  <a:prstClr val="black"/>
                </a:solidFill>
                <a:latin typeface="Arial Narrow" panose="020B0606020202030204" pitchFamily="34" charset="0"/>
                <a:ea typeface="ヒラギノ角ゴ Pro W3" pitchFamily="1" charset="-128"/>
              </a:rPr>
              <a:t>status for a </a:t>
            </a:r>
            <a:r>
              <a:rPr lang="en-US" sz="1512" b="1" dirty="0">
                <a:solidFill>
                  <a:prstClr val="black"/>
                </a:solidFill>
                <a:latin typeface="Arial Narrow" panose="020B0606020202030204" pitchFamily="34" charset="0"/>
                <a:ea typeface="ヒラギノ角ゴ Pro W3" pitchFamily="1" charset="-128"/>
              </a:rPr>
              <a:t>10 year-period </a:t>
            </a:r>
            <a:r>
              <a:rPr lang="en-US" sz="1512" dirty="0">
                <a:solidFill>
                  <a:prstClr val="black"/>
                </a:solidFill>
                <a:latin typeface="Arial Narrow" panose="020B0606020202030204" pitchFamily="34" charset="0"/>
                <a:ea typeface="ヒラギノ角ゴ Pro W3" pitchFamily="1" charset="-128"/>
              </a:rPr>
              <a:t>– consecutive or interrupted</a:t>
            </a:r>
          </a:p>
          <a:p>
            <a:pPr marL="270119" indent="-270119" algn="just" defTabSz="864382" eaLnBrk="0" fontAlgn="base" hangingPunct="0">
              <a:spcBef>
                <a:spcPct val="0"/>
              </a:spcBef>
              <a:spcAft>
                <a:spcPct val="0"/>
              </a:spcAft>
              <a:buClr>
                <a:srgbClr val="FF0000"/>
              </a:buClr>
              <a:buFont typeface="Arial" panose="020B0604020202020204"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270119" indent="-270119" algn="just" defTabSz="864382" eaLnBrk="0" fontAlgn="base" hangingPunct="0">
              <a:spcBef>
                <a:spcPct val="0"/>
              </a:spcBef>
              <a:spcAft>
                <a:spcPct val="0"/>
              </a:spcAft>
              <a:buClr>
                <a:srgbClr val="FF0000"/>
              </a:buClr>
              <a:buFont typeface="Arial" panose="020B0604020202020204" pitchFamily="34" charset="0"/>
              <a:buChar char="•"/>
            </a:pPr>
            <a:r>
              <a:rPr lang="en-US" altLang="de-DE" sz="1512" dirty="0">
                <a:solidFill>
                  <a:prstClr val="black"/>
                </a:solidFill>
                <a:latin typeface="Arial Narrow" panose="020B0606020202030204" pitchFamily="34" charset="0"/>
                <a:ea typeface="ヒラギノ角ゴ Pro W3" pitchFamily="1" charset="-128"/>
              </a:rPr>
              <a:t>Access to the NHR </a:t>
            </a:r>
            <a:r>
              <a:rPr lang="en-US" sz="1512" dirty="0">
                <a:solidFill>
                  <a:prstClr val="black"/>
                </a:solidFill>
                <a:latin typeface="Arial Narrow" panose="020B0606020202030204" pitchFamily="34" charset="0"/>
                <a:ea typeface="ヒラギノ角ゴ Pro W3" pitchFamily="1" charset="-128"/>
              </a:rPr>
              <a:t>status is </a:t>
            </a:r>
            <a:r>
              <a:rPr lang="en-US" sz="1512" b="1" dirty="0">
                <a:solidFill>
                  <a:prstClr val="black"/>
                </a:solidFill>
                <a:latin typeface="Arial Narrow" panose="020B0606020202030204" pitchFamily="34" charset="0"/>
                <a:ea typeface="ヒラギノ角ゴ Pro W3" pitchFamily="1" charset="-128"/>
              </a:rPr>
              <a:t>not automatic </a:t>
            </a:r>
            <a:r>
              <a:rPr lang="en-US" sz="1512" dirty="0">
                <a:solidFill>
                  <a:prstClr val="black"/>
                </a:solidFill>
                <a:latin typeface="Arial Narrow" panose="020B0606020202030204" pitchFamily="34" charset="0"/>
                <a:ea typeface="ヒラギノ角ゴ Pro W3" pitchFamily="1" charset="-128"/>
              </a:rPr>
              <a:t>(must be required to the Portuguese tax authorities within certain deadlines)</a:t>
            </a:r>
          </a:p>
          <a:p>
            <a:pPr marL="261044" indent="-261044" algn="just" defTabSz="864382" eaLnBrk="0" fontAlgn="base" hangingPunct="0">
              <a:spcBef>
                <a:spcPct val="0"/>
              </a:spcBef>
              <a:spcAft>
                <a:spcPct val="0"/>
              </a:spcAft>
              <a:buFont typeface="Arial" panose="020B0604020202020204" pitchFamily="34" charset="0"/>
              <a:buChar char="•"/>
            </a:pPr>
            <a:endParaRPr lang="nl-BE" altLang="en-US" sz="1512" dirty="0">
              <a:solidFill>
                <a:prstClr val="black"/>
              </a:solidFill>
              <a:latin typeface="Arial Narrow" panose="020B0606020202030204" pitchFamily="34" charset="0"/>
              <a:ea typeface="ヒラギノ角ゴ Pro W3" pitchFamily="1" charset="-128"/>
            </a:endParaRPr>
          </a:p>
        </p:txBody>
      </p:sp>
      <p:sp>
        <p:nvSpPr>
          <p:cNvPr id="5" name="TextBox 4"/>
          <p:cNvSpPr txBox="1"/>
          <p:nvPr/>
        </p:nvSpPr>
        <p:spPr>
          <a:xfrm>
            <a:off x="1303506" y="231032"/>
            <a:ext cx="1304764" cy="328830"/>
          </a:xfrm>
          <a:prstGeom prst="rect">
            <a:avLst/>
          </a:prstGeom>
          <a:noFill/>
        </p:spPr>
        <p:txBody>
          <a:bodyPr wrap="square" lIns="95272" tIns="47636" rIns="95272" bIns="47636" rtlCol="0">
            <a:spAutoFit/>
          </a:bodyPr>
          <a:lstStyle/>
          <a:p>
            <a:pPr defTabSz="864382" eaLnBrk="0" fontAlgn="base" hangingPunct="0">
              <a:spcBef>
                <a:spcPct val="0"/>
              </a:spcBef>
              <a:spcAft>
                <a:spcPct val="0"/>
              </a:spcAft>
            </a:pPr>
            <a:r>
              <a:rPr lang="pt-PT" sz="756" b="1" dirty="0">
                <a:solidFill>
                  <a:prstClr val="white">
                    <a:lumMod val="50000"/>
                  </a:prstClr>
                </a:solidFill>
                <a:latin typeface="Arial Narrow" panose="020B0606020202030204" pitchFamily="34" charset="0"/>
                <a:ea typeface="ヒラギノ角ゴ Pro W3" pitchFamily="1" charset="-128"/>
              </a:rPr>
              <a:t>PORTUGAL</a:t>
            </a:r>
          </a:p>
          <a:p>
            <a:pPr defTabSz="864382" eaLnBrk="0" fontAlgn="base" hangingPunct="0">
              <a:spcBef>
                <a:spcPct val="0"/>
              </a:spcBef>
              <a:spcAft>
                <a:spcPct val="0"/>
              </a:spcAft>
            </a:pPr>
            <a:r>
              <a:rPr lang="pt-PT" sz="756" b="1" dirty="0" err="1">
                <a:solidFill>
                  <a:prstClr val="white">
                    <a:lumMod val="50000"/>
                  </a:prstClr>
                </a:solidFill>
                <a:latin typeface="Arial Narrow" panose="020B0606020202030204" pitchFamily="34" charset="0"/>
                <a:ea typeface="ヒラギノ角ゴ Pro W3" pitchFamily="1" charset="-128"/>
              </a:rPr>
              <a:t>Tax</a:t>
            </a:r>
            <a:r>
              <a:rPr lang="pt-PT" sz="756" b="1" dirty="0">
                <a:solidFill>
                  <a:prstClr val="white">
                    <a:lumMod val="50000"/>
                  </a:prstClr>
                </a:solidFill>
                <a:latin typeface="Arial Narrow" panose="020B0606020202030204" pitchFamily="34" charset="0"/>
                <a:ea typeface="ヒラギノ角ゴ Pro W3" pitchFamily="1" charset="-128"/>
              </a:rPr>
              <a:t> regime for </a:t>
            </a:r>
            <a:r>
              <a:rPr lang="pt-PT" sz="756" b="1" dirty="0" err="1">
                <a:solidFill>
                  <a:prstClr val="white">
                    <a:lumMod val="50000"/>
                  </a:prstClr>
                </a:solidFill>
                <a:latin typeface="Arial Narrow" panose="020B0606020202030204" pitchFamily="34" charset="0"/>
                <a:ea typeface="ヒラギノ角ゴ Pro W3" pitchFamily="1" charset="-128"/>
              </a:rPr>
              <a:t>new</a:t>
            </a:r>
            <a:r>
              <a:rPr lang="pt-PT" sz="756" b="1" dirty="0">
                <a:solidFill>
                  <a:prstClr val="white">
                    <a:lumMod val="50000"/>
                  </a:prstClr>
                </a:solidFill>
                <a:latin typeface="Arial Narrow" panose="020B0606020202030204" pitchFamily="34" charset="0"/>
                <a:ea typeface="ヒラギノ角ゴ Pro W3" pitchFamily="1" charset="-128"/>
              </a:rPr>
              <a:t> </a:t>
            </a:r>
            <a:r>
              <a:rPr lang="pt-PT" sz="756" b="1" dirty="0" err="1">
                <a:solidFill>
                  <a:prstClr val="white">
                    <a:lumMod val="50000"/>
                  </a:prstClr>
                </a:solidFill>
                <a:latin typeface="Arial Narrow" panose="020B0606020202030204" pitchFamily="34" charset="0"/>
                <a:ea typeface="ヒラギノ角ゴ Pro W3" pitchFamily="1" charset="-128"/>
              </a:rPr>
              <a:t>residents</a:t>
            </a:r>
            <a:endParaRPr lang="pt-PT" sz="756" b="1" dirty="0">
              <a:solidFill>
                <a:prstClr val="white">
                  <a:lumMod val="50000"/>
                </a:prstClr>
              </a:solidFill>
              <a:latin typeface="Arial Narrow" panose="020B0606020202030204" pitchFamily="34" charset="0"/>
              <a:ea typeface="ヒラギノ角ゴ Pro W3" pitchFamily="1" charset="-128"/>
            </a:endParaRPr>
          </a:p>
        </p:txBody>
      </p:sp>
      <p:sp>
        <p:nvSpPr>
          <p:cNvPr id="6" name="TextBox 5"/>
          <p:cNvSpPr txBox="1"/>
          <p:nvPr/>
        </p:nvSpPr>
        <p:spPr>
          <a:xfrm>
            <a:off x="2624490" y="502040"/>
            <a:ext cx="8064023" cy="748757"/>
          </a:xfrm>
          <a:prstGeom prst="rect">
            <a:avLst/>
          </a:prstGeom>
          <a:noFill/>
        </p:spPr>
        <p:txBody>
          <a:bodyPr wrap="square" lIns="95272" tIns="47636" rIns="95272" bIns="47636" rtlCol="0">
            <a:noAutofit/>
          </a:bodyPr>
          <a:lstStyle/>
          <a:p>
            <a:pPr defTabSz="864382" eaLnBrk="0" fontAlgn="base" hangingPunct="0">
              <a:spcBef>
                <a:spcPct val="0"/>
              </a:spcBef>
              <a:spcAft>
                <a:spcPct val="0"/>
              </a:spcAft>
            </a:pPr>
            <a:r>
              <a:rPr lang="pt-PT" sz="1891" b="1" dirty="0">
                <a:solidFill>
                  <a:prstClr val="black"/>
                </a:solidFill>
                <a:latin typeface="Arial Narrow" panose="020B0606020202030204" pitchFamily="34" charset="0"/>
                <a:ea typeface="ヒラギノ角ゴ Pro W3" pitchFamily="1" charset="-128"/>
              </a:rPr>
              <a:t>Portuguese </a:t>
            </a:r>
            <a:r>
              <a:rPr lang="pt-PT" sz="1891" b="1" dirty="0" err="1">
                <a:solidFill>
                  <a:prstClr val="black"/>
                </a:solidFill>
                <a:latin typeface="Arial Narrow" panose="020B0606020202030204" pitchFamily="34" charset="0"/>
                <a:ea typeface="ヒラギノ角ゴ Pro W3" pitchFamily="1" charset="-128"/>
              </a:rPr>
              <a:t>taxation</a:t>
            </a:r>
            <a:endParaRPr lang="pt-PT" sz="1891" b="1" dirty="0">
              <a:solidFill>
                <a:prstClr val="black"/>
              </a:solidFill>
              <a:latin typeface="Arial Narrow" panose="020B0606020202030204" pitchFamily="34" charset="0"/>
              <a:ea typeface="ヒラギノ角ゴ Pro W3" pitchFamily="1" charset="-128"/>
            </a:endParaRPr>
          </a:p>
          <a:p>
            <a:pPr defTabSz="864382" eaLnBrk="0" fontAlgn="base" hangingPunct="0">
              <a:spcBef>
                <a:spcPct val="0"/>
              </a:spcBef>
              <a:spcAft>
                <a:spcPct val="0"/>
              </a:spcAft>
            </a:pPr>
            <a:r>
              <a:rPr lang="pt-PT" sz="1891" dirty="0">
                <a:solidFill>
                  <a:prstClr val="black"/>
                </a:solidFill>
                <a:latin typeface="Arial Narrow" panose="020B0606020202030204" pitchFamily="34" charset="0"/>
                <a:ea typeface="ヒラギノ角ゴ Pro W3" pitchFamily="1" charset="-128"/>
              </a:rPr>
              <a:t>NHR </a:t>
            </a:r>
            <a:r>
              <a:rPr lang="pt-PT" sz="1891" dirty="0" err="1">
                <a:solidFill>
                  <a:prstClr val="black"/>
                </a:solidFill>
                <a:latin typeface="Arial Narrow" panose="020B0606020202030204" pitchFamily="34" charset="0"/>
                <a:ea typeface="ヒラギノ角ゴ Pro W3" pitchFamily="1" charset="-128"/>
              </a:rPr>
              <a:t>special</a:t>
            </a:r>
            <a:r>
              <a:rPr lang="pt-PT" sz="1891" dirty="0">
                <a:solidFill>
                  <a:prstClr val="black"/>
                </a:solidFill>
                <a:latin typeface="Arial Narrow" panose="020B0606020202030204" pitchFamily="34" charset="0"/>
                <a:ea typeface="ヒラギノ角ゴ Pro W3" pitchFamily="1" charset="-128"/>
              </a:rPr>
              <a:t> </a:t>
            </a:r>
            <a:r>
              <a:rPr lang="pt-PT" sz="1891" dirty="0" err="1">
                <a:solidFill>
                  <a:prstClr val="black"/>
                </a:solidFill>
                <a:latin typeface="Arial Narrow" panose="020B0606020202030204" pitchFamily="34" charset="0"/>
                <a:ea typeface="ヒラギノ角ゴ Pro W3" pitchFamily="1" charset="-128"/>
              </a:rPr>
              <a:t>tax</a:t>
            </a:r>
            <a:r>
              <a:rPr lang="pt-PT" sz="1891" dirty="0">
                <a:solidFill>
                  <a:prstClr val="black"/>
                </a:solidFill>
                <a:latin typeface="Arial Narrow" panose="020B0606020202030204" pitchFamily="34" charset="0"/>
                <a:ea typeface="ヒラギノ角ゴ Pro W3" pitchFamily="1" charset="-128"/>
              </a:rPr>
              <a:t> regime</a:t>
            </a:r>
          </a:p>
          <a:p>
            <a:pPr defTabSz="864382" eaLnBrk="0" fontAlgn="base" hangingPunct="0">
              <a:lnSpc>
                <a:spcPts val="1355"/>
              </a:lnSpc>
              <a:spcBef>
                <a:spcPct val="0"/>
              </a:spcBef>
              <a:spcAft>
                <a:spcPct val="0"/>
              </a:spcAft>
            </a:pPr>
            <a:endParaRPr lang="en-GB" sz="1418" dirty="0">
              <a:solidFill>
                <a:prstClr val="black"/>
              </a:solidFill>
              <a:latin typeface="Arial Narrow" panose="020B0606020202030204" pitchFamily="34" charset="0"/>
              <a:ea typeface="ヒラギノ角ゴ Pro W3" pitchFamily="1" charset="-128"/>
            </a:endParaRPr>
          </a:p>
        </p:txBody>
      </p:sp>
    </p:spTree>
    <p:extLst>
      <p:ext uri="{BB962C8B-B14F-4D97-AF65-F5344CB8AC3E}">
        <p14:creationId xmlns:p14="http://schemas.microsoft.com/office/powerpoint/2010/main" val="15959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2740535" y="1378676"/>
            <a:ext cx="6690838" cy="400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9" name="Rectangle 8"/>
          <p:cNvSpPr>
            <a:spLocks noChangeArrowheads="1"/>
          </p:cNvSpPr>
          <p:nvPr/>
        </p:nvSpPr>
        <p:spPr bwMode="auto">
          <a:xfrm>
            <a:off x="2740535" y="1378676"/>
            <a:ext cx="6690838" cy="543706"/>
          </a:xfrm>
          <a:prstGeom prst="rect">
            <a:avLst/>
          </a:prstGeom>
          <a:solidFill>
            <a:srgbClr val="E8BFBE"/>
          </a:solidFill>
          <a:ln>
            <a:noFill/>
          </a:ln>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134" dirty="0">
              <a:solidFill>
                <a:prstClr val="black"/>
              </a:solidFill>
              <a:latin typeface="Arial Narrow" panose="020B0606020202030204" pitchFamily="34" charset="0"/>
            </a:endParaRPr>
          </a:p>
        </p:txBody>
      </p:sp>
      <p:sp>
        <p:nvSpPr>
          <p:cNvPr id="10" name="Rectangle 9"/>
          <p:cNvSpPr>
            <a:spLocks noChangeArrowheads="1"/>
          </p:cNvSpPr>
          <p:nvPr/>
        </p:nvSpPr>
        <p:spPr bwMode="auto">
          <a:xfrm>
            <a:off x="2740535" y="1915751"/>
            <a:ext cx="1214533" cy="3467779"/>
          </a:xfrm>
          <a:prstGeom prst="rect">
            <a:avLst/>
          </a:prstGeom>
          <a:solidFill>
            <a:srgbClr val="E8BFBE"/>
          </a:solidFill>
          <a:ln>
            <a:noFill/>
          </a:ln>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en-GB" sz="1134" dirty="0">
              <a:solidFill>
                <a:prstClr val="black"/>
              </a:solidFill>
              <a:latin typeface="Arial Narrow" panose="020B0606020202030204" pitchFamily="34" charset="0"/>
            </a:endParaRPr>
          </a:p>
        </p:txBody>
      </p:sp>
      <p:sp>
        <p:nvSpPr>
          <p:cNvPr id="11" name="Rectangle 10"/>
          <p:cNvSpPr>
            <a:spLocks noChangeArrowheads="1"/>
          </p:cNvSpPr>
          <p:nvPr/>
        </p:nvSpPr>
        <p:spPr bwMode="auto">
          <a:xfrm>
            <a:off x="4243066" y="1731422"/>
            <a:ext cx="535403"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pt-PT" altLang="pt-PT" sz="1134" b="1" dirty="0">
                <a:solidFill>
                  <a:srgbClr val="000000"/>
                </a:solidFill>
                <a:latin typeface="Arial Narrow" panose="020B0606020202030204" pitchFamily="34" charset="0"/>
                <a:cs typeface="Arial" pitchFamily="34" charset="0"/>
              </a:rPr>
              <a:t>Domestic</a:t>
            </a:r>
            <a:endParaRPr lang="pt-PT" altLang="pt-PT" sz="1134" dirty="0">
              <a:solidFill>
                <a:prstClr val="black"/>
              </a:solidFill>
              <a:latin typeface="Arial Narrow" panose="020B0606020202030204" pitchFamily="34" charset="0"/>
              <a:cs typeface="Arial" pitchFamily="34" charset="0"/>
            </a:endParaRPr>
          </a:p>
        </p:txBody>
      </p:sp>
      <p:sp>
        <p:nvSpPr>
          <p:cNvPr id="13" name="Rectangle 12"/>
          <p:cNvSpPr>
            <a:spLocks noChangeArrowheads="1"/>
          </p:cNvSpPr>
          <p:nvPr/>
        </p:nvSpPr>
        <p:spPr bwMode="auto">
          <a:xfrm>
            <a:off x="5393597" y="1731422"/>
            <a:ext cx="415178"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pt-PT" altLang="pt-PT" sz="1134" b="1" dirty="0">
                <a:solidFill>
                  <a:srgbClr val="000000"/>
                </a:solidFill>
                <a:latin typeface="Arial Narrow" panose="020B0606020202030204" pitchFamily="34" charset="0"/>
                <a:cs typeface="Arial" pitchFamily="34" charset="0"/>
              </a:rPr>
              <a:t>Abroad</a:t>
            </a:r>
            <a:endParaRPr lang="pt-PT" altLang="pt-PT" sz="1134" dirty="0">
              <a:solidFill>
                <a:prstClr val="black"/>
              </a:solidFill>
              <a:latin typeface="Arial Narrow" panose="020B0606020202030204" pitchFamily="34" charset="0"/>
              <a:cs typeface="Arial" pitchFamily="34" charset="0"/>
            </a:endParaRPr>
          </a:p>
        </p:txBody>
      </p:sp>
      <p:sp>
        <p:nvSpPr>
          <p:cNvPr id="14" name="Rectangle 13"/>
          <p:cNvSpPr>
            <a:spLocks noChangeArrowheads="1"/>
          </p:cNvSpPr>
          <p:nvPr/>
        </p:nvSpPr>
        <p:spPr bwMode="auto">
          <a:xfrm>
            <a:off x="3099805" y="2873874"/>
            <a:ext cx="527388"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en-GB" altLang="pt-PT" sz="1134" b="1" dirty="0">
                <a:solidFill>
                  <a:srgbClr val="000000"/>
                </a:solidFill>
                <a:latin typeface="Arial Narrow" panose="020B0606020202030204" pitchFamily="34" charset="0"/>
                <a:cs typeface="Arial" pitchFamily="34" charset="0"/>
              </a:rPr>
              <a:t>Pensions</a:t>
            </a:r>
            <a:endParaRPr lang="en-GB" altLang="pt-PT" sz="1134" dirty="0">
              <a:solidFill>
                <a:prstClr val="black"/>
              </a:solidFill>
              <a:latin typeface="Arial Narrow" panose="020B0606020202030204" pitchFamily="34" charset="0"/>
              <a:cs typeface="Arial" pitchFamily="34" charset="0"/>
            </a:endParaRPr>
          </a:p>
        </p:txBody>
      </p:sp>
      <p:sp>
        <p:nvSpPr>
          <p:cNvPr id="15" name="Rectangle 14"/>
          <p:cNvSpPr>
            <a:spLocks noChangeArrowheads="1"/>
          </p:cNvSpPr>
          <p:nvPr/>
        </p:nvSpPr>
        <p:spPr bwMode="auto">
          <a:xfrm>
            <a:off x="3998703" y="2677984"/>
            <a:ext cx="941081"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en-GB" altLang="pt-PT" sz="945" dirty="0">
                <a:solidFill>
                  <a:srgbClr val="000000"/>
                </a:solidFill>
                <a:latin typeface="Arial Narrow" panose="020B0606020202030204" pitchFamily="34" charset="0"/>
                <a:cs typeface="Arial" pitchFamily="34" charset="0"/>
              </a:rPr>
              <a:t>Not applicable</a:t>
            </a:r>
          </a:p>
          <a:p>
            <a:pPr algn="ctr" defTabSz="835339"/>
            <a:r>
              <a:rPr lang="en-GB" altLang="pt-PT" sz="945" dirty="0">
                <a:solidFill>
                  <a:srgbClr val="000000"/>
                </a:solidFill>
                <a:latin typeface="Arial Narrow" panose="020B0606020202030204" pitchFamily="34" charset="0"/>
              </a:rPr>
              <a:t>(taxed at progressive tax rates up to 48% + surcharges)</a:t>
            </a:r>
            <a:endParaRPr lang="en-GB" altLang="pt-PT" sz="1607" dirty="0">
              <a:solidFill>
                <a:prstClr val="black"/>
              </a:solidFill>
              <a:latin typeface="Arial Narrow" panose="020B0606020202030204" pitchFamily="34" charset="0"/>
              <a:cs typeface="Arial" pitchFamily="34" charset="0"/>
            </a:endParaRPr>
          </a:p>
        </p:txBody>
      </p:sp>
      <p:sp>
        <p:nvSpPr>
          <p:cNvPr id="16" name="Rectangle 15"/>
          <p:cNvSpPr>
            <a:spLocks noChangeArrowheads="1"/>
          </p:cNvSpPr>
          <p:nvPr/>
        </p:nvSpPr>
        <p:spPr bwMode="auto">
          <a:xfrm>
            <a:off x="3091077" y="4469436"/>
            <a:ext cx="528991"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en-GB" altLang="pt-PT" sz="1134" b="1" dirty="0">
                <a:solidFill>
                  <a:srgbClr val="000000"/>
                </a:solidFill>
                <a:latin typeface="Arial Narrow" panose="020B0606020202030204" pitchFamily="34" charset="0"/>
                <a:cs typeface="Arial" pitchFamily="34" charset="0"/>
              </a:rPr>
              <a:t>Royalties</a:t>
            </a:r>
            <a:endParaRPr lang="en-GB" altLang="pt-PT" sz="1134" dirty="0">
              <a:solidFill>
                <a:prstClr val="black"/>
              </a:solidFill>
              <a:latin typeface="Arial Narrow" panose="020B0606020202030204" pitchFamily="34" charset="0"/>
              <a:cs typeface="Arial" pitchFamily="34" charset="0"/>
            </a:endParaRPr>
          </a:p>
        </p:txBody>
      </p:sp>
      <p:sp>
        <p:nvSpPr>
          <p:cNvPr id="17" name="Rectangle 16"/>
          <p:cNvSpPr>
            <a:spLocks noChangeArrowheads="1"/>
          </p:cNvSpPr>
          <p:nvPr/>
        </p:nvSpPr>
        <p:spPr bwMode="auto">
          <a:xfrm>
            <a:off x="3122413" y="4702189"/>
            <a:ext cx="429605"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en-GB" altLang="pt-PT" sz="1134" b="1" dirty="0">
                <a:solidFill>
                  <a:srgbClr val="000000"/>
                </a:solidFill>
                <a:latin typeface="Arial Narrow" panose="020B0606020202030204" pitchFamily="34" charset="0"/>
                <a:cs typeface="Arial" pitchFamily="34" charset="0"/>
              </a:rPr>
              <a:t>Interest</a:t>
            </a:r>
            <a:endParaRPr lang="en-GB" altLang="pt-PT" sz="1134" dirty="0">
              <a:solidFill>
                <a:prstClr val="black"/>
              </a:solidFill>
              <a:latin typeface="Arial Narrow" panose="020B0606020202030204" pitchFamily="34" charset="0"/>
              <a:cs typeface="Arial" pitchFamily="34" charset="0"/>
            </a:endParaRPr>
          </a:p>
        </p:txBody>
      </p:sp>
      <p:sp>
        <p:nvSpPr>
          <p:cNvPr id="18" name="Rectangle 17"/>
          <p:cNvSpPr>
            <a:spLocks noChangeArrowheads="1"/>
          </p:cNvSpPr>
          <p:nvPr/>
        </p:nvSpPr>
        <p:spPr bwMode="auto">
          <a:xfrm>
            <a:off x="2950852" y="4926515"/>
            <a:ext cx="727406"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en-GB" altLang="pt-PT" sz="1134" b="1" dirty="0">
                <a:solidFill>
                  <a:srgbClr val="000000"/>
                </a:solidFill>
                <a:latin typeface="Arial Narrow" panose="020B0606020202030204" pitchFamily="34" charset="0"/>
                <a:cs typeface="Arial" pitchFamily="34" charset="0"/>
              </a:rPr>
              <a:t>Dividends</a:t>
            </a:r>
            <a:endParaRPr lang="en-GB" altLang="pt-PT" sz="1134" dirty="0">
              <a:solidFill>
                <a:prstClr val="black"/>
              </a:solidFill>
              <a:latin typeface="Arial Narrow" panose="020B0606020202030204" pitchFamily="34" charset="0"/>
              <a:cs typeface="Arial" pitchFamily="34" charset="0"/>
            </a:endParaRPr>
          </a:p>
        </p:txBody>
      </p:sp>
      <p:sp>
        <p:nvSpPr>
          <p:cNvPr id="19" name="Rectangle 18"/>
          <p:cNvSpPr>
            <a:spLocks noChangeArrowheads="1"/>
          </p:cNvSpPr>
          <p:nvPr/>
        </p:nvSpPr>
        <p:spPr bwMode="auto">
          <a:xfrm>
            <a:off x="2752468" y="5159266"/>
            <a:ext cx="1164366"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en-GB" altLang="pt-PT" sz="1134" b="1" dirty="0">
                <a:solidFill>
                  <a:srgbClr val="000000"/>
                </a:solidFill>
                <a:latin typeface="Arial Narrow" panose="020B0606020202030204" pitchFamily="34" charset="0"/>
                <a:cs typeface="Arial" pitchFamily="34" charset="0"/>
              </a:rPr>
              <a:t>Capital gains, Other</a:t>
            </a:r>
            <a:endParaRPr lang="en-GB" altLang="pt-PT" sz="1134" dirty="0">
              <a:solidFill>
                <a:prstClr val="black"/>
              </a:solidFill>
              <a:latin typeface="Arial Narrow" panose="020B0606020202030204" pitchFamily="34" charset="0"/>
              <a:cs typeface="Arial" pitchFamily="34" charset="0"/>
            </a:endParaRPr>
          </a:p>
        </p:txBody>
      </p:sp>
      <p:sp>
        <p:nvSpPr>
          <p:cNvPr id="20" name="Rectangle 19"/>
          <p:cNvSpPr>
            <a:spLocks noChangeArrowheads="1"/>
          </p:cNvSpPr>
          <p:nvPr/>
        </p:nvSpPr>
        <p:spPr bwMode="auto">
          <a:xfrm>
            <a:off x="2844355" y="3627760"/>
            <a:ext cx="992259"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pt-PT" altLang="pt-PT" sz="1134" b="1" dirty="0">
                <a:solidFill>
                  <a:srgbClr val="000000"/>
                </a:solidFill>
                <a:latin typeface="Arial Narrow" panose="020B0606020202030204" pitchFamily="34" charset="0"/>
                <a:cs typeface="Arial" pitchFamily="34" charset="0"/>
              </a:rPr>
              <a:t>Self-employment </a:t>
            </a:r>
            <a:endParaRPr lang="pt-PT" altLang="pt-PT" sz="1134" dirty="0">
              <a:solidFill>
                <a:prstClr val="black"/>
              </a:solidFill>
              <a:latin typeface="Arial Narrow" panose="020B0606020202030204" pitchFamily="34" charset="0"/>
              <a:cs typeface="Arial" pitchFamily="34" charset="0"/>
            </a:endParaRPr>
          </a:p>
        </p:txBody>
      </p:sp>
      <p:sp>
        <p:nvSpPr>
          <p:cNvPr id="21" name="Rectangle 20"/>
          <p:cNvSpPr>
            <a:spLocks noChangeArrowheads="1"/>
          </p:cNvSpPr>
          <p:nvPr/>
        </p:nvSpPr>
        <p:spPr bwMode="auto">
          <a:xfrm>
            <a:off x="2846943" y="3773633"/>
            <a:ext cx="1011495"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en-GB" altLang="pt-PT" sz="945" b="1" dirty="0">
                <a:solidFill>
                  <a:srgbClr val="000000"/>
                </a:solidFill>
                <a:latin typeface="Arial Narrow" panose="020B0606020202030204" pitchFamily="34" charset="0"/>
                <a:cs typeface="Arial" pitchFamily="34" charset="0"/>
              </a:rPr>
              <a:t>(</a:t>
            </a:r>
            <a:r>
              <a:rPr lang="en-GB" altLang="pt-PT" sz="1134" b="1" dirty="0">
                <a:solidFill>
                  <a:srgbClr val="000000"/>
                </a:solidFill>
                <a:latin typeface="Arial Narrow" panose="020B0606020202030204" pitchFamily="34" charset="0"/>
                <a:cs typeface="Arial" pitchFamily="34" charset="0"/>
              </a:rPr>
              <a:t>including</a:t>
            </a:r>
            <a:r>
              <a:rPr lang="en-GB" altLang="pt-PT" sz="945" b="1" dirty="0">
                <a:solidFill>
                  <a:srgbClr val="000000"/>
                </a:solidFill>
                <a:latin typeface="Arial Narrow" panose="020B0606020202030204" pitchFamily="34" charset="0"/>
                <a:cs typeface="Arial" pitchFamily="34" charset="0"/>
              </a:rPr>
              <a:t> </a:t>
            </a:r>
            <a:r>
              <a:rPr lang="en-GB" altLang="pt-PT" sz="1134" b="1" dirty="0">
                <a:solidFill>
                  <a:srgbClr val="000000"/>
                </a:solidFill>
                <a:latin typeface="Arial Narrow" panose="020B0606020202030204" pitchFamily="34" charset="0"/>
                <a:cs typeface="Arial" pitchFamily="34" charset="0"/>
              </a:rPr>
              <a:t>on self-</a:t>
            </a:r>
            <a:endParaRPr lang="en-GB" altLang="pt-PT" sz="1134" dirty="0">
              <a:solidFill>
                <a:prstClr val="black"/>
              </a:solidFill>
              <a:latin typeface="Arial Narrow" panose="020B0606020202030204" pitchFamily="34" charset="0"/>
              <a:cs typeface="Arial" pitchFamily="34" charset="0"/>
            </a:endParaRPr>
          </a:p>
        </p:txBody>
      </p:sp>
      <p:sp>
        <p:nvSpPr>
          <p:cNvPr id="22" name="Rectangle 21"/>
          <p:cNvSpPr>
            <a:spLocks noChangeArrowheads="1"/>
          </p:cNvSpPr>
          <p:nvPr/>
        </p:nvSpPr>
        <p:spPr bwMode="auto">
          <a:xfrm>
            <a:off x="2917136" y="3920830"/>
            <a:ext cx="827250"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en-GB" altLang="pt-PT" sz="1134" b="1" dirty="0">
                <a:solidFill>
                  <a:srgbClr val="000000"/>
                </a:solidFill>
                <a:latin typeface="Arial Narrow" panose="020B0606020202030204" pitchFamily="34" charset="0"/>
                <a:cs typeface="Arial" pitchFamily="34" charset="0"/>
              </a:rPr>
              <a:t>generated</a:t>
            </a:r>
            <a:r>
              <a:rPr lang="en-GB" altLang="pt-PT" sz="945" b="1" dirty="0">
                <a:solidFill>
                  <a:srgbClr val="000000"/>
                </a:solidFill>
                <a:latin typeface="Arial Narrow" panose="020B0606020202030204" pitchFamily="34" charset="0"/>
                <a:cs typeface="Arial" pitchFamily="34" charset="0"/>
              </a:rPr>
              <a:t> IP)</a:t>
            </a:r>
            <a:endParaRPr lang="en-GB" altLang="pt-PT" sz="1607" dirty="0">
              <a:solidFill>
                <a:prstClr val="black"/>
              </a:solidFill>
              <a:latin typeface="Arial Narrow" panose="020B0606020202030204" pitchFamily="34" charset="0"/>
              <a:cs typeface="Arial" pitchFamily="34" charset="0"/>
            </a:endParaRPr>
          </a:p>
        </p:txBody>
      </p:sp>
      <p:sp>
        <p:nvSpPr>
          <p:cNvPr id="34" name="Rectangle 33"/>
          <p:cNvSpPr>
            <a:spLocks noChangeArrowheads="1"/>
          </p:cNvSpPr>
          <p:nvPr/>
        </p:nvSpPr>
        <p:spPr bwMode="auto">
          <a:xfrm>
            <a:off x="4049657" y="4684670"/>
            <a:ext cx="818901" cy="43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en-GB" altLang="pt-PT" sz="945" dirty="0">
                <a:solidFill>
                  <a:srgbClr val="000000"/>
                </a:solidFill>
                <a:latin typeface="Arial Narrow" panose="020B0606020202030204" pitchFamily="34" charset="0"/>
                <a:cs typeface="Arial" pitchFamily="34" charset="0"/>
              </a:rPr>
              <a:t>Not applicable</a:t>
            </a:r>
          </a:p>
          <a:p>
            <a:pPr algn="ctr" defTabSz="835339"/>
            <a:r>
              <a:rPr lang="en-GB" altLang="pt-PT" sz="945" dirty="0">
                <a:solidFill>
                  <a:srgbClr val="000000"/>
                </a:solidFill>
                <a:latin typeface="Arial Narrow" panose="020B0606020202030204" pitchFamily="34" charset="0"/>
              </a:rPr>
              <a:t>(taxed at a flat tax rate, usually  28%) </a:t>
            </a:r>
            <a:endParaRPr lang="en-GB" altLang="pt-PT" sz="1607" dirty="0">
              <a:solidFill>
                <a:prstClr val="black"/>
              </a:solidFill>
              <a:latin typeface="Arial Narrow" panose="020B0606020202030204" pitchFamily="34" charset="0"/>
              <a:cs typeface="Arial" pitchFamily="34" charset="0"/>
            </a:endParaRPr>
          </a:p>
        </p:txBody>
      </p:sp>
      <p:sp>
        <p:nvSpPr>
          <p:cNvPr id="71" name="Rectangle 70"/>
          <p:cNvSpPr>
            <a:spLocks noChangeArrowheads="1"/>
          </p:cNvSpPr>
          <p:nvPr/>
        </p:nvSpPr>
        <p:spPr bwMode="auto">
          <a:xfrm>
            <a:off x="4170339" y="3773632"/>
            <a:ext cx="628377"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en-GB" altLang="pt-PT" sz="945" b="1" dirty="0">
                <a:solidFill>
                  <a:srgbClr val="000000"/>
                </a:solidFill>
                <a:latin typeface="Arial Narrow" panose="020B0606020202030204" pitchFamily="34" charset="0"/>
                <a:cs typeface="Arial" pitchFamily="34" charset="0"/>
              </a:rPr>
              <a:t>20% (+3.21%)</a:t>
            </a:r>
            <a:endParaRPr lang="en-GB" altLang="pt-PT" sz="1607" dirty="0">
              <a:solidFill>
                <a:prstClr val="black"/>
              </a:solidFill>
              <a:latin typeface="Arial Narrow" panose="020B0606020202030204" pitchFamily="34" charset="0"/>
              <a:cs typeface="Arial" pitchFamily="34" charset="0"/>
            </a:endParaRPr>
          </a:p>
        </p:txBody>
      </p:sp>
      <p:sp>
        <p:nvSpPr>
          <p:cNvPr id="142" name="Rectangle 141"/>
          <p:cNvSpPr>
            <a:spLocks noChangeArrowheads="1"/>
          </p:cNvSpPr>
          <p:nvPr/>
        </p:nvSpPr>
        <p:spPr bwMode="auto">
          <a:xfrm>
            <a:off x="4853968" y="1459569"/>
            <a:ext cx="402354"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pt-PT" altLang="pt-PT" sz="1134" b="1" dirty="0">
                <a:solidFill>
                  <a:srgbClr val="000000"/>
                </a:solidFill>
                <a:latin typeface="Arial Narrow" panose="020B0606020202030204" pitchFamily="34" charset="0"/>
                <a:cs typeface="Arial" pitchFamily="34" charset="0"/>
              </a:rPr>
              <a:t>Source</a:t>
            </a:r>
            <a:endParaRPr lang="pt-PT" altLang="pt-PT" sz="1134" dirty="0">
              <a:solidFill>
                <a:prstClr val="black"/>
              </a:solidFill>
              <a:latin typeface="Arial Narrow" panose="020B0606020202030204" pitchFamily="34" charset="0"/>
              <a:cs typeface="Arial" pitchFamily="34" charset="0"/>
            </a:endParaRPr>
          </a:p>
        </p:txBody>
      </p:sp>
      <p:sp>
        <p:nvSpPr>
          <p:cNvPr id="143" name="Rectangle 142"/>
          <p:cNvSpPr>
            <a:spLocks noChangeArrowheads="1"/>
          </p:cNvSpPr>
          <p:nvPr/>
        </p:nvSpPr>
        <p:spPr bwMode="auto">
          <a:xfrm>
            <a:off x="3144894" y="1584223"/>
            <a:ext cx="415178"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en-GB" altLang="pt-PT" sz="1134" b="1" dirty="0">
                <a:solidFill>
                  <a:srgbClr val="000000"/>
                </a:solidFill>
                <a:latin typeface="Arial Narrow" panose="020B0606020202030204" pitchFamily="34" charset="0"/>
                <a:cs typeface="Arial" pitchFamily="34" charset="0"/>
              </a:rPr>
              <a:t>Income</a:t>
            </a:r>
            <a:endParaRPr lang="en-GB" altLang="pt-PT" sz="1134" dirty="0">
              <a:solidFill>
                <a:prstClr val="black"/>
              </a:solidFill>
              <a:latin typeface="Arial Narrow" panose="020B0606020202030204" pitchFamily="34" charset="0"/>
              <a:cs typeface="Arial" pitchFamily="34" charset="0"/>
            </a:endParaRPr>
          </a:p>
        </p:txBody>
      </p:sp>
      <p:sp>
        <p:nvSpPr>
          <p:cNvPr id="144" name="Rectangle 143"/>
          <p:cNvSpPr>
            <a:spLocks noChangeArrowheads="1"/>
          </p:cNvSpPr>
          <p:nvPr/>
        </p:nvSpPr>
        <p:spPr bwMode="auto">
          <a:xfrm>
            <a:off x="5293634" y="2524436"/>
            <a:ext cx="500712"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pt-PT" altLang="pt-PT" sz="945" b="1" dirty="0">
                <a:solidFill>
                  <a:srgbClr val="000000"/>
                </a:solidFill>
                <a:latin typeface="Arial Narrow" panose="020B0606020202030204" pitchFamily="34" charset="0"/>
                <a:cs typeface="Arial" pitchFamily="34" charset="0"/>
              </a:rPr>
              <a:t>Exempt </a:t>
            </a:r>
            <a:endParaRPr lang="pt-PT" altLang="pt-PT" sz="1607" dirty="0">
              <a:solidFill>
                <a:prstClr val="black"/>
              </a:solidFill>
              <a:latin typeface="Arial Narrow" panose="020B0606020202030204" pitchFamily="34" charset="0"/>
              <a:cs typeface="Arial" pitchFamily="34" charset="0"/>
            </a:endParaRPr>
          </a:p>
        </p:txBody>
      </p:sp>
      <p:sp>
        <p:nvSpPr>
          <p:cNvPr id="145" name="Rectangle 144"/>
          <p:cNvSpPr>
            <a:spLocks noChangeArrowheads="1"/>
          </p:cNvSpPr>
          <p:nvPr/>
        </p:nvSpPr>
        <p:spPr bwMode="auto">
          <a:xfrm>
            <a:off x="7479395" y="1584223"/>
            <a:ext cx="620363"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pt-PT" altLang="pt-PT" sz="1134" b="1" dirty="0">
                <a:solidFill>
                  <a:srgbClr val="000000"/>
                </a:solidFill>
                <a:latin typeface="Arial Narrow" panose="020B0606020202030204" pitchFamily="34" charset="0"/>
                <a:cs typeface="Arial" pitchFamily="34" charset="0"/>
              </a:rPr>
              <a:t>Conditions</a:t>
            </a:r>
            <a:endParaRPr lang="pt-PT" altLang="pt-PT" sz="1134" dirty="0">
              <a:solidFill>
                <a:prstClr val="black"/>
              </a:solidFill>
              <a:latin typeface="Arial Narrow" panose="020B0606020202030204" pitchFamily="34" charset="0"/>
              <a:cs typeface="Arial" pitchFamily="34" charset="0"/>
            </a:endParaRPr>
          </a:p>
        </p:txBody>
      </p:sp>
      <p:sp>
        <p:nvSpPr>
          <p:cNvPr id="146" name="Rectangle 145"/>
          <p:cNvSpPr>
            <a:spLocks noChangeArrowheads="1"/>
          </p:cNvSpPr>
          <p:nvPr/>
        </p:nvSpPr>
        <p:spPr bwMode="auto">
          <a:xfrm>
            <a:off x="2992170" y="2208822"/>
            <a:ext cx="713337" cy="17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en-GB" altLang="pt-PT" sz="1134" b="1" dirty="0">
                <a:solidFill>
                  <a:srgbClr val="000000"/>
                </a:solidFill>
                <a:latin typeface="Arial Narrow" panose="020B0606020202030204" pitchFamily="34" charset="0"/>
                <a:cs typeface="Arial" pitchFamily="34" charset="0"/>
              </a:rPr>
              <a:t>Employment</a:t>
            </a:r>
            <a:endParaRPr lang="en-GB" altLang="pt-PT" sz="1134" dirty="0">
              <a:solidFill>
                <a:prstClr val="black"/>
              </a:solidFill>
              <a:latin typeface="Arial Narrow" panose="020B0606020202030204" pitchFamily="34" charset="0"/>
              <a:cs typeface="Arial" pitchFamily="34" charset="0"/>
            </a:endParaRPr>
          </a:p>
        </p:txBody>
      </p:sp>
      <p:sp>
        <p:nvSpPr>
          <p:cNvPr id="147" name="Rectangle 146"/>
          <p:cNvSpPr>
            <a:spLocks noChangeArrowheads="1"/>
          </p:cNvSpPr>
          <p:nvPr/>
        </p:nvSpPr>
        <p:spPr bwMode="auto">
          <a:xfrm>
            <a:off x="4170339" y="2208821"/>
            <a:ext cx="628377"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35339"/>
            <a:r>
              <a:rPr lang="en-GB" altLang="pt-PT" sz="945" dirty="0">
                <a:solidFill>
                  <a:srgbClr val="000000"/>
                </a:solidFill>
                <a:latin typeface="Arial Narrow" panose="020B0606020202030204" pitchFamily="34" charset="0"/>
                <a:cs typeface="Arial" pitchFamily="34" charset="0"/>
              </a:rPr>
              <a:t>20% (+3.21%)</a:t>
            </a:r>
            <a:endParaRPr lang="en-GB" altLang="pt-PT" sz="1607" dirty="0">
              <a:solidFill>
                <a:prstClr val="black"/>
              </a:solidFill>
              <a:latin typeface="Arial Narrow" panose="020B0606020202030204" pitchFamily="34" charset="0"/>
              <a:cs typeface="Arial" pitchFamily="34" charset="0"/>
            </a:endParaRPr>
          </a:p>
        </p:txBody>
      </p:sp>
      <p:sp>
        <p:nvSpPr>
          <p:cNvPr id="148" name="Line 143"/>
          <p:cNvSpPr>
            <a:spLocks noChangeShapeType="1"/>
          </p:cNvSpPr>
          <p:nvPr/>
        </p:nvSpPr>
        <p:spPr bwMode="auto">
          <a:xfrm>
            <a:off x="2749262" y="2627873"/>
            <a:ext cx="11868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49" name="Rectangle 148"/>
          <p:cNvSpPr>
            <a:spLocks noChangeArrowheads="1"/>
          </p:cNvSpPr>
          <p:nvPr/>
        </p:nvSpPr>
        <p:spPr bwMode="auto">
          <a:xfrm>
            <a:off x="2749262" y="2627873"/>
            <a:ext cx="1186896" cy="79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0" name="Line 145"/>
          <p:cNvSpPr>
            <a:spLocks noChangeShapeType="1"/>
          </p:cNvSpPr>
          <p:nvPr/>
        </p:nvSpPr>
        <p:spPr bwMode="auto">
          <a:xfrm>
            <a:off x="3955068" y="2627873"/>
            <a:ext cx="10792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1" name="Rectangle 150"/>
          <p:cNvSpPr>
            <a:spLocks noChangeArrowheads="1"/>
          </p:cNvSpPr>
          <p:nvPr/>
        </p:nvSpPr>
        <p:spPr bwMode="auto">
          <a:xfrm>
            <a:off x="3955068" y="2627873"/>
            <a:ext cx="1079262" cy="79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2" name="Line 147"/>
          <p:cNvSpPr>
            <a:spLocks noChangeShapeType="1"/>
          </p:cNvSpPr>
          <p:nvPr/>
        </p:nvSpPr>
        <p:spPr bwMode="auto">
          <a:xfrm>
            <a:off x="2749262" y="4420774"/>
            <a:ext cx="11868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3" name="Rectangle 152"/>
          <p:cNvSpPr>
            <a:spLocks noChangeArrowheads="1"/>
          </p:cNvSpPr>
          <p:nvPr/>
        </p:nvSpPr>
        <p:spPr bwMode="auto">
          <a:xfrm>
            <a:off x="2749262" y="4420774"/>
            <a:ext cx="1186896" cy="79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4" name="Line 149"/>
          <p:cNvSpPr>
            <a:spLocks noChangeShapeType="1"/>
          </p:cNvSpPr>
          <p:nvPr/>
        </p:nvSpPr>
        <p:spPr bwMode="auto">
          <a:xfrm>
            <a:off x="3955068" y="4420774"/>
            <a:ext cx="10792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5" name="Rectangle 154"/>
          <p:cNvSpPr>
            <a:spLocks noChangeArrowheads="1"/>
          </p:cNvSpPr>
          <p:nvPr/>
        </p:nvSpPr>
        <p:spPr bwMode="auto">
          <a:xfrm>
            <a:off x="3955068" y="4420774"/>
            <a:ext cx="1079262" cy="79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6" name="Rectangle 155"/>
          <p:cNvSpPr>
            <a:spLocks noChangeArrowheads="1"/>
          </p:cNvSpPr>
          <p:nvPr/>
        </p:nvSpPr>
        <p:spPr bwMode="auto">
          <a:xfrm>
            <a:off x="2731808" y="1372045"/>
            <a:ext cx="17454" cy="40114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7" name="Rectangle 156"/>
          <p:cNvSpPr>
            <a:spLocks noChangeArrowheads="1"/>
          </p:cNvSpPr>
          <p:nvPr/>
        </p:nvSpPr>
        <p:spPr bwMode="auto">
          <a:xfrm>
            <a:off x="3936160" y="1386634"/>
            <a:ext cx="18910" cy="39968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8" name="Rectangle 157"/>
          <p:cNvSpPr>
            <a:spLocks noChangeArrowheads="1"/>
          </p:cNvSpPr>
          <p:nvPr/>
        </p:nvSpPr>
        <p:spPr bwMode="auto">
          <a:xfrm>
            <a:off x="6122318" y="1386634"/>
            <a:ext cx="17454" cy="39968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59" name="Rectangle 158"/>
          <p:cNvSpPr>
            <a:spLocks noChangeArrowheads="1"/>
          </p:cNvSpPr>
          <p:nvPr/>
        </p:nvSpPr>
        <p:spPr bwMode="auto">
          <a:xfrm>
            <a:off x="9413919" y="1386634"/>
            <a:ext cx="17454" cy="39968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60" name="Rectangle 159"/>
          <p:cNvSpPr>
            <a:spLocks noChangeArrowheads="1"/>
          </p:cNvSpPr>
          <p:nvPr/>
        </p:nvSpPr>
        <p:spPr bwMode="auto">
          <a:xfrm>
            <a:off x="5034329" y="1673073"/>
            <a:ext cx="17454" cy="37104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61" name="Rectangle 160"/>
          <p:cNvSpPr>
            <a:spLocks noChangeArrowheads="1"/>
          </p:cNvSpPr>
          <p:nvPr/>
        </p:nvSpPr>
        <p:spPr bwMode="auto">
          <a:xfrm>
            <a:off x="2749262" y="1372046"/>
            <a:ext cx="6682111" cy="14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134" dirty="0">
              <a:solidFill>
                <a:prstClr val="black"/>
              </a:solidFill>
              <a:latin typeface="Arial Narrow" panose="020B0606020202030204" pitchFamily="34" charset="0"/>
            </a:endParaRPr>
          </a:p>
        </p:txBody>
      </p:sp>
      <p:sp>
        <p:nvSpPr>
          <p:cNvPr id="162" name="Rectangle 161"/>
          <p:cNvSpPr>
            <a:spLocks noChangeArrowheads="1"/>
          </p:cNvSpPr>
          <p:nvPr/>
        </p:nvSpPr>
        <p:spPr bwMode="auto">
          <a:xfrm>
            <a:off x="3955069" y="1658486"/>
            <a:ext cx="2184704" cy="14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134" dirty="0">
              <a:solidFill>
                <a:prstClr val="black"/>
              </a:solidFill>
              <a:latin typeface="Arial Narrow" panose="020B0606020202030204" pitchFamily="34" charset="0"/>
            </a:endParaRPr>
          </a:p>
        </p:txBody>
      </p:sp>
      <p:sp>
        <p:nvSpPr>
          <p:cNvPr id="163" name="Rectangle 162"/>
          <p:cNvSpPr>
            <a:spLocks noChangeArrowheads="1"/>
          </p:cNvSpPr>
          <p:nvPr/>
        </p:nvSpPr>
        <p:spPr bwMode="auto">
          <a:xfrm>
            <a:off x="2749262" y="1907795"/>
            <a:ext cx="6682111" cy="14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134" dirty="0">
              <a:solidFill>
                <a:prstClr val="black"/>
              </a:solidFill>
              <a:latin typeface="Arial Narrow" panose="020B0606020202030204" pitchFamily="34" charset="0"/>
            </a:endParaRPr>
          </a:p>
        </p:txBody>
      </p:sp>
      <p:sp>
        <p:nvSpPr>
          <p:cNvPr id="164" name="Line 159"/>
          <p:cNvSpPr>
            <a:spLocks noChangeShapeType="1"/>
          </p:cNvSpPr>
          <p:nvPr/>
        </p:nvSpPr>
        <p:spPr bwMode="auto">
          <a:xfrm>
            <a:off x="6139772" y="2283084"/>
            <a:ext cx="327414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65" name="Rectangle 164"/>
          <p:cNvSpPr>
            <a:spLocks noChangeArrowheads="1"/>
          </p:cNvSpPr>
          <p:nvPr/>
        </p:nvSpPr>
        <p:spPr bwMode="auto">
          <a:xfrm>
            <a:off x="6139772" y="2283084"/>
            <a:ext cx="3274147" cy="66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67" name="Rectangle 166"/>
          <p:cNvSpPr>
            <a:spLocks noChangeArrowheads="1"/>
          </p:cNvSpPr>
          <p:nvPr/>
        </p:nvSpPr>
        <p:spPr bwMode="auto">
          <a:xfrm>
            <a:off x="6139772" y="2627873"/>
            <a:ext cx="3274147" cy="79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68" name="Rectangle 167"/>
          <p:cNvSpPr>
            <a:spLocks noChangeArrowheads="1"/>
          </p:cNvSpPr>
          <p:nvPr/>
        </p:nvSpPr>
        <p:spPr bwMode="auto">
          <a:xfrm>
            <a:off x="2749262" y="3252470"/>
            <a:ext cx="6682111" cy="14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69" name="Line 164"/>
          <p:cNvSpPr>
            <a:spLocks noChangeShapeType="1"/>
          </p:cNvSpPr>
          <p:nvPr/>
        </p:nvSpPr>
        <p:spPr bwMode="auto">
          <a:xfrm>
            <a:off x="6124985" y="3526843"/>
            <a:ext cx="327414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1" name="Line 166"/>
          <p:cNvSpPr>
            <a:spLocks noChangeShapeType="1"/>
          </p:cNvSpPr>
          <p:nvPr/>
        </p:nvSpPr>
        <p:spPr bwMode="auto">
          <a:xfrm>
            <a:off x="6139772" y="4420774"/>
            <a:ext cx="327414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2" name="Rectangle 171"/>
          <p:cNvSpPr>
            <a:spLocks noChangeArrowheads="1"/>
          </p:cNvSpPr>
          <p:nvPr/>
        </p:nvSpPr>
        <p:spPr bwMode="auto">
          <a:xfrm>
            <a:off x="6139772" y="4420774"/>
            <a:ext cx="3274147" cy="79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3" name="Line 168"/>
          <p:cNvSpPr>
            <a:spLocks noChangeShapeType="1"/>
          </p:cNvSpPr>
          <p:nvPr/>
        </p:nvSpPr>
        <p:spPr bwMode="auto">
          <a:xfrm>
            <a:off x="2749262" y="4671408"/>
            <a:ext cx="11868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4" name="Rectangle 173"/>
          <p:cNvSpPr>
            <a:spLocks noChangeArrowheads="1"/>
          </p:cNvSpPr>
          <p:nvPr/>
        </p:nvSpPr>
        <p:spPr bwMode="auto">
          <a:xfrm>
            <a:off x="2749262" y="4671409"/>
            <a:ext cx="1186896" cy="66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5" name="Line 170"/>
          <p:cNvSpPr>
            <a:spLocks noChangeShapeType="1"/>
          </p:cNvSpPr>
          <p:nvPr/>
        </p:nvSpPr>
        <p:spPr bwMode="auto">
          <a:xfrm>
            <a:off x="2749262" y="4906130"/>
            <a:ext cx="11868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6" name="Rectangle 175"/>
          <p:cNvSpPr>
            <a:spLocks noChangeArrowheads="1"/>
          </p:cNvSpPr>
          <p:nvPr/>
        </p:nvSpPr>
        <p:spPr bwMode="auto">
          <a:xfrm>
            <a:off x="2749262" y="4906130"/>
            <a:ext cx="1186896" cy="66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7" name="Line 172"/>
          <p:cNvSpPr>
            <a:spLocks noChangeShapeType="1"/>
          </p:cNvSpPr>
          <p:nvPr/>
        </p:nvSpPr>
        <p:spPr bwMode="auto">
          <a:xfrm>
            <a:off x="2749262" y="5126264"/>
            <a:ext cx="11868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8" name="Rectangle 177"/>
          <p:cNvSpPr>
            <a:spLocks noChangeArrowheads="1"/>
          </p:cNvSpPr>
          <p:nvPr/>
        </p:nvSpPr>
        <p:spPr bwMode="auto">
          <a:xfrm>
            <a:off x="2749262" y="5126264"/>
            <a:ext cx="1186896" cy="79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179" name="Rectangle 178"/>
          <p:cNvSpPr>
            <a:spLocks noChangeArrowheads="1"/>
          </p:cNvSpPr>
          <p:nvPr/>
        </p:nvSpPr>
        <p:spPr bwMode="auto">
          <a:xfrm>
            <a:off x="2749262" y="5368943"/>
            <a:ext cx="6682111" cy="14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534" tIns="41767" rIns="83534" bIns="4176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defTabSz="864382" eaLnBrk="0" hangingPunct="0"/>
            <a:endParaRPr lang="pt-PT" sz="1040" dirty="0">
              <a:solidFill>
                <a:prstClr val="black"/>
              </a:solidFill>
              <a:latin typeface="Arial Narrow" panose="020B0606020202030204" pitchFamily="34" charset="0"/>
            </a:endParaRPr>
          </a:p>
        </p:txBody>
      </p:sp>
      <p:sp>
        <p:nvSpPr>
          <p:cNvPr id="3" name="TextBox 2"/>
          <p:cNvSpPr txBox="1"/>
          <p:nvPr/>
        </p:nvSpPr>
        <p:spPr>
          <a:xfrm>
            <a:off x="6124985" y="2023787"/>
            <a:ext cx="3236840" cy="244366"/>
          </a:xfrm>
          <a:prstGeom prst="rect">
            <a:avLst/>
          </a:prstGeom>
          <a:noFill/>
        </p:spPr>
        <p:txBody>
          <a:bodyPr wrap="square" lIns="83534" tIns="41767" rIns="83534" bIns="41767" rtlCol="0">
            <a:spAutoFit/>
          </a:bodyPr>
          <a:lstStyle/>
          <a:p>
            <a:pPr defTabSz="864382" eaLnBrk="0" fontAlgn="base" hangingPunct="0">
              <a:spcBef>
                <a:spcPct val="0"/>
              </a:spcBef>
              <a:spcAft>
                <a:spcPct val="0"/>
              </a:spcAft>
            </a:pPr>
            <a:r>
              <a:rPr lang="en-GB" sz="1040" b="1" dirty="0">
                <a:solidFill>
                  <a:prstClr val="black"/>
                </a:solidFill>
                <a:latin typeface="Arial Narrow" panose="020B0606020202030204" pitchFamily="34" charset="0"/>
                <a:ea typeface="ヒラギノ角ゴ Pro W3" pitchFamily="1" charset="-128"/>
              </a:rPr>
              <a:t>Domestic</a:t>
            </a:r>
            <a:r>
              <a:rPr lang="en-GB" sz="1040" dirty="0">
                <a:solidFill>
                  <a:prstClr val="black"/>
                </a:solidFill>
                <a:latin typeface="Arial Narrow" panose="020B0606020202030204" pitchFamily="34" charset="0"/>
                <a:ea typeface="ヒラギノ角ゴ Pro W3" pitchFamily="1" charset="-128"/>
              </a:rPr>
              <a:t>: if derived from value added activities</a:t>
            </a:r>
          </a:p>
        </p:txBody>
      </p:sp>
      <p:sp>
        <p:nvSpPr>
          <p:cNvPr id="180" name="TextBox 179"/>
          <p:cNvSpPr txBox="1"/>
          <p:nvPr/>
        </p:nvSpPr>
        <p:spPr>
          <a:xfrm>
            <a:off x="6124985" y="2351499"/>
            <a:ext cx="3236840" cy="244366"/>
          </a:xfrm>
          <a:prstGeom prst="rect">
            <a:avLst/>
          </a:prstGeom>
          <a:noFill/>
        </p:spPr>
        <p:txBody>
          <a:bodyPr wrap="square" lIns="83534" tIns="41767" rIns="83534" bIns="41767" rtlCol="0">
            <a:spAutoFit/>
          </a:bodyPr>
          <a:lstStyle/>
          <a:p>
            <a:pPr defTabSz="864382" eaLnBrk="0" fontAlgn="base" hangingPunct="0">
              <a:spcBef>
                <a:spcPct val="0"/>
              </a:spcBef>
              <a:spcAft>
                <a:spcPct val="0"/>
              </a:spcAft>
            </a:pPr>
            <a:r>
              <a:rPr lang="en-GB" sz="1040" b="1" dirty="0">
                <a:solidFill>
                  <a:prstClr val="black"/>
                </a:solidFill>
                <a:latin typeface="Arial Narrow" panose="020B0606020202030204" pitchFamily="34" charset="0"/>
                <a:ea typeface="ヒラギノ角ゴ Pro W3" pitchFamily="1" charset="-128"/>
              </a:rPr>
              <a:t>Abroad</a:t>
            </a:r>
            <a:r>
              <a:rPr lang="en-GB" sz="1040" dirty="0">
                <a:solidFill>
                  <a:prstClr val="black"/>
                </a:solidFill>
                <a:latin typeface="Arial Narrow" panose="020B0606020202030204" pitchFamily="34" charset="0"/>
                <a:ea typeface="ヒラギノ角ゴ Pro W3" pitchFamily="1" charset="-128"/>
              </a:rPr>
              <a:t>: if </a:t>
            </a:r>
            <a:r>
              <a:rPr lang="en-GB" sz="1040" b="1" dirty="0">
                <a:solidFill>
                  <a:prstClr val="black"/>
                </a:solidFill>
                <a:latin typeface="Arial Narrow" panose="020B0606020202030204" pitchFamily="34" charset="0"/>
                <a:ea typeface="ヒラギノ角ゴ Pro W3" pitchFamily="1" charset="-128"/>
              </a:rPr>
              <a:t>effectively taxed </a:t>
            </a:r>
            <a:r>
              <a:rPr lang="en-GB" sz="1040" dirty="0">
                <a:solidFill>
                  <a:prstClr val="black"/>
                </a:solidFill>
                <a:latin typeface="Arial Narrow" panose="020B0606020202030204" pitchFamily="34" charset="0"/>
                <a:ea typeface="ヒラギノ角ゴ Pro W3" pitchFamily="1" charset="-128"/>
              </a:rPr>
              <a:t>(e.g. WHT at source)</a:t>
            </a:r>
          </a:p>
        </p:txBody>
      </p:sp>
      <p:sp>
        <p:nvSpPr>
          <p:cNvPr id="181" name="TextBox 180"/>
          <p:cNvSpPr txBox="1"/>
          <p:nvPr/>
        </p:nvSpPr>
        <p:spPr>
          <a:xfrm>
            <a:off x="6124985" y="2744334"/>
            <a:ext cx="3236840" cy="564481"/>
          </a:xfrm>
          <a:prstGeom prst="rect">
            <a:avLst/>
          </a:prstGeom>
          <a:noFill/>
        </p:spPr>
        <p:txBody>
          <a:bodyPr wrap="square" lIns="83534" tIns="41767" rIns="83534" bIns="41767" rtlCol="0">
            <a:spAutoFit/>
          </a:bodyPr>
          <a:lstStyle/>
          <a:p>
            <a:pPr algn="just" defTabSz="864382" eaLnBrk="0" fontAlgn="base" hangingPunct="0">
              <a:spcBef>
                <a:spcPct val="0"/>
              </a:spcBef>
              <a:spcAft>
                <a:spcPct val="0"/>
              </a:spcAft>
            </a:pPr>
            <a:r>
              <a:rPr lang="en-GB" sz="1040" b="1" dirty="0">
                <a:solidFill>
                  <a:prstClr val="black"/>
                </a:solidFill>
                <a:latin typeface="Arial Narrow" panose="020B0606020202030204" pitchFamily="34" charset="0"/>
                <a:ea typeface="ヒラギノ角ゴ Pro W3" pitchFamily="1" charset="-128"/>
              </a:rPr>
              <a:t>Abroad</a:t>
            </a:r>
            <a:r>
              <a:rPr lang="en-GB" sz="1040" dirty="0">
                <a:solidFill>
                  <a:prstClr val="black"/>
                </a:solidFill>
                <a:latin typeface="Arial Narrow" panose="020B0606020202030204" pitchFamily="34" charset="0"/>
                <a:ea typeface="ヒラギノ角ゴ Pro W3" pitchFamily="1" charset="-128"/>
              </a:rPr>
              <a:t>: if taxed in the source country as per applicable DTT or, alternatively, if they are not considered as obtained in Portugal</a:t>
            </a:r>
          </a:p>
        </p:txBody>
      </p:sp>
      <p:sp>
        <p:nvSpPr>
          <p:cNvPr id="182" name="TextBox 181"/>
          <p:cNvSpPr txBox="1"/>
          <p:nvPr/>
        </p:nvSpPr>
        <p:spPr>
          <a:xfrm>
            <a:off x="6124985" y="3265655"/>
            <a:ext cx="3236840" cy="244366"/>
          </a:xfrm>
          <a:prstGeom prst="rect">
            <a:avLst/>
          </a:prstGeom>
          <a:noFill/>
        </p:spPr>
        <p:txBody>
          <a:bodyPr wrap="square" lIns="83534" tIns="41767" rIns="83534" bIns="41767" rtlCol="0">
            <a:spAutoFit/>
          </a:bodyPr>
          <a:lstStyle/>
          <a:p>
            <a:pPr algn="just" defTabSz="864382" eaLnBrk="0" fontAlgn="base" hangingPunct="0">
              <a:spcBef>
                <a:spcPct val="0"/>
              </a:spcBef>
              <a:spcAft>
                <a:spcPct val="0"/>
              </a:spcAft>
            </a:pPr>
            <a:r>
              <a:rPr lang="en-GB" sz="1040" b="1" dirty="0">
                <a:solidFill>
                  <a:prstClr val="black"/>
                </a:solidFill>
                <a:latin typeface="Arial Narrow" panose="020B0606020202030204" pitchFamily="34" charset="0"/>
                <a:ea typeface="ヒラギノ角ゴ Pro W3" pitchFamily="1" charset="-128"/>
              </a:rPr>
              <a:t>Domestic</a:t>
            </a:r>
            <a:r>
              <a:rPr lang="en-GB" sz="1040" dirty="0">
                <a:solidFill>
                  <a:prstClr val="black"/>
                </a:solidFill>
                <a:latin typeface="Arial Narrow" panose="020B0606020202030204" pitchFamily="34" charset="0"/>
                <a:ea typeface="ヒラギノ角ゴ Pro W3" pitchFamily="1" charset="-128"/>
              </a:rPr>
              <a:t>: if derived from value added activities</a:t>
            </a:r>
          </a:p>
        </p:txBody>
      </p:sp>
      <p:sp>
        <p:nvSpPr>
          <p:cNvPr id="183" name="TextBox 182"/>
          <p:cNvSpPr txBox="1"/>
          <p:nvPr/>
        </p:nvSpPr>
        <p:spPr>
          <a:xfrm>
            <a:off x="6124985" y="3527897"/>
            <a:ext cx="3236840" cy="884569"/>
          </a:xfrm>
          <a:prstGeom prst="rect">
            <a:avLst/>
          </a:prstGeom>
          <a:noFill/>
        </p:spPr>
        <p:txBody>
          <a:bodyPr wrap="square" lIns="83534" tIns="41767" rIns="83534" bIns="41767" rtlCol="0">
            <a:spAutoFit/>
          </a:bodyPr>
          <a:lstStyle/>
          <a:p>
            <a:pPr algn="just" defTabSz="864382" eaLnBrk="0" fontAlgn="base" hangingPunct="0">
              <a:spcBef>
                <a:spcPct val="0"/>
              </a:spcBef>
              <a:spcAft>
                <a:spcPct val="0"/>
              </a:spcAft>
            </a:pPr>
            <a:r>
              <a:rPr lang="en-GB" sz="1040" b="1" dirty="0">
                <a:solidFill>
                  <a:prstClr val="black"/>
                </a:solidFill>
                <a:latin typeface="Arial Narrow" panose="020B0606020202030204" pitchFamily="34" charset="0"/>
                <a:ea typeface="ヒラギノ角ゴ Pro W3" pitchFamily="1" charset="-128"/>
              </a:rPr>
              <a:t>Abroad</a:t>
            </a:r>
            <a:r>
              <a:rPr lang="en-GB" sz="1040" dirty="0">
                <a:solidFill>
                  <a:prstClr val="black"/>
                </a:solidFill>
                <a:latin typeface="Arial Narrow" panose="020B0606020202030204" pitchFamily="34" charset="0"/>
                <a:ea typeface="ヒラギノ角ゴ Pro W3" pitchFamily="1" charset="-128"/>
              </a:rPr>
              <a:t>: if it may be</a:t>
            </a:r>
            <a:r>
              <a:rPr lang="en-GB" sz="1040" b="1" dirty="0">
                <a:solidFill>
                  <a:prstClr val="black"/>
                </a:solidFill>
                <a:latin typeface="Arial Narrow" panose="020B0606020202030204" pitchFamily="34" charset="0"/>
                <a:ea typeface="ヒラギノ角ゴ Pro W3" pitchFamily="1" charset="-128"/>
              </a:rPr>
              <a:t> potentially taxed </a:t>
            </a:r>
            <a:r>
              <a:rPr lang="en-GB" sz="1040" dirty="0">
                <a:solidFill>
                  <a:prstClr val="black"/>
                </a:solidFill>
                <a:latin typeface="Arial Narrow" panose="020B0606020202030204" pitchFamily="34" charset="0"/>
                <a:ea typeface="ヒラギノ角ゴ Pro W3" pitchFamily="1" charset="-128"/>
              </a:rPr>
              <a:t>in the source country as per existing DTT entered into with Portugal, or, in the absence of a DTT, it may be </a:t>
            </a:r>
            <a:r>
              <a:rPr lang="en-GB" sz="1040" b="1" dirty="0">
                <a:solidFill>
                  <a:prstClr val="black"/>
                </a:solidFill>
                <a:latin typeface="Arial Narrow" panose="020B0606020202030204" pitchFamily="34" charset="0"/>
                <a:ea typeface="ヒラギノ角ゴ Pro W3" pitchFamily="1" charset="-128"/>
              </a:rPr>
              <a:t>potentially taxed </a:t>
            </a:r>
            <a:r>
              <a:rPr lang="en-GB" sz="1040" dirty="0">
                <a:solidFill>
                  <a:prstClr val="black"/>
                </a:solidFill>
                <a:latin typeface="Arial Narrow" panose="020B0606020202030204" pitchFamily="34" charset="0"/>
                <a:ea typeface="ヒラギノ角ゴ Pro W3" pitchFamily="1" charset="-128"/>
              </a:rPr>
              <a:t>under the OECD model tax convention provided the source country is not a tax haven as per the list approved by the Portuguese Government</a:t>
            </a:r>
          </a:p>
        </p:txBody>
      </p:sp>
      <p:sp>
        <p:nvSpPr>
          <p:cNvPr id="184" name="TextBox 183"/>
          <p:cNvSpPr txBox="1"/>
          <p:nvPr/>
        </p:nvSpPr>
        <p:spPr>
          <a:xfrm>
            <a:off x="6124985" y="4441001"/>
            <a:ext cx="3236840" cy="884569"/>
          </a:xfrm>
          <a:prstGeom prst="rect">
            <a:avLst/>
          </a:prstGeom>
          <a:noFill/>
        </p:spPr>
        <p:txBody>
          <a:bodyPr wrap="square" lIns="83534" tIns="41767" rIns="83534" bIns="41767" rtlCol="0">
            <a:spAutoFit/>
          </a:bodyPr>
          <a:lstStyle/>
          <a:p>
            <a:pPr algn="just" defTabSz="864382" eaLnBrk="0" fontAlgn="base" hangingPunct="0">
              <a:spcBef>
                <a:spcPct val="0"/>
              </a:spcBef>
              <a:spcAft>
                <a:spcPct val="0"/>
              </a:spcAft>
            </a:pPr>
            <a:r>
              <a:rPr lang="en-GB" sz="1040" b="1" dirty="0">
                <a:solidFill>
                  <a:prstClr val="black"/>
                </a:solidFill>
                <a:latin typeface="Arial Narrow" panose="020B0606020202030204" pitchFamily="34" charset="0"/>
                <a:ea typeface="ヒラギノ角ゴ Pro W3" pitchFamily="1" charset="-128"/>
              </a:rPr>
              <a:t>Abroad</a:t>
            </a:r>
            <a:r>
              <a:rPr lang="en-GB" sz="1040" dirty="0">
                <a:solidFill>
                  <a:prstClr val="black"/>
                </a:solidFill>
                <a:latin typeface="Arial Narrow" panose="020B0606020202030204" pitchFamily="34" charset="0"/>
                <a:ea typeface="ヒラギノ角ゴ Pro W3" pitchFamily="1" charset="-128"/>
              </a:rPr>
              <a:t>: if it may be </a:t>
            </a:r>
            <a:r>
              <a:rPr lang="en-GB" sz="1040" b="1" dirty="0">
                <a:solidFill>
                  <a:prstClr val="black"/>
                </a:solidFill>
                <a:latin typeface="Arial Narrow" panose="020B0606020202030204" pitchFamily="34" charset="0"/>
                <a:ea typeface="ヒラギノ角ゴ Pro W3" pitchFamily="1" charset="-128"/>
              </a:rPr>
              <a:t>potentially taxed </a:t>
            </a:r>
            <a:r>
              <a:rPr lang="en-GB" sz="1040" dirty="0">
                <a:solidFill>
                  <a:prstClr val="black"/>
                </a:solidFill>
                <a:latin typeface="Arial Narrow" panose="020B0606020202030204" pitchFamily="34" charset="0"/>
                <a:ea typeface="ヒラギノ角ゴ Pro W3" pitchFamily="1" charset="-128"/>
              </a:rPr>
              <a:t>in the source country as per existing DTT entered into with Portugal, or, in the absence of a DTT, it may be </a:t>
            </a:r>
            <a:r>
              <a:rPr lang="en-GB" sz="1040" b="1" dirty="0">
                <a:solidFill>
                  <a:prstClr val="black"/>
                </a:solidFill>
                <a:latin typeface="Arial Narrow" panose="020B0606020202030204" pitchFamily="34" charset="0"/>
                <a:ea typeface="ヒラギノ角ゴ Pro W3" pitchFamily="1" charset="-128"/>
              </a:rPr>
              <a:t>potentially taxed </a:t>
            </a:r>
            <a:r>
              <a:rPr lang="en-GB" sz="1040" dirty="0">
                <a:solidFill>
                  <a:prstClr val="black"/>
                </a:solidFill>
                <a:latin typeface="Arial Narrow" panose="020B0606020202030204" pitchFamily="34" charset="0"/>
                <a:ea typeface="ヒラギノ角ゴ Pro W3" pitchFamily="1" charset="-128"/>
              </a:rPr>
              <a:t>under the OECD model tax convention provided the source country is not a tax haven as per the list approved by the Portuguese Government</a:t>
            </a:r>
          </a:p>
        </p:txBody>
      </p:sp>
      <p:sp>
        <p:nvSpPr>
          <p:cNvPr id="185" name="Rectangle 184"/>
          <p:cNvSpPr>
            <a:spLocks noChangeArrowheads="1"/>
          </p:cNvSpPr>
          <p:nvPr/>
        </p:nvSpPr>
        <p:spPr bwMode="auto">
          <a:xfrm>
            <a:off x="5293634" y="4301455"/>
            <a:ext cx="500712"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35339"/>
            <a:r>
              <a:rPr lang="pt-PT" altLang="pt-PT" sz="945" b="1" dirty="0">
                <a:solidFill>
                  <a:srgbClr val="000000"/>
                </a:solidFill>
                <a:latin typeface="Arial Narrow" panose="020B0606020202030204" pitchFamily="34" charset="0"/>
                <a:cs typeface="Arial" pitchFamily="34" charset="0"/>
              </a:rPr>
              <a:t>Exempt </a:t>
            </a:r>
            <a:endParaRPr lang="pt-PT" altLang="pt-PT" sz="1607" dirty="0">
              <a:solidFill>
                <a:prstClr val="black"/>
              </a:solidFill>
              <a:latin typeface="Arial Narrow" panose="020B0606020202030204" pitchFamily="34" charset="0"/>
              <a:cs typeface="Arial" pitchFamily="34" charset="0"/>
            </a:endParaRPr>
          </a:p>
        </p:txBody>
      </p:sp>
      <p:sp>
        <p:nvSpPr>
          <p:cNvPr id="186" name="TextBox 185"/>
          <p:cNvSpPr txBox="1"/>
          <p:nvPr/>
        </p:nvSpPr>
        <p:spPr>
          <a:xfrm>
            <a:off x="2731808" y="5527554"/>
            <a:ext cx="6699565" cy="346216"/>
          </a:xfrm>
          <a:prstGeom prst="rect">
            <a:avLst/>
          </a:prstGeom>
          <a:noFill/>
        </p:spPr>
        <p:txBody>
          <a:bodyPr wrap="square" lIns="83534" tIns="41767" rIns="83534" bIns="41767" rtlCol="0">
            <a:spAutoFit/>
          </a:bodyPr>
          <a:lstStyle/>
          <a:p>
            <a:pPr algn="just" defTabSz="864382" eaLnBrk="0" fontAlgn="base" hangingPunct="0">
              <a:spcBef>
                <a:spcPct val="0"/>
              </a:spcBef>
              <a:spcAft>
                <a:spcPct val="0"/>
              </a:spcAft>
            </a:pPr>
            <a:r>
              <a:rPr lang="en-US" sz="851" b="1" dirty="0">
                <a:solidFill>
                  <a:prstClr val="black"/>
                </a:solidFill>
                <a:latin typeface="Arial Narrow" panose="020B0606020202030204" pitchFamily="34" charset="0"/>
                <a:ea typeface="ヒラギノ角ゴ Pro W3" pitchFamily="1" charset="-128"/>
              </a:rPr>
              <a:t>The list of “high added value activities” </a:t>
            </a:r>
            <a:r>
              <a:rPr lang="en-US" sz="851" dirty="0">
                <a:solidFill>
                  <a:prstClr val="black"/>
                </a:solidFill>
                <a:latin typeface="Arial Narrow" panose="020B0606020202030204" pitchFamily="34" charset="0"/>
                <a:ea typeface="ヒラギノ角ゴ Pro W3" pitchFamily="1" charset="-128"/>
              </a:rPr>
              <a:t>includes, e.g. architects, engineers, artists, actors, musicians, auditors, medical doctors, computer technology and data, processing activities, pilots, Portuguese branch legal representatives and directors provided it can be proved they are able to legally bind the company</a:t>
            </a:r>
            <a:endParaRPr lang="pt-PT" sz="945" dirty="0">
              <a:solidFill>
                <a:prstClr val="black"/>
              </a:solidFill>
              <a:latin typeface="Arial Narrow" panose="020B0606020202030204" pitchFamily="34" charset="0"/>
              <a:ea typeface="ヒラギノ角ゴ Pro W3" pitchFamily="1" charset="-128"/>
            </a:endParaRPr>
          </a:p>
        </p:txBody>
      </p:sp>
      <p:sp>
        <p:nvSpPr>
          <p:cNvPr id="65" name="TextBox 64"/>
          <p:cNvSpPr txBox="1"/>
          <p:nvPr/>
        </p:nvSpPr>
        <p:spPr>
          <a:xfrm>
            <a:off x="1303506" y="231032"/>
            <a:ext cx="1304764" cy="328830"/>
          </a:xfrm>
          <a:prstGeom prst="rect">
            <a:avLst/>
          </a:prstGeom>
          <a:noFill/>
        </p:spPr>
        <p:txBody>
          <a:bodyPr wrap="square" lIns="95272" tIns="47636" rIns="95272" bIns="47636" rtlCol="0">
            <a:spAutoFit/>
          </a:bodyPr>
          <a:lstStyle/>
          <a:p>
            <a:pPr defTabSz="864382" eaLnBrk="0" fontAlgn="base" hangingPunct="0">
              <a:spcBef>
                <a:spcPct val="0"/>
              </a:spcBef>
              <a:spcAft>
                <a:spcPct val="0"/>
              </a:spcAft>
            </a:pPr>
            <a:r>
              <a:rPr lang="pt-PT" sz="756" b="1" dirty="0">
                <a:solidFill>
                  <a:prstClr val="white">
                    <a:lumMod val="50000"/>
                  </a:prstClr>
                </a:solidFill>
                <a:latin typeface="Arial Narrow" panose="020B0606020202030204" pitchFamily="34" charset="0"/>
                <a:ea typeface="ヒラギノ角ゴ Pro W3" pitchFamily="1" charset="-128"/>
              </a:rPr>
              <a:t>PORTUGAL</a:t>
            </a:r>
          </a:p>
          <a:p>
            <a:pPr defTabSz="864382" eaLnBrk="0" fontAlgn="base" hangingPunct="0">
              <a:spcBef>
                <a:spcPct val="0"/>
              </a:spcBef>
              <a:spcAft>
                <a:spcPct val="0"/>
              </a:spcAft>
            </a:pPr>
            <a:r>
              <a:rPr lang="pt-PT" sz="756" b="1" dirty="0" err="1">
                <a:solidFill>
                  <a:prstClr val="white">
                    <a:lumMod val="50000"/>
                  </a:prstClr>
                </a:solidFill>
                <a:latin typeface="Arial Narrow" panose="020B0606020202030204" pitchFamily="34" charset="0"/>
                <a:ea typeface="ヒラギノ角ゴ Pro W3" pitchFamily="1" charset="-128"/>
              </a:rPr>
              <a:t>Tax</a:t>
            </a:r>
            <a:r>
              <a:rPr lang="pt-PT" sz="756" b="1" dirty="0">
                <a:solidFill>
                  <a:prstClr val="white">
                    <a:lumMod val="50000"/>
                  </a:prstClr>
                </a:solidFill>
                <a:latin typeface="Arial Narrow" panose="020B0606020202030204" pitchFamily="34" charset="0"/>
                <a:ea typeface="ヒラギノ角ゴ Pro W3" pitchFamily="1" charset="-128"/>
              </a:rPr>
              <a:t> regime for </a:t>
            </a:r>
            <a:r>
              <a:rPr lang="pt-PT" sz="756" b="1" dirty="0" err="1">
                <a:solidFill>
                  <a:prstClr val="white">
                    <a:lumMod val="50000"/>
                  </a:prstClr>
                </a:solidFill>
                <a:latin typeface="Arial Narrow" panose="020B0606020202030204" pitchFamily="34" charset="0"/>
                <a:ea typeface="ヒラギノ角ゴ Pro W3" pitchFamily="1" charset="-128"/>
              </a:rPr>
              <a:t>new</a:t>
            </a:r>
            <a:r>
              <a:rPr lang="pt-PT" sz="756" b="1" dirty="0">
                <a:solidFill>
                  <a:prstClr val="white">
                    <a:lumMod val="50000"/>
                  </a:prstClr>
                </a:solidFill>
                <a:latin typeface="Arial Narrow" panose="020B0606020202030204" pitchFamily="34" charset="0"/>
                <a:ea typeface="ヒラギノ角ゴ Pro W3" pitchFamily="1" charset="-128"/>
              </a:rPr>
              <a:t> </a:t>
            </a:r>
            <a:r>
              <a:rPr lang="pt-PT" sz="756" b="1" dirty="0" err="1">
                <a:solidFill>
                  <a:prstClr val="white">
                    <a:lumMod val="50000"/>
                  </a:prstClr>
                </a:solidFill>
                <a:latin typeface="Arial Narrow" panose="020B0606020202030204" pitchFamily="34" charset="0"/>
                <a:ea typeface="ヒラギノ角ゴ Pro W3" pitchFamily="1" charset="-128"/>
              </a:rPr>
              <a:t>residents</a:t>
            </a:r>
            <a:endParaRPr lang="pt-PT" sz="756" b="1" dirty="0">
              <a:solidFill>
                <a:prstClr val="white">
                  <a:lumMod val="50000"/>
                </a:prstClr>
              </a:solidFill>
              <a:latin typeface="Arial Narrow" panose="020B0606020202030204" pitchFamily="34" charset="0"/>
              <a:ea typeface="ヒラギノ角ゴ Pro W3" pitchFamily="1" charset="-128"/>
            </a:endParaRPr>
          </a:p>
        </p:txBody>
      </p:sp>
      <p:sp>
        <p:nvSpPr>
          <p:cNvPr id="66" name="TextBox 65"/>
          <p:cNvSpPr txBox="1"/>
          <p:nvPr/>
        </p:nvSpPr>
        <p:spPr>
          <a:xfrm>
            <a:off x="2624490" y="502040"/>
            <a:ext cx="8064023" cy="748757"/>
          </a:xfrm>
          <a:prstGeom prst="rect">
            <a:avLst/>
          </a:prstGeom>
          <a:noFill/>
        </p:spPr>
        <p:txBody>
          <a:bodyPr wrap="square" lIns="95272" tIns="47636" rIns="95272" bIns="47636" rtlCol="0">
            <a:noAutofit/>
          </a:bodyPr>
          <a:lstStyle/>
          <a:p>
            <a:pPr defTabSz="864382" eaLnBrk="0" fontAlgn="base" hangingPunct="0">
              <a:spcBef>
                <a:spcPct val="0"/>
              </a:spcBef>
              <a:spcAft>
                <a:spcPct val="0"/>
              </a:spcAft>
            </a:pPr>
            <a:r>
              <a:rPr lang="pt-PT" sz="1891" b="1" dirty="0">
                <a:solidFill>
                  <a:prstClr val="black"/>
                </a:solidFill>
                <a:latin typeface="Arial Narrow" panose="020B0606020202030204" pitchFamily="34" charset="0"/>
                <a:ea typeface="ヒラギノ角ゴ Pro W3" pitchFamily="1" charset="-128"/>
              </a:rPr>
              <a:t>Portuguese </a:t>
            </a:r>
            <a:r>
              <a:rPr lang="pt-PT" sz="1891" b="1" dirty="0" err="1">
                <a:solidFill>
                  <a:prstClr val="black"/>
                </a:solidFill>
                <a:latin typeface="Arial Narrow" panose="020B0606020202030204" pitchFamily="34" charset="0"/>
                <a:ea typeface="ヒラギノ角ゴ Pro W3" pitchFamily="1" charset="-128"/>
              </a:rPr>
              <a:t>taxation</a:t>
            </a:r>
            <a:endParaRPr lang="pt-PT" sz="1891" b="1" dirty="0">
              <a:solidFill>
                <a:prstClr val="black"/>
              </a:solidFill>
              <a:latin typeface="Arial Narrow" panose="020B0606020202030204" pitchFamily="34" charset="0"/>
              <a:ea typeface="ヒラギノ角ゴ Pro W3" pitchFamily="1" charset="-128"/>
            </a:endParaRPr>
          </a:p>
          <a:p>
            <a:pPr defTabSz="864382" eaLnBrk="0" fontAlgn="base" hangingPunct="0">
              <a:spcBef>
                <a:spcPct val="0"/>
              </a:spcBef>
              <a:spcAft>
                <a:spcPct val="0"/>
              </a:spcAft>
            </a:pPr>
            <a:r>
              <a:rPr lang="pt-PT" sz="1891" dirty="0">
                <a:solidFill>
                  <a:prstClr val="black"/>
                </a:solidFill>
                <a:latin typeface="Arial Narrow" panose="020B0606020202030204" pitchFamily="34" charset="0"/>
                <a:ea typeface="ヒラギノ角ゴ Pro W3" pitchFamily="1" charset="-128"/>
              </a:rPr>
              <a:t>NHR </a:t>
            </a:r>
            <a:r>
              <a:rPr lang="pt-PT" sz="1891" dirty="0" err="1">
                <a:solidFill>
                  <a:prstClr val="black"/>
                </a:solidFill>
                <a:latin typeface="Arial Narrow" panose="020B0606020202030204" pitchFamily="34" charset="0"/>
                <a:ea typeface="ヒラギノ角ゴ Pro W3" pitchFamily="1" charset="-128"/>
              </a:rPr>
              <a:t>special</a:t>
            </a:r>
            <a:r>
              <a:rPr lang="pt-PT" sz="1891" dirty="0">
                <a:solidFill>
                  <a:prstClr val="black"/>
                </a:solidFill>
                <a:latin typeface="Arial Narrow" panose="020B0606020202030204" pitchFamily="34" charset="0"/>
                <a:ea typeface="ヒラギノ角ゴ Pro W3" pitchFamily="1" charset="-128"/>
              </a:rPr>
              <a:t> </a:t>
            </a:r>
            <a:r>
              <a:rPr lang="pt-PT" sz="1891" dirty="0" err="1">
                <a:solidFill>
                  <a:prstClr val="black"/>
                </a:solidFill>
                <a:latin typeface="Arial Narrow" panose="020B0606020202030204" pitchFamily="34" charset="0"/>
                <a:ea typeface="ヒラギノ角ゴ Pro W3" pitchFamily="1" charset="-128"/>
              </a:rPr>
              <a:t>tax</a:t>
            </a:r>
            <a:r>
              <a:rPr lang="pt-PT" sz="1891" dirty="0">
                <a:solidFill>
                  <a:prstClr val="black"/>
                </a:solidFill>
                <a:latin typeface="Arial Narrow" panose="020B0606020202030204" pitchFamily="34" charset="0"/>
                <a:ea typeface="ヒラギノ角ゴ Pro W3" pitchFamily="1" charset="-128"/>
              </a:rPr>
              <a:t> regime</a:t>
            </a:r>
          </a:p>
          <a:p>
            <a:pPr defTabSz="864382" eaLnBrk="0" fontAlgn="base" hangingPunct="0">
              <a:lnSpc>
                <a:spcPts val="1355"/>
              </a:lnSpc>
              <a:spcBef>
                <a:spcPct val="0"/>
              </a:spcBef>
              <a:spcAft>
                <a:spcPct val="0"/>
              </a:spcAft>
            </a:pPr>
            <a:endParaRPr lang="en-GB" sz="1418" dirty="0">
              <a:solidFill>
                <a:prstClr val="black"/>
              </a:solidFill>
              <a:latin typeface="Arial Narrow" panose="020B0606020202030204" pitchFamily="34" charset="0"/>
              <a:ea typeface="ヒラギノ角ゴ Pro W3" pitchFamily="1" charset="-128"/>
            </a:endParaRPr>
          </a:p>
        </p:txBody>
      </p:sp>
    </p:spTree>
    <p:extLst>
      <p:ext uri="{BB962C8B-B14F-4D97-AF65-F5344CB8AC3E}">
        <p14:creationId xmlns:p14="http://schemas.microsoft.com/office/powerpoint/2010/main" val="23972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8727" y="1386935"/>
            <a:ext cx="8064023" cy="3955763"/>
          </a:xfrm>
          <a:prstGeom prst="rect">
            <a:avLst/>
          </a:prstGeom>
          <a:noFill/>
        </p:spPr>
        <p:txBody>
          <a:bodyPr wrap="square" lIns="0" tIns="0" rIns="0" bIns="0" rtlCol="0">
            <a:spAutoFit/>
          </a:bodyPr>
          <a:lstStyle/>
          <a:p>
            <a:pPr defTabSz="864382" eaLnBrk="0" fontAlgn="base" hangingPunct="0">
              <a:spcBef>
                <a:spcPct val="0"/>
              </a:spcBef>
              <a:spcAft>
                <a:spcPct val="0"/>
              </a:spcAft>
            </a:pPr>
            <a:r>
              <a:rPr lang="en-US" altLang="en-US" sz="1512" b="1" dirty="0">
                <a:solidFill>
                  <a:prstClr val="black"/>
                </a:solidFill>
                <a:latin typeface="Arial Narrow" panose="020B0606020202030204" pitchFamily="34" charset="0"/>
                <a:ea typeface="ヒラギノ角ゴ Pro W3" pitchFamily="1" charset="-128"/>
              </a:rPr>
              <a:t>Limitations on taxation of foreign passive investment income</a:t>
            </a:r>
            <a:endParaRPr lang="en-US" sz="1512" b="1" dirty="0">
              <a:solidFill>
                <a:prstClr val="black"/>
              </a:solidFill>
              <a:latin typeface="Arial Narrow" panose="020B0606020202030204" pitchFamily="34" charset="0"/>
              <a:ea typeface="ヒラギノ角ゴ Pro W3" pitchFamily="1" charset="-128"/>
            </a:endParaRPr>
          </a:p>
          <a:p>
            <a:pPr algn="just" defTabSz="864382" eaLnBrk="0" fontAlgn="base" hangingPunct="0">
              <a:spcBef>
                <a:spcPct val="0"/>
              </a:spcBef>
              <a:spcAft>
                <a:spcPct val="0"/>
              </a:spcAft>
            </a:pPr>
            <a:endParaRPr lang="en-US" sz="1512" dirty="0">
              <a:solidFill>
                <a:prstClr val="black"/>
              </a:solidFill>
              <a:latin typeface="Arial Narrow" panose="020B0606020202030204" pitchFamily="34" charset="0"/>
              <a:ea typeface="ヒラギノ角ゴ Pro W3" pitchFamily="1" charset="-128"/>
            </a:endParaRPr>
          </a:p>
          <a:p>
            <a:pPr marL="261044" indent="-261044" algn="just" defTabSz="864382" eaLnBrk="0" fontAlgn="base" hangingPunct="0">
              <a:spcBef>
                <a:spcPct val="0"/>
              </a:spcBef>
              <a:spcAft>
                <a:spcPct val="0"/>
              </a:spcAft>
              <a:buClr>
                <a:srgbClr val="FF0000"/>
              </a:buClr>
              <a:buFont typeface="Arial" pitchFamily="34" charset="0"/>
              <a:buChar char="•"/>
            </a:pPr>
            <a:r>
              <a:rPr lang="en-US" altLang="de-DE" sz="1512" b="1" dirty="0">
                <a:solidFill>
                  <a:prstClr val="black"/>
                </a:solidFill>
                <a:latin typeface="Arial Narrow" panose="020B0606020202030204" pitchFamily="34" charset="0"/>
                <a:ea typeface="ヒラギノ角ゴ Pro W3" pitchFamily="1" charset="-128"/>
              </a:rPr>
              <a:t>Foreign sourced</a:t>
            </a:r>
            <a:r>
              <a:rPr lang="en-US" altLang="de-DE" sz="1512" dirty="0">
                <a:solidFill>
                  <a:prstClr val="black"/>
                </a:solidFill>
                <a:latin typeface="Arial Narrow" panose="020B0606020202030204" pitchFamily="34" charset="0"/>
                <a:ea typeface="ヒラギノ角ゴ Pro W3" pitchFamily="1" charset="-128"/>
              </a:rPr>
              <a:t> fixed income and capital gains</a:t>
            </a:r>
          </a:p>
          <a:p>
            <a:pPr marL="816487" indent="-408968" algn="just" defTabSz="864382" fontAlgn="base">
              <a:spcBef>
                <a:spcPct val="0"/>
              </a:spcBef>
              <a:spcAft>
                <a:spcPct val="0"/>
              </a:spcAft>
              <a:buFontTx/>
              <a:buChar char="-"/>
              <a:defRPr/>
            </a:pPr>
            <a:r>
              <a:rPr lang="en-US" altLang="de-DE" sz="1512" dirty="0">
                <a:solidFill>
                  <a:prstClr val="black"/>
                </a:solidFill>
                <a:latin typeface="Arial Narrow" panose="020B0606020202030204" pitchFamily="34" charset="0"/>
                <a:ea typeface="ヒラギノ角ゴ Pro W3" pitchFamily="1" charset="-128"/>
              </a:rPr>
              <a:t>Exempt </a:t>
            </a:r>
            <a:r>
              <a:rPr lang="en-GB" sz="1512" dirty="0">
                <a:solidFill>
                  <a:prstClr val="black"/>
                </a:solidFill>
                <a:latin typeface="Arial Narrow" panose="020B0606020202030204" pitchFamily="34" charset="0"/>
                <a:ea typeface="ヒラギノ角ゴ Pro W3" pitchFamily="1" charset="-128"/>
              </a:rPr>
              <a:t>if </a:t>
            </a:r>
            <a:r>
              <a:rPr lang="en-GB" sz="1512" b="1" dirty="0">
                <a:solidFill>
                  <a:prstClr val="black"/>
                </a:solidFill>
                <a:latin typeface="Arial Narrow" panose="020B0606020202030204" pitchFamily="34" charset="0"/>
                <a:ea typeface="ヒラギノ角ゴ Pro W3" pitchFamily="1" charset="-128"/>
              </a:rPr>
              <a:t>potentially taxed </a:t>
            </a:r>
            <a:r>
              <a:rPr lang="en-GB" sz="1512" dirty="0">
                <a:solidFill>
                  <a:prstClr val="black"/>
                </a:solidFill>
                <a:latin typeface="Arial Narrow" panose="020B0606020202030204" pitchFamily="34" charset="0"/>
                <a:ea typeface="ヒラギノ角ゴ Pro W3" pitchFamily="1" charset="-128"/>
              </a:rPr>
              <a:t>in the source country (</a:t>
            </a:r>
            <a:r>
              <a:rPr lang="en-GB" sz="1512" b="1" dirty="0">
                <a:solidFill>
                  <a:prstClr val="black"/>
                </a:solidFill>
                <a:latin typeface="Arial Narrow" panose="020B0606020202030204" pitchFamily="34" charset="0"/>
                <a:ea typeface="ヒラギノ角ゴ Pro W3" pitchFamily="1" charset="-128"/>
              </a:rPr>
              <a:t>exception tax havens</a:t>
            </a:r>
            <a:r>
              <a:rPr lang="en-GB" sz="1512" dirty="0">
                <a:solidFill>
                  <a:prstClr val="black"/>
                </a:solidFill>
                <a:latin typeface="Arial Narrow" panose="020B0606020202030204" pitchFamily="34" charset="0"/>
                <a:ea typeface="ヒラギノ角ゴ Pro W3" pitchFamily="1" charset="-128"/>
              </a:rPr>
              <a:t>)</a:t>
            </a:r>
          </a:p>
          <a:p>
            <a:pPr marL="816487" indent="-408968" algn="just" defTabSz="864382" fontAlgn="base">
              <a:spcBef>
                <a:spcPct val="0"/>
              </a:spcBef>
              <a:spcAft>
                <a:spcPct val="0"/>
              </a:spcAft>
              <a:buFontTx/>
              <a:buChar char="-"/>
              <a:defRPr/>
            </a:pPr>
            <a:r>
              <a:rPr lang="en-GB" sz="1512" b="1" dirty="0">
                <a:solidFill>
                  <a:prstClr val="black"/>
                </a:solidFill>
                <a:latin typeface="Arial Narrow" panose="020B0606020202030204" pitchFamily="34" charset="0"/>
                <a:ea typeface="ヒラギノ角ゴ Pro W3" pitchFamily="1" charset="-128"/>
              </a:rPr>
              <a:t>CFC income</a:t>
            </a:r>
            <a:r>
              <a:rPr lang="en-GB" sz="1512" dirty="0">
                <a:solidFill>
                  <a:prstClr val="black"/>
                </a:solidFill>
                <a:latin typeface="Arial Narrow" panose="020B0606020202030204" pitchFamily="34" charset="0"/>
                <a:ea typeface="ヒラギノ角ゴ Pro W3" pitchFamily="1" charset="-128"/>
              </a:rPr>
              <a:t> excluded (</a:t>
            </a:r>
            <a:r>
              <a:rPr lang="en-US" sz="1512" dirty="0">
                <a:solidFill>
                  <a:prstClr val="black"/>
                </a:solidFill>
                <a:latin typeface="Arial Narrow" panose="020B0606020202030204" pitchFamily="34" charset="0"/>
                <a:ea typeface="ヒラギノ角ゴ Pro W3" pitchFamily="1" charset="-128"/>
              </a:rPr>
              <a:t>income obtained through tax-transparent entities such as e.g., trust, foundations, fiduciary companies)</a:t>
            </a:r>
            <a:endParaRPr lang="en-GB" sz="1512" dirty="0">
              <a:solidFill>
                <a:prstClr val="black"/>
              </a:solidFill>
              <a:latin typeface="Arial Narrow" panose="020B0606020202030204" pitchFamily="34" charset="0"/>
              <a:ea typeface="ヒラギノ角ゴ Pro W3" pitchFamily="1" charset="-128"/>
            </a:endParaRPr>
          </a:p>
          <a:p>
            <a:pPr marL="816487" indent="-408968" algn="just" defTabSz="864382" fontAlgn="base">
              <a:spcBef>
                <a:spcPct val="0"/>
              </a:spcBef>
              <a:spcAft>
                <a:spcPct val="0"/>
              </a:spcAft>
              <a:buFontTx/>
              <a:buChar char="-"/>
              <a:defRPr/>
            </a:pPr>
            <a:r>
              <a:rPr lang="en-GB" sz="1512" b="1" dirty="0">
                <a:solidFill>
                  <a:prstClr val="black"/>
                </a:solidFill>
                <a:latin typeface="Arial Narrow" panose="020B0606020202030204" pitchFamily="34" charset="0"/>
                <a:ea typeface="ヒラギノ角ゴ Pro W3" pitchFamily="1" charset="-128"/>
              </a:rPr>
              <a:t>Capital gains </a:t>
            </a:r>
            <a:r>
              <a:rPr lang="en-GB" sz="1512" dirty="0">
                <a:solidFill>
                  <a:prstClr val="black"/>
                </a:solidFill>
                <a:latin typeface="Arial Narrow" panose="020B0606020202030204" pitchFamily="34" charset="0"/>
                <a:ea typeface="ヒラギノ角ゴ Pro W3" pitchFamily="1" charset="-128"/>
              </a:rPr>
              <a:t>not exempt as a rule </a:t>
            </a:r>
            <a:r>
              <a:rPr lang="en-US" sz="1512" dirty="0">
                <a:solidFill>
                  <a:prstClr val="black"/>
                </a:solidFill>
                <a:latin typeface="Arial Narrow" panose="020B0606020202030204" pitchFamily="34" charset="0"/>
                <a:ea typeface="ヒラギノ角ゴ Pro W3" pitchFamily="1" charset="-128"/>
              </a:rPr>
              <a:t>(exceptions: Brazil, Canada and US DTTs)</a:t>
            </a:r>
            <a:endParaRPr lang="en-GB" sz="1512" dirty="0">
              <a:solidFill>
                <a:prstClr val="black"/>
              </a:solidFill>
              <a:latin typeface="Arial Narrow" panose="020B0606020202030204" pitchFamily="34" charset="0"/>
              <a:ea typeface="ヒラギノ角ゴ Pro W3" pitchFamily="1" charset="-128"/>
            </a:endParaRPr>
          </a:p>
          <a:p>
            <a:pPr marL="261044" indent="-261044" algn="just" defTabSz="864382" fontAlgn="base">
              <a:spcBef>
                <a:spcPct val="0"/>
              </a:spcBef>
              <a:spcAft>
                <a:spcPct val="0"/>
              </a:spcAft>
              <a:buFont typeface="Arial" panose="020B0604020202020204" pitchFamily="34" charset="0"/>
              <a:buChar char="•"/>
              <a:defRPr/>
            </a:pPr>
            <a:endParaRPr lang="en-US" altLang="de-DE" sz="1512" dirty="0">
              <a:solidFill>
                <a:prstClr val="black"/>
              </a:solidFill>
              <a:latin typeface="Arial Narrow" panose="020B0606020202030204" pitchFamily="34" charset="0"/>
              <a:ea typeface="ヒラギノ角ゴ Pro W3" pitchFamily="1" charset="-128"/>
            </a:endParaRPr>
          </a:p>
          <a:p>
            <a:pPr marL="261044" indent="-261044" algn="just" defTabSz="864382" fontAlgn="base">
              <a:spcBef>
                <a:spcPct val="0"/>
              </a:spcBef>
              <a:spcAft>
                <a:spcPct val="0"/>
              </a:spcAft>
              <a:buClr>
                <a:srgbClr val="FF0000"/>
              </a:buClr>
              <a:buFont typeface="Arial" panose="020B0604020202020204" pitchFamily="34" charset="0"/>
              <a:buChar char="•"/>
              <a:defRPr/>
            </a:pPr>
            <a:r>
              <a:rPr lang="en-US" altLang="de-DE" sz="1512" b="1" dirty="0">
                <a:solidFill>
                  <a:prstClr val="black"/>
                </a:solidFill>
                <a:latin typeface="Arial Narrow" panose="020B0606020202030204" pitchFamily="34" charset="0"/>
                <a:ea typeface="ヒラギノ角ゴ Pro W3" pitchFamily="1" charset="-128"/>
              </a:rPr>
              <a:t>Portuguese sourced </a:t>
            </a:r>
            <a:r>
              <a:rPr lang="en-US" altLang="de-DE" sz="1512" dirty="0">
                <a:solidFill>
                  <a:prstClr val="black"/>
                </a:solidFill>
                <a:latin typeface="Arial Narrow" panose="020B0606020202030204" pitchFamily="34" charset="0"/>
                <a:ea typeface="ヒラギノ角ゴ Pro W3" pitchFamily="1" charset="-128"/>
              </a:rPr>
              <a:t>fixed income and capital gains</a:t>
            </a:r>
          </a:p>
          <a:p>
            <a:pPr marL="735273" lvl="1" indent="-261044" algn="just" defTabSz="864382" fontAlgn="base">
              <a:spcBef>
                <a:spcPct val="0"/>
              </a:spcBef>
              <a:spcAft>
                <a:spcPct val="0"/>
              </a:spcAft>
              <a:buFont typeface="Arial Narrow" panose="020B0606020202030204" pitchFamily="34" charset="0"/>
              <a:buChar char="-"/>
              <a:defRPr/>
            </a:pPr>
            <a:r>
              <a:rPr lang="en-US" altLang="de-DE" sz="1512" dirty="0">
                <a:solidFill>
                  <a:prstClr val="black"/>
                </a:solidFill>
                <a:latin typeface="Arial Narrow" panose="020B0606020202030204" pitchFamily="34" charset="0"/>
                <a:ea typeface="ヒラギノ角ゴ Pro W3" pitchFamily="1" charset="-128"/>
              </a:rPr>
              <a:t>	28% flat rate</a:t>
            </a:r>
          </a:p>
          <a:p>
            <a:pPr marL="261044" indent="-261044" algn="just" defTabSz="864382" fontAlgn="base">
              <a:spcBef>
                <a:spcPct val="0"/>
              </a:spcBef>
              <a:spcAft>
                <a:spcPct val="0"/>
              </a:spcAft>
              <a:buFont typeface="Arial" panose="020B0604020202020204" pitchFamily="34" charset="0"/>
              <a:buChar char="•"/>
              <a:defRPr/>
            </a:pPr>
            <a:endParaRPr lang="en-US" altLang="de-DE" sz="1512" dirty="0">
              <a:solidFill>
                <a:prstClr val="black"/>
              </a:solidFill>
              <a:latin typeface="Arial Narrow" panose="020B0606020202030204" pitchFamily="34" charset="0"/>
              <a:ea typeface="ヒラギノ角ゴ Pro W3" pitchFamily="1" charset="-128"/>
            </a:endParaRPr>
          </a:p>
          <a:p>
            <a:pPr marL="261044" indent="-261044" algn="just" defTabSz="864382" fontAlgn="base">
              <a:spcBef>
                <a:spcPct val="0"/>
              </a:spcBef>
              <a:spcAft>
                <a:spcPct val="0"/>
              </a:spcAft>
              <a:buClr>
                <a:srgbClr val="FF0000"/>
              </a:buClr>
              <a:buFont typeface="Arial" panose="020B0604020202020204" pitchFamily="34" charset="0"/>
              <a:buChar char="•"/>
              <a:defRPr/>
            </a:pPr>
            <a:r>
              <a:rPr lang="en-US" altLang="de-DE" sz="1512" b="1" dirty="0">
                <a:solidFill>
                  <a:prstClr val="black"/>
                </a:solidFill>
                <a:latin typeface="Arial Narrow" panose="020B0606020202030204" pitchFamily="34" charset="0"/>
                <a:ea typeface="ヒラギノ角ゴ Pro W3" pitchFamily="1" charset="-128"/>
              </a:rPr>
              <a:t>Offshore sourced</a:t>
            </a:r>
            <a:r>
              <a:rPr lang="en-US" altLang="de-DE" sz="1512" dirty="0">
                <a:solidFill>
                  <a:prstClr val="black"/>
                </a:solidFill>
                <a:latin typeface="Arial Narrow" panose="020B0606020202030204" pitchFamily="34" charset="0"/>
                <a:ea typeface="ヒラギノ角ゴ Pro W3" pitchFamily="1" charset="-128"/>
              </a:rPr>
              <a:t> fixed income and capital gains</a:t>
            </a:r>
          </a:p>
          <a:p>
            <a:pPr marL="819387" indent="-411868" algn="just" defTabSz="864382" fontAlgn="base">
              <a:spcBef>
                <a:spcPct val="0"/>
              </a:spcBef>
              <a:spcAft>
                <a:spcPct val="0"/>
              </a:spcAft>
              <a:buFontTx/>
              <a:buChar char="-"/>
              <a:defRPr/>
            </a:pPr>
            <a:r>
              <a:rPr lang="en-US" altLang="de-DE" sz="1512" dirty="0">
                <a:solidFill>
                  <a:prstClr val="black"/>
                </a:solidFill>
                <a:latin typeface="Arial Narrow" panose="020B0606020202030204" pitchFamily="34" charset="0"/>
                <a:ea typeface="ヒラギノ角ゴ Pro W3" pitchFamily="1" charset="-128"/>
              </a:rPr>
              <a:t>35% flat rate</a:t>
            </a:r>
          </a:p>
          <a:p>
            <a:pPr marL="330655" indent="-330655" algn="just" defTabSz="864382" fontAlgn="base">
              <a:spcBef>
                <a:spcPct val="0"/>
              </a:spcBef>
              <a:spcAft>
                <a:spcPct val="0"/>
              </a:spcAft>
              <a:buFont typeface="Arial" panose="020B0604020202020204" pitchFamily="34" charset="0"/>
              <a:buChar char="•"/>
              <a:defRPr/>
            </a:pPr>
            <a:endParaRPr lang="en-US" altLang="de-DE" sz="1512" dirty="0">
              <a:solidFill>
                <a:prstClr val="black"/>
              </a:solidFill>
              <a:latin typeface="Arial Narrow" panose="020B0606020202030204" pitchFamily="34" charset="0"/>
              <a:ea typeface="ヒラギノ角ゴ Pro W3" pitchFamily="1" charset="-128"/>
            </a:endParaRPr>
          </a:p>
          <a:p>
            <a:pPr marL="261044" indent="-261044" algn="just" defTabSz="864382" eaLnBrk="0" fontAlgn="base" hangingPunct="0">
              <a:spcBef>
                <a:spcPct val="0"/>
              </a:spcBef>
              <a:spcAft>
                <a:spcPct val="0"/>
              </a:spcAft>
              <a:buFont typeface="Arial" pitchFamily="34" charset="0"/>
              <a:buChar char="•"/>
            </a:pPr>
            <a:endParaRPr lang="pt-PT" sz="1512" dirty="0">
              <a:solidFill>
                <a:prstClr val="black"/>
              </a:solidFill>
              <a:latin typeface="Arial Narrow" panose="020B0606020202030204" pitchFamily="34" charset="0"/>
              <a:ea typeface="ヒラギノ角ゴ Pro W3" pitchFamily="1" charset="-128"/>
            </a:endParaRPr>
          </a:p>
          <a:p>
            <a:pPr marL="261044" indent="-261044" algn="just" defTabSz="864382" eaLnBrk="0" fontAlgn="base" hangingPunct="0">
              <a:spcBef>
                <a:spcPct val="0"/>
              </a:spcBef>
              <a:spcAft>
                <a:spcPct val="0"/>
              </a:spcAft>
              <a:buFont typeface="Arial"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261044" indent="-261044" algn="just" defTabSz="864382" eaLnBrk="0" fontAlgn="base" hangingPunct="0">
              <a:spcBef>
                <a:spcPct val="0"/>
              </a:spcBef>
              <a:spcAft>
                <a:spcPct val="0"/>
              </a:spcAft>
              <a:buFont typeface="Arial" pitchFamily="34" charset="0"/>
              <a:buChar char="•"/>
            </a:pPr>
            <a:endParaRPr lang="en-US" sz="1512" dirty="0">
              <a:solidFill>
                <a:prstClr val="black"/>
              </a:solidFill>
              <a:latin typeface="Arial Narrow" panose="020B0606020202030204" pitchFamily="34" charset="0"/>
              <a:ea typeface="ヒラギノ角ゴ Pro W3" pitchFamily="1" charset="-128"/>
            </a:endParaRPr>
          </a:p>
        </p:txBody>
      </p:sp>
      <p:sp>
        <p:nvSpPr>
          <p:cNvPr id="6" name="TextBox 5"/>
          <p:cNvSpPr txBox="1"/>
          <p:nvPr/>
        </p:nvSpPr>
        <p:spPr>
          <a:xfrm>
            <a:off x="1303506" y="231032"/>
            <a:ext cx="1304764" cy="328830"/>
          </a:xfrm>
          <a:prstGeom prst="rect">
            <a:avLst/>
          </a:prstGeom>
          <a:noFill/>
        </p:spPr>
        <p:txBody>
          <a:bodyPr wrap="square" lIns="95272" tIns="47636" rIns="95272" bIns="47636" rtlCol="0">
            <a:spAutoFit/>
          </a:bodyPr>
          <a:lstStyle/>
          <a:p>
            <a:pPr defTabSz="864382" eaLnBrk="0" fontAlgn="base" hangingPunct="0">
              <a:spcBef>
                <a:spcPct val="0"/>
              </a:spcBef>
              <a:spcAft>
                <a:spcPct val="0"/>
              </a:spcAft>
            </a:pPr>
            <a:r>
              <a:rPr lang="pt-PT" sz="756" b="1" dirty="0">
                <a:solidFill>
                  <a:prstClr val="white">
                    <a:lumMod val="50000"/>
                  </a:prstClr>
                </a:solidFill>
                <a:latin typeface="Arial Narrow" panose="020B0606020202030204" pitchFamily="34" charset="0"/>
                <a:ea typeface="ヒラギノ角ゴ Pro W3" pitchFamily="1" charset="-128"/>
              </a:rPr>
              <a:t>PORTUGAL</a:t>
            </a:r>
          </a:p>
          <a:p>
            <a:pPr defTabSz="864382" eaLnBrk="0" fontAlgn="base" hangingPunct="0">
              <a:spcBef>
                <a:spcPct val="0"/>
              </a:spcBef>
              <a:spcAft>
                <a:spcPct val="0"/>
              </a:spcAft>
            </a:pPr>
            <a:r>
              <a:rPr lang="pt-PT" sz="756" b="1" dirty="0" err="1">
                <a:solidFill>
                  <a:prstClr val="white">
                    <a:lumMod val="50000"/>
                  </a:prstClr>
                </a:solidFill>
                <a:latin typeface="Arial Narrow" panose="020B0606020202030204" pitchFamily="34" charset="0"/>
                <a:ea typeface="ヒラギノ角ゴ Pro W3" pitchFamily="1" charset="-128"/>
              </a:rPr>
              <a:t>Tax</a:t>
            </a:r>
            <a:r>
              <a:rPr lang="pt-PT" sz="756" b="1" dirty="0">
                <a:solidFill>
                  <a:prstClr val="white">
                    <a:lumMod val="50000"/>
                  </a:prstClr>
                </a:solidFill>
                <a:latin typeface="Arial Narrow" panose="020B0606020202030204" pitchFamily="34" charset="0"/>
                <a:ea typeface="ヒラギノ角ゴ Pro W3" pitchFamily="1" charset="-128"/>
              </a:rPr>
              <a:t> regime for </a:t>
            </a:r>
            <a:r>
              <a:rPr lang="pt-PT" sz="756" b="1" dirty="0" err="1">
                <a:solidFill>
                  <a:prstClr val="white">
                    <a:lumMod val="50000"/>
                  </a:prstClr>
                </a:solidFill>
                <a:latin typeface="Arial Narrow" panose="020B0606020202030204" pitchFamily="34" charset="0"/>
                <a:ea typeface="ヒラギノ角ゴ Pro W3" pitchFamily="1" charset="-128"/>
              </a:rPr>
              <a:t>new</a:t>
            </a:r>
            <a:r>
              <a:rPr lang="pt-PT" sz="756" b="1" dirty="0">
                <a:solidFill>
                  <a:prstClr val="white">
                    <a:lumMod val="50000"/>
                  </a:prstClr>
                </a:solidFill>
                <a:latin typeface="Arial Narrow" panose="020B0606020202030204" pitchFamily="34" charset="0"/>
                <a:ea typeface="ヒラギノ角ゴ Pro W3" pitchFamily="1" charset="-128"/>
              </a:rPr>
              <a:t> </a:t>
            </a:r>
            <a:r>
              <a:rPr lang="pt-PT" sz="756" b="1" dirty="0" err="1">
                <a:solidFill>
                  <a:prstClr val="white">
                    <a:lumMod val="50000"/>
                  </a:prstClr>
                </a:solidFill>
                <a:latin typeface="Arial Narrow" panose="020B0606020202030204" pitchFamily="34" charset="0"/>
                <a:ea typeface="ヒラギノ角ゴ Pro W3" pitchFamily="1" charset="-128"/>
              </a:rPr>
              <a:t>residents</a:t>
            </a:r>
            <a:endParaRPr lang="pt-PT" sz="756" b="1" dirty="0">
              <a:solidFill>
                <a:prstClr val="white">
                  <a:lumMod val="50000"/>
                </a:prstClr>
              </a:solidFill>
              <a:latin typeface="Arial Narrow" panose="020B0606020202030204" pitchFamily="34" charset="0"/>
              <a:ea typeface="ヒラギノ角ゴ Pro W3" pitchFamily="1" charset="-128"/>
            </a:endParaRPr>
          </a:p>
        </p:txBody>
      </p:sp>
      <p:sp>
        <p:nvSpPr>
          <p:cNvPr id="9" name="TextBox 8"/>
          <p:cNvSpPr txBox="1"/>
          <p:nvPr/>
        </p:nvSpPr>
        <p:spPr>
          <a:xfrm>
            <a:off x="2624490" y="502040"/>
            <a:ext cx="8064023" cy="748757"/>
          </a:xfrm>
          <a:prstGeom prst="rect">
            <a:avLst/>
          </a:prstGeom>
          <a:noFill/>
        </p:spPr>
        <p:txBody>
          <a:bodyPr wrap="square" lIns="95272" tIns="47636" rIns="95272" bIns="47636" rtlCol="0">
            <a:noAutofit/>
          </a:bodyPr>
          <a:lstStyle/>
          <a:p>
            <a:pPr defTabSz="864382" eaLnBrk="0" fontAlgn="base" hangingPunct="0">
              <a:spcBef>
                <a:spcPct val="0"/>
              </a:spcBef>
              <a:spcAft>
                <a:spcPct val="0"/>
              </a:spcAft>
            </a:pPr>
            <a:r>
              <a:rPr lang="pt-PT" sz="1891" b="1" dirty="0">
                <a:solidFill>
                  <a:prstClr val="black"/>
                </a:solidFill>
                <a:latin typeface="Arial Narrow" panose="020B0606020202030204" pitchFamily="34" charset="0"/>
                <a:ea typeface="ヒラギノ角ゴ Pro W3" pitchFamily="1" charset="-128"/>
              </a:rPr>
              <a:t>Portuguese </a:t>
            </a:r>
            <a:r>
              <a:rPr lang="pt-PT" sz="1891" b="1" dirty="0" err="1">
                <a:solidFill>
                  <a:prstClr val="black"/>
                </a:solidFill>
                <a:latin typeface="Arial Narrow" panose="020B0606020202030204" pitchFamily="34" charset="0"/>
                <a:ea typeface="ヒラギノ角ゴ Pro W3" pitchFamily="1" charset="-128"/>
              </a:rPr>
              <a:t>taxation</a:t>
            </a:r>
            <a:endParaRPr lang="pt-PT" sz="1891" b="1" dirty="0">
              <a:solidFill>
                <a:prstClr val="black"/>
              </a:solidFill>
              <a:latin typeface="Arial Narrow" panose="020B0606020202030204" pitchFamily="34" charset="0"/>
              <a:ea typeface="ヒラギノ角ゴ Pro W3" pitchFamily="1" charset="-128"/>
            </a:endParaRPr>
          </a:p>
          <a:p>
            <a:pPr defTabSz="864382" eaLnBrk="0" fontAlgn="base" hangingPunct="0">
              <a:spcBef>
                <a:spcPct val="0"/>
              </a:spcBef>
              <a:spcAft>
                <a:spcPct val="0"/>
              </a:spcAft>
            </a:pPr>
            <a:r>
              <a:rPr lang="pt-PT" sz="1891" dirty="0">
                <a:solidFill>
                  <a:prstClr val="black"/>
                </a:solidFill>
                <a:latin typeface="Arial Narrow" panose="020B0606020202030204" pitchFamily="34" charset="0"/>
                <a:ea typeface="ヒラギノ角ゴ Pro W3" pitchFamily="1" charset="-128"/>
              </a:rPr>
              <a:t>NHR </a:t>
            </a:r>
            <a:r>
              <a:rPr lang="pt-PT" sz="1891" dirty="0" err="1">
                <a:solidFill>
                  <a:prstClr val="black"/>
                </a:solidFill>
                <a:latin typeface="Arial Narrow" panose="020B0606020202030204" pitchFamily="34" charset="0"/>
                <a:ea typeface="ヒラギノ角ゴ Pro W3" pitchFamily="1" charset="-128"/>
              </a:rPr>
              <a:t>special</a:t>
            </a:r>
            <a:r>
              <a:rPr lang="pt-PT" sz="1891" dirty="0">
                <a:solidFill>
                  <a:prstClr val="black"/>
                </a:solidFill>
                <a:latin typeface="Arial Narrow" panose="020B0606020202030204" pitchFamily="34" charset="0"/>
                <a:ea typeface="ヒラギノ角ゴ Pro W3" pitchFamily="1" charset="-128"/>
              </a:rPr>
              <a:t> </a:t>
            </a:r>
            <a:r>
              <a:rPr lang="pt-PT" sz="1891" dirty="0" err="1">
                <a:solidFill>
                  <a:prstClr val="black"/>
                </a:solidFill>
                <a:latin typeface="Arial Narrow" panose="020B0606020202030204" pitchFamily="34" charset="0"/>
                <a:ea typeface="ヒラギノ角ゴ Pro W3" pitchFamily="1" charset="-128"/>
              </a:rPr>
              <a:t>tax</a:t>
            </a:r>
            <a:r>
              <a:rPr lang="pt-PT" sz="1891" dirty="0">
                <a:solidFill>
                  <a:prstClr val="black"/>
                </a:solidFill>
                <a:latin typeface="Arial Narrow" panose="020B0606020202030204" pitchFamily="34" charset="0"/>
                <a:ea typeface="ヒラギノ角ゴ Pro W3" pitchFamily="1" charset="-128"/>
              </a:rPr>
              <a:t> regime</a:t>
            </a:r>
          </a:p>
          <a:p>
            <a:pPr defTabSz="864382" eaLnBrk="0" fontAlgn="base" hangingPunct="0">
              <a:lnSpc>
                <a:spcPts val="1355"/>
              </a:lnSpc>
              <a:spcBef>
                <a:spcPct val="0"/>
              </a:spcBef>
              <a:spcAft>
                <a:spcPct val="0"/>
              </a:spcAft>
            </a:pPr>
            <a:endParaRPr lang="en-GB" sz="1418" dirty="0">
              <a:solidFill>
                <a:prstClr val="black"/>
              </a:solidFill>
              <a:latin typeface="Arial Narrow" panose="020B0606020202030204" pitchFamily="34" charset="0"/>
              <a:ea typeface="ヒラギノ角ゴ Pro W3" pitchFamily="1" charset="-128"/>
            </a:endParaRPr>
          </a:p>
        </p:txBody>
      </p:sp>
    </p:spTree>
    <p:extLst>
      <p:ext uri="{BB962C8B-B14F-4D97-AF65-F5344CB8AC3E}">
        <p14:creationId xmlns:p14="http://schemas.microsoft.com/office/powerpoint/2010/main" val="164109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10801" y="1386935"/>
            <a:ext cx="7977713" cy="2559611"/>
          </a:xfrm>
          <a:prstGeom prst="rect">
            <a:avLst/>
          </a:prstGeom>
          <a:noFill/>
        </p:spPr>
        <p:txBody>
          <a:bodyPr wrap="square" lIns="0" tIns="0" rIns="0" bIns="0" rtlCol="0">
            <a:spAutoFit/>
          </a:bodyPr>
          <a:lstStyle/>
          <a:p>
            <a:pPr marL="0" lvl="1" defTabSz="864382" fontAlgn="base">
              <a:spcBef>
                <a:spcPct val="0"/>
              </a:spcBef>
              <a:spcAft>
                <a:spcPct val="0"/>
              </a:spcAft>
              <a:defRPr/>
            </a:pPr>
            <a:r>
              <a:rPr lang="en-US" altLang="de-DE" sz="1512" b="1" dirty="0">
                <a:solidFill>
                  <a:prstClr val="black"/>
                </a:solidFill>
                <a:latin typeface="Arial Narrow" panose="020B0606020202030204" pitchFamily="34" charset="0"/>
                <a:ea typeface="ヒラギノ角ゴ Pro W3" pitchFamily="1" charset="-128"/>
              </a:rPr>
              <a:t>Pre-immigration techniques</a:t>
            </a:r>
            <a:endParaRPr lang="en-US" sz="1512" dirty="0">
              <a:solidFill>
                <a:prstClr val="black"/>
              </a:solidFill>
              <a:latin typeface="Arial Narrow" panose="020B0606020202030204" pitchFamily="34" charset="0"/>
              <a:ea typeface="ヒラギノ角ゴ Pro W3" pitchFamily="1" charset="-128"/>
            </a:endParaRPr>
          </a:p>
          <a:p>
            <a:pPr marL="407517" lvl="1" defTabSz="864382" eaLnBrk="0" fontAlgn="base" hangingPunct="0">
              <a:spcBef>
                <a:spcPct val="0"/>
              </a:spcBef>
              <a:spcAft>
                <a:spcPct val="0"/>
              </a:spcAft>
            </a:pPr>
            <a:endParaRPr lang="en-US" sz="1512" dirty="0">
              <a:solidFill>
                <a:prstClr val="black"/>
              </a:solidFill>
              <a:latin typeface="Arial Narrow" panose="020B0606020202030204" pitchFamily="34" charset="0"/>
              <a:ea typeface="ヒラギノ角ゴ Pro W3" pitchFamily="1" charset="-128"/>
            </a:endParaRPr>
          </a:p>
          <a:p>
            <a:pPr marL="668561" lvl="1" indent="-261044" defTabSz="864382" eaLnBrk="0" fontAlgn="base" hangingPunct="0">
              <a:spcBef>
                <a:spcPct val="0"/>
              </a:spcBef>
              <a:spcAft>
                <a:spcPct val="0"/>
              </a:spcAft>
              <a:buClr>
                <a:srgbClr val="FF0000"/>
              </a:buClr>
              <a:buFont typeface="Arial" panose="020B0604020202020204" pitchFamily="34" charset="0"/>
              <a:buChar char="•"/>
            </a:pPr>
            <a:r>
              <a:rPr lang="en-US" sz="1512" dirty="0">
                <a:solidFill>
                  <a:prstClr val="black"/>
                </a:solidFill>
                <a:latin typeface="Arial Narrow" panose="020B0606020202030204" pitchFamily="34" charset="0"/>
                <a:ea typeface="ヒラギノ角ゴ Pro W3" pitchFamily="1" charset="-128"/>
              </a:rPr>
              <a:t>Portfolio restructuring / </a:t>
            </a:r>
            <a:r>
              <a:rPr lang="en-US" sz="1512" b="1" dirty="0">
                <a:solidFill>
                  <a:prstClr val="black"/>
                </a:solidFill>
                <a:latin typeface="Arial Narrow" panose="020B0606020202030204" pitchFamily="34" charset="0"/>
                <a:ea typeface="ヒラギノ角ゴ Pro W3" pitchFamily="1" charset="-128"/>
              </a:rPr>
              <a:t>investment policy review </a:t>
            </a:r>
            <a:r>
              <a:rPr lang="en-US" sz="1512" dirty="0">
                <a:solidFill>
                  <a:prstClr val="black"/>
                </a:solidFill>
                <a:latin typeface="Arial Narrow" panose="020B0606020202030204" pitchFamily="34" charset="0"/>
                <a:ea typeface="ヒラギノ角ゴ Pro W3" pitchFamily="1" charset="-128"/>
              </a:rPr>
              <a:t>(fixed income vs. capital gains)</a:t>
            </a:r>
          </a:p>
          <a:p>
            <a:pPr marL="668561" lvl="1" indent="-261044" defTabSz="864382" eaLnBrk="0" fontAlgn="base" hangingPunct="0">
              <a:spcBef>
                <a:spcPct val="0"/>
              </a:spcBef>
              <a:spcAft>
                <a:spcPct val="0"/>
              </a:spcAft>
              <a:buClr>
                <a:srgbClr val="FF0000"/>
              </a:buClr>
              <a:buFont typeface="Arial" panose="020B0604020202020204"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668561" lvl="1" indent="-261044" defTabSz="864382" eaLnBrk="0" fontAlgn="base" hangingPunct="0">
              <a:spcBef>
                <a:spcPct val="0"/>
              </a:spcBef>
              <a:spcAft>
                <a:spcPct val="0"/>
              </a:spcAft>
              <a:buClr>
                <a:srgbClr val="FF0000"/>
              </a:buClr>
              <a:buFont typeface="Arial" panose="020B0604020202020204" pitchFamily="34" charset="0"/>
              <a:buChar char="•"/>
            </a:pPr>
            <a:r>
              <a:rPr lang="en-US" sz="1512" b="1" dirty="0" err="1">
                <a:solidFill>
                  <a:prstClr val="black"/>
                </a:solidFill>
                <a:latin typeface="Arial Narrow" panose="020B0606020202030204" pitchFamily="34" charset="0"/>
                <a:ea typeface="ヒラギノ角ゴ Pro W3" pitchFamily="1" charset="-128"/>
              </a:rPr>
              <a:t>Onshorization</a:t>
            </a:r>
            <a:r>
              <a:rPr lang="en-US" sz="1512" dirty="0">
                <a:solidFill>
                  <a:prstClr val="black"/>
                </a:solidFill>
                <a:latin typeface="Arial Narrow" panose="020B0606020202030204" pitchFamily="34" charset="0"/>
                <a:ea typeface="ヒラギノ角ゴ Pro W3" pitchFamily="1" charset="-128"/>
              </a:rPr>
              <a:t> of securities / assets (e.g., hedge funds) </a:t>
            </a:r>
          </a:p>
          <a:p>
            <a:pPr marL="668561" lvl="1" indent="-261044" defTabSz="864382" eaLnBrk="0" fontAlgn="base" hangingPunct="0">
              <a:spcBef>
                <a:spcPct val="0"/>
              </a:spcBef>
              <a:spcAft>
                <a:spcPct val="0"/>
              </a:spcAft>
              <a:buClr>
                <a:srgbClr val="FF0000"/>
              </a:buClr>
              <a:buFont typeface="Arial" panose="020B0604020202020204"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668561" lvl="1" indent="-261044" defTabSz="864382" eaLnBrk="0" fontAlgn="base" hangingPunct="0">
              <a:spcBef>
                <a:spcPct val="0"/>
              </a:spcBef>
              <a:spcAft>
                <a:spcPct val="0"/>
              </a:spcAft>
              <a:buClr>
                <a:srgbClr val="FF0000"/>
              </a:buClr>
              <a:buFont typeface="Arial" panose="020B0604020202020204" pitchFamily="34" charset="0"/>
              <a:buChar char="•"/>
            </a:pPr>
            <a:r>
              <a:rPr lang="en-US" sz="1512" b="1" dirty="0">
                <a:solidFill>
                  <a:prstClr val="black"/>
                </a:solidFill>
                <a:latin typeface="Arial Narrow" panose="020B0606020202030204" pitchFamily="34" charset="0"/>
                <a:ea typeface="ヒラギノ角ゴ Pro W3" pitchFamily="1" charset="-128"/>
              </a:rPr>
              <a:t>Life-insurance policies</a:t>
            </a:r>
          </a:p>
          <a:p>
            <a:pPr marL="668561" lvl="1" indent="-261044" defTabSz="864382" eaLnBrk="0" fontAlgn="base" hangingPunct="0">
              <a:spcBef>
                <a:spcPct val="0"/>
              </a:spcBef>
              <a:spcAft>
                <a:spcPct val="0"/>
              </a:spcAft>
              <a:buClr>
                <a:srgbClr val="FF0000"/>
              </a:buClr>
              <a:buFont typeface="Arial" panose="020B0604020202020204" pitchFamily="34" charset="0"/>
              <a:buChar char="•"/>
            </a:pPr>
            <a:endParaRPr lang="en-US" altLang="en-US" sz="1512" dirty="0">
              <a:solidFill>
                <a:prstClr val="black"/>
              </a:solidFill>
              <a:latin typeface="Arial Narrow" panose="020B0606020202030204" pitchFamily="34" charset="0"/>
              <a:ea typeface="ヒラギノ角ゴ Pro W3" pitchFamily="1" charset="-128"/>
            </a:endParaRPr>
          </a:p>
          <a:p>
            <a:pPr marL="668561" lvl="1" indent="-261044" defTabSz="864382" eaLnBrk="0" fontAlgn="base" hangingPunct="0">
              <a:spcBef>
                <a:spcPct val="0"/>
              </a:spcBef>
              <a:spcAft>
                <a:spcPct val="0"/>
              </a:spcAft>
              <a:buClr>
                <a:srgbClr val="FF0000"/>
              </a:buClr>
              <a:buFont typeface="Arial" panose="020B0604020202020204" pitchFamily="34" charset="0"/>
              <a:buChar char="•"/>
            </a:pPr>
            <a:r>
              <a:rPr lang="en-US" altLang="en-US" sz="1512" dirty="0">
                <a:solidFill>
                  <a:prstClr val="black"/>
                </a:solidFill>
                <a:latin typeface="Arial Narrow" panose="020B0606020202030204" pitchFamily="34" charset="0"/>
                <a:ea typeface="ヒラギノ角ゴ Pro W3" pitchFamily="1" charset="-128"/>
              </a:rPr>
              <a:t>Corporate reorganization through </a:t>
            </a:r>
            <a:r>
              <a:rPr lang="en-US" altLang="en-US" sz="1512" b="1" dirty="0">
                <a:solidFill>
                  <a:prstClr val="black"/>
                </a:solidFill>
                <a:latin typeface="Arial Narrow" panose="020B0606020202030204" pitchFamily="34" charset="0"/>
                <a:ea typeface="ヒラギノ角ゴ Pro W3" pitchFamily="1" charset="-128"/>
              </a:rPr>
              <a:t>holding companies </a:t>
            </a:r>
            <a:r>
              <a:rPr lang="en-US" altLang="en-US" sz="1512" dirty="0">
                <a:solidFill>
                  <a:prstClr val="black"/>
                </a:solidFill>
                <a:latin typeface="Arial Narrow" panose="020B0606020202030204" pitchFamily="34" charset="0"/>
                <a:ea typeface="ヒラギノ角ゴ Pro W3" pitchFamily="1" charset="-128"/>
              </a:rPr>
              <a:t>(e.g., Malta or Luxembourg)</a:t>
            </a:r>
          </a:p>
          <a:p>
            <a:pPr marL="668561" lvl="1" indent="-261044" defTabSz="864382" eaLnBrk="0" fontAlgn="base" hangingPunct="0">
              <a:spcBef>
                <a:spcPct val="0"/>
              </a:spcBef>
              <a:spcAft>
                <a:spcPct val="0"/>
              </a:spcAft>
              <a:buClr>
                <a:srgbClr val="FF0000"/>
              </a:buClr>
              <a:buFont typeface="Arial" panose="020B0604020202020204" pitchFamily="34" charset="0"/>
              <a:buChar char="•"/>
            </a:pPr>
            <a:endParaRPr lang="en-US" altLang="en-US" sz="1512" dirty="0">
              <a:solidFill>
                <a:prstClr val="black"/>
              </a:solidFill>
              <a:latin typeface="Arial Narrow" panose="020B0606020202030204" pitchFamily="34" charset="0"/>
              <a:ea typeface="ヒラギノ角ゴ Pro W3" pitchFamily="1" charset="-128"/>
            </a:endParaRPr>
          </a:p>
          <a:p>
            <a:pPr marL="668561" lvl="1" indent="-261044" defTabSz="864382" eaLnBrk="0" fontAlgn="base" hangingPunct="0">
              <a:spcBef>
                <a:spcPct val="0"/>
              </a:spcBef>
              <a:spcAft>
                <a:spcPct val="0"/>
              </a:spcAft>
              <a:buClr>
                <a:srgbClr val="FF0000"/>
              </a:buClr>
              <a:buFont typeface="Arial" panose="020B0604020202020204" pitchFamily="34" charset="0"/>
              <a:buChar char="•"/>
            </a:pPr>
            <a:r>
              <a:rPr lang="en-US" altLang="en-US" sz="1512" dirty="0">
                <a:solidFill>
                  <a:prstClr val="black"/>
                </a:solidFill>
                <a:latin typeface="Arial Narrow" panose="020B0606020202030204" pitchFamily="34" charset="0"/>
                <a:ea typeface="ヒラギノ角ゴ Pro W3" pitchFamily="1" charset="-128"/>
              </a:rPr>
              <a:t>Distribution and wind-up of </a:t>
            </a:r>
            <a:r>
              <a:rPr lang="en-US" altLang="en-US" sz="1512" b="1" dirty="0">
                <a:solidFill>
                  <a:prstClr val="black"/>
                </a:solidFill>
                <a:latin typeface="Arial Narrow" panose="020B0606020202030204" pitchFamily="34" charset="0"/>
                <a:ea typeface="ヒラギノ角ゴ Pro W3" pitchFamily="1" charset="-128"/>
              </a:rPr>
              <a:t>CFC, Foundations and Trusts</a:t>
            </a:r>
            <a:endParaRPr lang="en-US" sz="1512" b="1" dirty="0">
              <a:solidFill>
                <a:prstClr val="black"/>
              </a:solidFill>
              <a:latin typeface="Arial Narrow" panose="020B0606020202030204" pitchFamily="34" charset="0"/>
              <a:ea typeface="ヒラギノ角ゴ Pro W3" pitchFamily="1" charset="-128"/>
            </a:endParaRPr>
          </a:p>
        </p:txBody>
      </p:sp>
      <p:sp>
        <p:nvSpPr>
          <p:cNvPr id="6" name="TextBox 5"/>
          <p:cNvSpPr txBox="1"/>
          <p:nvPr/>
        </p:nvSpPr>
        <p:spPr>
          <a:xfrm>
            <a:off x="1303506" y="231032"/>
            <a:ext cx="1304764" cy="328830"/>
          </a:xfrm>
          <a:prstGeom prst="rect">
            <a:avLst/>
          </a:prstGeom>
          <a:noFill/>
        </p:spPr>
        <p:txBody>
          <a:bodyPr wrap="square" lIns="95272" tIns="47636" rIns="95272" bIns="47636" rtlCol="0">
            <a:spAutoFit/>
          </a:bodyPr>
          <a:lstStyle/>
          <a:p>
            <a:pPr defTabSz="864382" eaLnBrk="0" fontAlgn="base" hangingPunct="0">
              <a:spcBef>
                <a:spcPct val="0"/>
              </a:spcBef>
              <a:spcAft>
                <a:spcPct val="0"/>
              </a:spcAft>
            </a:pPr>
            <a:r>
              <a:rPr lang="pt-PT" sz="756" b="1" dirty="0">
                <a:solidFill>
                  <a:prstClr val="white">
                    <a:lumMod val="50000"/>
                  </a:prstClr>
                </a:solidFill>
                <a:latin typeface="Arial Narrow" panose="020B0606020202030204" pitchFamily="34" charset="0"/>
                <a:ea typeface="ヒラギノ角ゴ Pro W3" pitchFamily="1" charset="-128"/>
              </a:rPr>
              <a:t>PORTUGAL</a:t>
            </a:r>
          </a:p>
          <a:p>
            <a:pPr defTabSz="864382" eaLnBrk="0" fontAlgn="base" hangingPunct="0">
              <a:spcBef>
                <a:spcPct val="0"/>
              </a:spcBef>
              <a:spcAft>
                <a:spcPct val="0"/>
              </a:spcAft>
            </a:pPr>
            <a:r>
              <a:rPr lang="pt-PT" sz="756" b="1" dirty="0" err="1">
                <a:solidFill>
                  <a:prstClr val="white">
                    <a:lumMod val="50000"/>
                  </a:prstClr>
                </a:solidFill>
                <a:latin typeface="Arial Narrow" panose="020B0606020202030204" pitchFamily="34" charset="0"/>
                <a:ea typeface="ヒラギノ角ゴ Pro W3" pitchFamily="1" charset="-128"/>
              </a:rPr>
              <a:t>Tax</a:t>
            </a:r>
            <a:r>
              <a:rPr lang="pt-PT" sz="756" b="1" dirty="0">
                <a:solidFill>
                  <a:prstClr val="white">
                    <a:lumMod val="50000"/>
                  </a:prstClr>
                </a:solidFill>
                <a:latin typeface="Arial Narrow" panose="020B0606020202030204" pitchFamily="34" charset="0"/>
                <a:ea typeface="ヒラギノ角ゴ Pro W3" pitchFamily="1" charset="-128"/>
              </a:rPr>
              <a:t> regime for </a:t>
            </a:r>
            <a:r>
              <a:rPr lang="pt-PT" sz="756" b="1" dirty="0" err="1">
                <a:solidFill>
                  <a:prstClr val="white">
                    <a:lumMod val="50000"/>
                  </a:prstClr>
                </a:solidFill>
                <a:latin typeface="Arial Narrow" panose="020B0606020202030204" pitchFamily="34" charset="0"/>
                <a:ea typeface="ヒラギノ角ゴ Pro W3" pitchFamily="1" charset="-128"/>
              </a:rPr>
              <a:t>new</a:t>
            </a:r>
            <a:r>
              <a:rPr lang="pt-PT" sz="756" b="1" dirty="0">
                <a:solidFill>
                  <a:prstClr val="white">
                    <a:lumMod val="50000"/>
                  </a:prstClr>
                </a:solidFill>
                <a:latin typeface="Arial Narrow" panose="020B0606020202030204" pitchFamily="34" charset="0"/>
                <a:ea typeface="ヒラギノ角ゴ Pro W3" pitchFamily="1" charset="-128"/>
              </a:rPr>
              <a:t> </a:t>
            </a:r>
            <a:r>
              <a:rPr lang="pt-PT" sz="756" b="1" dirty="0" err="1">
                <a:solidFill>
                  <a:prstClr val="white">
                    <a:lumMod val="50000"/>
                  </a:prstClr>
                </a:solidFill>
                <a:latin typeface="Arial Narrow" panose="020B0606020202030204" pitchFamily="34" charset="0"/>
                <a:ea typeface="ヒラギノ角ゴ Pro W3" pitchFamily="1" charset="-128"/>
              </a:rPr>
              <a:t>residents</a:t>
            </a:r>
            <a:endParaRPr lang="pt-PT" sz="756" b="1" dirty="0">
              <a:solidFill>
                <a:prstClr val="white">
                  <a:lumMod val="50000"/>
                </a:prstClr>
              </a:solidFill>
              <a:latin typeface="Arial Narrow" panose="020B0606020202030204" pitchFamily="34" charset="0"/>
              <a:ea typeface="ヒラギノ角ゴ Pro W3" pitchFamily="1" charset="-128"/>
            </a:endParaRPr>
          </a:p>
        </p:txBody>
      </p:sp>
      <p:sp>
        <p:nvSpPr>
          <p:cNvPr id="9" name="TextBox 8"/>
          <p:cNvSpPr txBox="1"/>
          <p:nvPr/>
        </p:nvSpPr>
        <p:spPr>
          <a:xfrm>
            <a:off x="2624490" y="502040"/>
            <a:ext cx="8064023" cy="748757"/>
          </a:xfrm>
          <a:prstGeom prst="rect">
            <a:avLst/>
          </a:prstGeom>
          <a:noFill/>
        </p:spPr>
        <p:txBody>
          <a:bodyPr wrap="square" lIns="95272" tIns="47636" rIns="95272" bIns="47636" rtlCol="0">
            <a:noAutofit/>
          </a:bodyPr>
          <a:lstStyle/>
          <a:p>
            <a:pPr defTabSz="864382" eaLnBrk="0" fontAlgn="base" hangingPunct="0">
              <a:spcBef>
                <a:spcPct val="0"/>
              </a:spcBef>
              <a:spcAft>
                <a:spcPct val="0"/>
              </a:spcAft>
            </a:pPr>
            <a:r>
              <a:rPr lang="pt-PT" sz="1891" b="1" dirty="0">
                <a:solidFill>
                  <a:prstClr val="black"/>
                </a:solidFill>
                <a:latin typeface="Arial Narrow" panose="020B0606020202030204" pitchFamily="34" charset="0"/>
                <a:ea typeface="ヒラギノ角ゴ Pro W3" pitchFamily="1" charset="-128"/>
              </a:rPr>
              <a:t>Portuguese </a:t>
            </a:r>
            <a:r>
              <a:rPr lang="pt-PT" sz="1891" b="1" dirty="0" err="1">
                <a:solidFill>
                  <a:prstClr val="black"/>
                </a:solidFill>
                <a:latin typeface="Arial Narrow" panose="020B0606020202030204" pitchFamily="34" charset="0"/>
                <a:ea typeface="ヒラギノ角ゴ Pro W3" pitchFamily="1" charset="-128"/>
              </a:rPr>
              <a:t>taxation</a:t>
            </a:r>
            <a:endParaRPr lang="pt-PT" sz="1891" b="1" dirty="0">
              <a:solidFill>
                <a:prstClr val="black"/>
              </a:solidFill>
              <a:latin typeface="Arial Narrow" panose="020B0606020202030204" pitchFamily="34" charset="0"/>
              <a:ea typeface="ヒラギノ角ゴ Pro W3" pitchFamily="1" charset="-128"/>
            </a:endParaRPr>
          </a:p>
          <a:p>
            <a:pPr defTabSz="864382" eaLnBrk="0" fontAlgn="base" hangingPunct="0">
              <a:spcBef>
                <a:spcPct val="0"/>
              </a:spcBef>
              <a:spcAft>
                <a:spcPct val="0"/>
              </a:spcAft>
            </a:pPr>
            <a:r>
              <a:rPr lang="pt-PT" sz="1891" dirty="0">
                <a:solidFill>
                  <a:prstClr val="black"/>
                </a:solidFill>
                <a:latin typeface="Arial Narrow" panose="020B0606020202030204" pitchFamily="34" charset="0"/>
                <a:ea typeface="ヒラギノ角ゴ Pro W3" pitchFamily="1" charset="-128"/>
              </a:rPr>
              <a:t>NHR </a:t>
            </a:r>
            <a:r>
              <a:rPr lang="pt-PT" sz="1891" dirty="0" err="1">
                <a:solidFill>
                  <a:prstClr val="black"/>
                </a:solidFill>
                <a:latin typeface="Arial Narrow" panose="020B0606020202030204" pitchFamily="34" charset="0"/>
                <a:ea typeface="ヒラギノ角ゴ Pro W3" pitchFamily="1" charset="-128"/>
              </a:rPr>
              <a:t>special</a:t>
            </a:r>
            <a:r>
              <a:rPr lang="pt-PT" sz="1891" dirty="0">
                <a:solidFill>
                  <a:prstClr val="black"/>
                </a:solidFill>
                <a:latin typeface="Arial Narrow" panose="020B0606020202030204" pitchFamily="34" charset="0"/>
                <a:ea typeface="ヒラギノ角ゴ Pro W3" pitchFamily="1" charset="-128"/>
              </a:rPr>
              <a:t> </a:t>
            </a:r>
            <a:r>
              <a:rPr lang="pt-PT" sz="1891" dirty="0" err="1">
                <a:solidFill>
                  <a:prstClr val="black"/>
                </a:solidFill>
                <a:latin typeface="Arial Narrow" panose="020B0606020202030204" pitchFamily="34" charset="0"/>
                <a:ea typeface="ヒラギノ角ゴ Pro W3" pitchFamily="1" charset="-128"/>
              </a:rPr>
              <a:t>tax</a:t>
            </a:r>
            <a:r>
              <a:rPr lang="pt-PT" sz="1891" dirty="0">
                <a:solidFill>
                  <a:prstClr val="black"/>
                </a:solidFill>
                <a:latin typeface="Arial Narrow" panose="020B0606020202030204" pitchFamily="34" charset="0"/>
                <a:ea typeface="ヒラギノ角ゴ Pro W3" pitchFamily="1" charset="-128"/>
              </a:rPr>
              <a:t> regime</a:t>
            </a:r>
          </a:p>
          <a:p>
            <a:pPr defTabSz="864382" eaLnBrk="0" fontAlgn="base" hangingPunct="0">
              <a:lnSpc>
                <a:spcPts val="1355"/>
              </a:lnSpc>
              <a:spcBef>
                <a:spcPct val="0"/>
              </a:spcBef>
              <a:spcAft>
                <a:spcPct val="0"/>
              </a:spcAft>
            </a:pPr>
            <a:endParaRPr lang="en-GB" sz="1418" dirty="0">
              <a:solidFill>
                <a:prstClr val="black"/>
              </a:solidFill>
              <a:latin typeface="Arial Narrow" panose="020B0606020202030204" pitchFamily="34" charset="0"/>
              <a:ea typeface="ヒラギノ角ゴ Pro W3" pitchFamily="1" charset="-128"/>
            </a:endParaRPr>
          </a:p>
        </p:txBody>
      </p:sp>
    </p:spTree>
    <p:extLst>
      <p:ext uri="{BB962C8B-B14F-4D97-AF65-F5344CB8AC3E}">
        <p14:creationId xmlns:p14="http://schemas.microsoft.com/office/powerpoint/2010/main" val="7079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92559" y="1386935"/>
            <a:ext cx="7995954" cy="3024995"/>
          </a:xfrm>
          <a:prstGeom prst="rect">
            <a:avLst/>
          </a:prstGeom>
          <a:noFill/>
        </p:spPr>
        <p:txBody>
          <a:bodyPr wrap="square" lIns="0" tIns="0" rIns="0" bIns="0" rtlCol="0">
            <a:spAutoFit/>
          </a:bodyPr>
          <a:lstStyle/>
          <a:p>
            <a:pPr algn="just" defTabSz="864382" eaLnBrk="0" fontAlgn="base" hangingPunct="0">
              <a:spcBef>
                <a:spcPct val="0"/>
              </a:spcBef>
              <a:spcAft>
                <a:spcPct val="0"/>
              </a:spcAft>
            </a:pPr>
            <a:r>
              <a:rPr lang="en-GB" sz="1512" b="1" dirty="0">
                <a:solidFill>
                  <a:prstClr val="black"/>
                </a:solidFill>
                <a:latin typeface="Arial Narrow" panose="020B0606020202030204" pitchFamily="34" charset="0"/>
                <a:ea typeface="ヒラギノ角ゴ Pro W3" pitchFamily="1" charset="-128"/>
              </a:rPr>
              <a:t>Other issues to be considered when M</a:t>
            </a:r>
            <a:r>
              <a:rPr lang="en-US" sz="1512" b="1" dirty="0">
                <a:solidFill>
                  <a:prstClr val="black"/>
                </a:solidFill>
                <a:latin typeface="Arial Narrow" panose="020B0606020202030204" pitchFamily="34" charset="0"/>
                <a:ea typeface="ヒラギノ角ゴ Pro W3" pitchFamily="1" charset="-128"/>
              </a:rPr>
              <a:t>oving IN…</a:t>
            </a:r>
          </a:p>
          <a:p>
            <a:pPr marL="261044" indent="-261044" algn="just" defTabSz="864382" eaLnBrk="0" fontAlgn="base" hangingPunct="0">
              <a:spcBef>
                <a:spcPct val="0"/>
              </a:spcBef>
              <a:spcAft>
                <a:spcPct val="0"/>
              </a:spcAft>
              <a:buFont typeface="Arial"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245092" indent="-245092" algn="just" defTabSz="864382" eaLnBrk="0" fontAlgn="base" hangingPunct="0">
              <a:spcBef>
                <a:spcPct val="0"/>
              </a:spcBef>
              <a:spcAft>
                <a:spcPct val="0"/>
              </a:spcAft>
              <a:buClr>
                <a:srgbClr val="FF0000"/>
              </a:buClr>
              <a:buFont typeface="Arial" pitchFamily="34" charset="0"/>
              <a:buChar char="•"/>
            </a:pPr>
            <a:r>
              <a:rPr lang="pt-PT" sz="1512" dirty="0">
                <a:solidFill>
                  <a:prstClr val="black"/>
                </a:solidFill>
                <a:latin typeface="Arial Narrow" panose="020B0606020202030204" pitchFamily="34" charset="0"/>
                <a:ea typeface="ヒラギノ角ゴ Pro W3" pitchFamily="1" charset="-128"/>
              </a:rPr>
              <a:t>T</a:t>
            </a:r>
            <a:r>
              <a:rPr lang="en-US" sz="1512" dirty="0">
                <a:solidFill>
                  <a:prstClr val="black"/>
                </a:solidFill>
                <a:latin typeface="Arial Narrow" panose="020B0606020202030204" pitchFamily="34" charset="0"/>
                <a:ea typeface="ヒラギノ角ゴ Pro W3" pitchFamily="1" charset="-128"/>
              </a:rPr>
              <a:t>he NHR requires world-wide income to always be declared, even if exempt - </a:t>
            </a:r>
            <a:r>
              <a:rPr lang="pt-PT" sz="1512" dirty="0">
                <a:solidFill>
                  <a:prstClr val="black"/>
                </a:solidFill>
                <a:latin typeface="Arial Narrow" panose="020B0606020202030204" pitchFamily="34" charset="0"/>
                <a:ea typeface="ヒラギノ角ゴ Pro W3" pitchFamily="1" charset="-128"/>
              </a:rPr>
              <a:t>FACTA (2015</a:t>
            </a:r>
            <a:r>
              <a:rPr lang="en-US" sz="1512" dirty="0">
                <a:solidFill>
                  <a:prstClr val="black"/>
                </a:solidFill>
                <a:latin typeface="Arial Narrow" panose="020B0606020202030204" pitchFamily="34" charset="0"/>
                <a:ea typeface="ヒラギノ角ゴ Pro W3" pitchFamily="1" charset="-128"/>
              </a:rPr>
              <a:t>) and Automatic Exchange of Information (from 2016 with the EU)</a:t>
            </a:r>
          </a:p>
          <a:p>
            <a:pPr marL="245092" indent="-245092" algn="just" defTabSz="864382" eaLnBrk="0" fontAlgn="base" hangingPunct="0">
              <a:spcBef>
                <a:spcPct val="0"/>
              </a:spcBef>
              <a:spcAft>
                <a:spcPct val="0"/>
              </a:spcAft>
              <a:buClr>
                <a:srgbClr val="FF0000"/>
              </a:buClr>
              <a:buFont typeface="Arial"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245092" indent="-245092" algn="just" defTabSz="864382" eaLnBrk="0" fontAlgn="base" hangingPunct="0">
              <a:spcBef>
                <a:spcPct val="0"/>
              </a:spcBef>
              <a:spcAft>
                <a:spcPct val="0"/>
              </a:spcAft>
              <a:buClr>
                <a:srgbClr val="FF0000"/>
              </a:buClr>
              <a:buFont typeface="Arial" pitchFamily="34" charset="0"/>
              <a:buChar char="•"/>
            </a:pPr>
            <a:r>
              <a:rPr lang="en-US" sz="1512" dirty="0">
                <a:solidFill>
                  <a:prstClr val="black"/>
                </a:solidFill>
                <a:latin typeface="Arial Narrow" panose="020B0606020202030204" pitchFamily="34" charset="0"/>
                <a:ea typeface="ヒラギノ角ゴ Pro W3" pitchFamily="1" charset="-128"/>
              </a:rPr>
              <a:t>Expenditure, in particular real estate, vehicles, private aircraft and recreational boats, must be compatible with income declared</a:t>
            </a:r>
          </a:p>
          <a:p>
            <a:pPr marL="245092" indent="-245092" algn="just" defTabSz="864382" eaLnBrk="0" fontAlgn="base" hangingPunct="0">
              <a:spcBef>
                <a:spcPct val="0"/>
              </a:spcBef>
              <a:spcAft>
                <a:spcPct val="0"/>
              </a:spcAft>
              <a:buClr>
                <a:srgbClr val="FF0000"/>
              </a:buClr>
              <a:buFont typeface="Arial"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245092" indent="-245092" algn="just" defTabSz="864382" eaLnBrk="0" fontAlgn="base" hangingPunct="0">
              <a:spcBef>
                <a:spcPct val="0"/>
              </a:spcBef>
              <a:spcAft>
                <a:spcPct val="0"/>
              </a:spcAft>
              <a:buClr>
                <a:srgbClr val="FF0000"/>
              </a:buClr>
              <a:buFont typeface="Arial" pitchFamily="34" charset="0"/>
              <a:buChar char="•"/>
            </a:pPr>
            <a:r>
              <a:rPr lang="en-US" sz="1512" dirty="0">
                <a:solidFill>
                  <a:prstClr val="black"/>
                </a:solidFill>
                <a:latin typeface="Arial Narrow" panose="020B0606020202030204" pitchFamily="34" charset="0"/>
                <a:ea typeface="ヒラギノ角ゴ Pro W3" pitchFamily="1" charset="-128"/>
              </a:rPr>
              <a:t>Check the country of origin’s health insurance coverage and assess whether it is appropriate to maintain it or enter into a new health insurance contract with a Portuguese insurance company</a:t>
            </a:r>
          </a:p>
          <a:p>
            <a:pPr marL="245092" indent="-245092" algn="just" defTabSz="864382" eaLnBrk="0" fontAlgn="base" hangingPunct="0">
              <a:spcBef>
                <a:spcPct val="0"/>
              </a:spcBef>
              <a:spcAft>
                <a:spcPct val="0"/>
              </a:spcAft>
              <a:buClr>
                <a:srgbClr val="FF0000"/>
              </a:buClr>
              <a:buFont typeface="Arial" pitchFamily="34" charset="0"/>
              <a:buChar char="•"/>
            </a:pPr>
            <a:endParaRPr lang="pt-PT" sz="1512" dirty="0">
              <a:solidFill>
                <a:prstClr val="black"/>
              </a:solidFill>
              <a:latin typeface="Arial Narrow" panose="020B0606020202030204" pitchFamily="34" charset="0"/>
              <a:ea typeface="ヒラギノ角ゴ Pro W3" pitchFamily="1" charset="-128"/>
            </a:endParaRPr>
          </a:p>
          <a:p>
            <a:pPr marL="245092" indent="-245092" algn="just" defTabSz="864382" eaLnBrk="0" fontAlgn="base" hangingPunct="0">
              <a:spcBef>
                <a:spcPct val="0"/>
              </a:spcBef>
              <a:spcAft>
                <a:spcPct val="0"/>
              </a:spcAft>
              <a:buClr>
                <a:srgbClr val="FF0000"/>
              </a:buClr>
              <a:buFont typeface="Arial" pitchFamily="34" charset="0"/>
              <a:buChar char="•"/>
            </a:pPr>
            <a:r>
              <a:rPr lang="en-US" sz="1512" dirty="0">
                <a:solidFill>
                  <a:prstClr val="black"/>
                </a:solidFill>
                <a:latin typeface="Arial Narrow" panose="020B0606020202030204" pitchFamily="34" charset="0"/>
                <a:ea typeface="ヒラギノ角ゴ Pro W3" pitchFamily="1" charset="-128"/>
              </a:rPr>
              <a:t>Succession</a:t>
            </a:r>
            <a:r>
              <a:rPr lang="pt-PT" sz="1512" dirty="0">
                <a:solidFill>
                  <a:prstClr val="black"/>
                </a:solidFill>
                <a:latin typeface="Arial Narrow" panose="020B0606020202030204" pitchFamily="34" charset="0"/>
                <a:ea typeface="ヒラギノ角ゴ Pro W3" pitchFamily="1" charset="-128"/>
              </a:rPr>
              <a:t> </a:t>
            </a:r>
            <a:r>
              <a:rPr lang="en-US" sz="1512" dirty="0">
                <a:solidFill>
                  <a:prstClr val="black"/>
                </a:solidFill>
                <a:latin typeface="Arial Narrow" panose="020B0606020202030204" pitchFamily="34" charset="0"/>
                <a:ea typeface="ヒラギノ角ゴ Pro W3" pitchFamily="1" charset="-128"/>
              </a:rPr>
              <a:t>law</a:t>
            </a:r>
            <a:r>
              <a:rPr lang="pt-PT" sz="1512" dirty="0">
                <a:solidFill>
                  <a:prstClr val="black"/>
                </a:solidFill>
                <a:latin typeface="Arial Narrow" panose="020B0606020202030204" pitchFamily="34" charset="0"/>
                <a:ea typeface="ヒラギノ角ゴ Pro W3" pitchFamily="1" charset="-128"/>
              </a:rPr>
              <a:t> </a:t>
            </a:r>
            <a:r>
              <a:rPr lang="en-US" sz="1512" dirty="0">
                <a:solidFill>
                  <a:prstClr val="black"/>
                </a:solidFill>
                <a:latin typeface="Arial Narrow" panose="020B0606020202030204" pitchFamily="34" charset="0"/>
                <a:ea typeface="ヒラギノ角ゴ Pro W3" pitchFamily="1" charset="-128"/>
              </a:rPr>
              <a:t>implications due to the change of residence may require a Portuguese or international will</a:t>
            </a:r>
          </a:p>
          <a:p>
            <a:pPr algn="just" defTabSz="864382" eaLnBrk="0" fontAlgn="base" hangingPunct="0">
              <a:spcBef>
                <a:spcPct val="0"/>
              </a:spcBef>
              <a:spcAft>
                <a:spcPct val="0"/>
              </a:spcAft>
            </a:pPr>
            <a:endParaRPr lang="en-US" sz="1512" dirty="0">
              <a:solidFill>
                <a:prstClr val="black"/>
              </a:solidFill>
              <a:latin typeface="Arial Narrow" panose="020B0606020202030204" pitchFamily="34" charset="0"/>
              <a:ea typeface="ヒラギノ角ゴ Pro W3" pitchFamily="1" charset="-128"/>
            </a:endParaRPr>
          </a:p>
        </p:txBody>
      </p:sp>
      <p:sp>
        <p:nvSpPr>
          <p:cNvPr id="6" name="TextBox 5"/>
          <p:cNvSpPr txBox="1"/>
          <p:nvPr/>
        </p:nvSpPr>
        <p:spPr>
          <a:xfrm>
            <a:off x="1303506" y="231032"/>
            <a:ext cx="1304764" cy="328830"/>
          </a:xfrm>
          <a:prstGeom prst="rect">
            <a:avLst/>
          </a:prstGeom>
          <a:noFill/>
        </p:spPr>
        <p:txBody>
          <a:bodyPr wrap="square" lIns="95272" tIns="47636" rIns="95272" bIns="47636" rtlCol="0">
            <a:spAutoFit/>
          </a:bodyPr>
          <a:lstStyle/>
          <a:p>
            <a:pPr defTabSz="864382" eaLnBrk="0" fontAlgn="base" hangingPunct="0">
              <a:spcBef>
                <a:spcPct val="0"/>
              </a:spcBef>
              <a:spcAft>
                <a:spcPct val="0"/>
              </a:spcAft>
            </a:pPr>
            <a:r>
              <a:rPr lang="pt-PT" sz="756" b="1" dirty="0">
                <a:solidFill>
                  <a:prstClr val="white">
                    <a:lumMod val="50000"/>
                  </a:prstClr>
                </a:solidFill>
                <a:latin typeface="Arial Narrow" panose="020B0606020202030204" pitchFamily="34" charset="0"/>
                <a:ea typeface="ヒラギノ角ゴ Pro W3" pitchFamily="1" charset="-128"/>
              </a:rPr>
              <a:t>PORTUGAL</a:t>
            </a:r>
          </a:p>
          <a:p>
            <a:pPr defTabSz="864382" eaLnBrk="0" fontAlgn="base" hangingPunct="0">
              <a:spcBef>
                <a:spcPct val="0"/>
              </a:spcBef>
              <a:spcAft>
                <a:spcPct val="0"/>
              </a:spcAft>
            </a:pPr>
            <a:r>
              <a:rPr lang="pt-PT" sz="756" b="1" dirty="0" err="1">
                <a:solidFill>
                  <a:prstClr val="white">
                    <a:lumMod val="50000"/>
                  </a:prstClr>
                </a:solidFill>
                <a:latin typeface="Arial Narrow" panose="020B0606020202030204" pitchFamily="34" charset="0"/>
                <a:ea typeface="ヒラギノ角ゴ Pro W3" pitchFamily="1" charset="-128"/>
              </a:rPr>
              <a:t>Tax</a:t>
            </a:r>
            <a:r>
              <a:rPr lang="pt-PT" sz="756" b="1" dirty="0">
                <a:solidFill>
                  <a:prstClr val="white">
                    <a:lumMod val="50000"/>
                  </a:prstClr>
                </a:solidFill>
                <a:latin typeface="Arial Narrow" panose="020B0606020202030204" pitchFamily="34" charset="0"/>
                <a:ea typeface="ヒラギノ角ゴ Pro W3" pitchFamily="1" charset="-128"/>
              </a:rPr>
              <a:t> regime for </a:t>
            </a:r>
            <a:r>
              <a:rPr lang="pt-PT" sz="756" b="1" dirty="0" err="1">
                <a:solidFill>
                  <a:prstClr val="white">
                    <a:lumMod val="50000"/>
                  </a:prstClr>
                </a:solidFill>
                <a:latin typeface="Arial Narrow" panose="020B0606020202030204" pitchFamily="34" charset="0"/>
                <a:ea typeface="ヒラギノ角ゴ Pro W3" pitchFamily="1" charset="-128"/>
              </a:rPr>
              <a:t>new</a:t>
            </a:r>
            <a:r>
              <a:rPr lang="pt-PT" sz="756" b="1" dirty="0">
                <a:solidFill>
                  <a:prstClr val="white">
                    <a:lumMod val="50000"/>
                  </a:prstClr>
                </a:solidFill>
                <a:latin typeface="Arial Narrow" panose="020B0606020202030204" pitchFamily="34" charset="0"/>
                <a:ea typeface="ヒラギノ角ゴ Pro W3" pitchFamily="1" charset="-128"/>
              </a:rPr>
              <a:t> </a:t>
            </a:r>
            <a:r>
              <a:rPr lang="pt-PT" sz="756" b="1" dirty="0" err="1">
                <a:solidFill>
                  <a:prstClr val="white">
                    <a:lumMod val="50000"/>
                  </a:prstClr>
                </a:solidFill>
                <a:latin typeface="Arial Narrow" panose="020B0606020202030204" pitchFamily="34" charset="0"/>
                <a:ea typeface="ヒラギノ角ゴ Pro W3" pitchFamily="1" charset="-128"/>
              </a:rPr>
              <a:t>residents</a:t>
            </a:r>
            <a:endParaRPr lang="pt-PT" sz="756" b="1" dirty="0">
              <a:solidFill>
                <a:prstClr val="white">
                  <a:lumMod val="50000"/>
                </a:prstClr>
              </a:solidFill>
              <a:latin typeface="Arial Narrow" panose="020B0606020202030204" pitchFamily="34" charset="0"/>
              <a:ea typeface="ヒラギノ角ゴ Pro W3" pitchFamily="1" charset="-128"/>
            </a:endParaRPr>
          </a:p>
        </p:txBody>
      </p:sp>
      <p:sp>
        <p:nvSpPr>
          <p:cNvPr id="9" name="TextBox 8"/>
          <p:cNvSpPr txBox="1"/>
          <p:nvPr/>
        </p:nvSpPr>
        <p:spPr>
          <a:xfrm>
            <a:off x="2624490" y="502040"/>
            <a:ext cx="8064023" cy="748757"/>
          </a:xfrm>
          <a:prstGeom prst="rect">
            <a:avLst/>
          </a:prstGeom>
          <a:noFill/>
        </p:spPr>
        <p:txBody>
          <a:bodyPr wrap="square" lIns="95272" tIns="47636" rIns="95272" bIns="47636" rtlCol="0">
            <a:noAutofit/>
          </a:bodyPr>
          <a:lstStyle/>
          <a:p>
            <a:pPr defTabSz="864382" eaLnBrk="0" fontAlgn="base" hangingPunct="0">
              <a:spcBef>
                <a:spcPct val="0"/>
              </a:spcBef>
              <a:spcAft>
                <a:spcPct val="0"/>
              </a:spcAft>
            </a:pPr>
            <a:r>
              <a:rPr lang="pt-PT" sz="1891" b="1" dirty="0">
                <a:solidFill>
                  <a:prstClr val="black"/>
                </a:solidFill>
                <a:latin typeface="Arial Narrow" panose="020B0606020202030204" pitchFamily="34" charset="0"/>
                <a:ea typeface="ヒラギノ角ゴ Pro W3" pitchFamily="1" charset="-128"/>
              </a:rPr>
              <a:t>Portuguese </a:t>
            </a:r>
            <a:r>
              <a:rPr lang="pt-PT" sz="1891" b="1" dirty="0" err="1">
                <a:solidFill>
                  <a:prstClr val="black"/>
                </a:solidFill>
                <a:latin typeface="Arial Narrow" panose="020B0606020202030204" pitchFamily="34" charset="0"/>
                <a:ea typeface="ヒラギノ角ゴ Pro W3" pitchFamily="1" charset="-128"/>
              </a:rPr>
              <a:t>taxation</a:t>
            </a:r>
            <a:endParaRPr lang="pt-PT" sz="1891" b="1" dirty="0">
              <a:solidFill>
                <a:prstClr val="black"/>
              </a:solidFill>
              <a:latin typeface="Arial Narrow" panose="020B0606020202030204" pitchFamily="34" charset="0"/>
              <a:ea typeface="ヒラギノ角ゴ Pro W3" pitchFamily="1" charset="-128"/>
            </a:endParaRPr>
          </a:p>
          <a:p>
            <a:pPr defTabSz="864382" eaLnBrk="0" fontAlgn="base" hangingPunct="0">
              <a:spcBef>
                <a:spcPct val="0"/>
              </a:spcBef>
              <a:spcAft>
                <a:spcPct val="0"/>
              </a:spcAft>
            </a:pPr>
            <a:r>
              <a:rPr lang="pt-PT" sz="1891" dirty="0">
                <a:solidFill>
                  <a:prstClr val="black"/>
                </a:solidFill>
                <a:latin typeface="Arial Narrow" panose="020B0606020202030204" pitchFamily="34" charset="0"/>
                <a:ea typeface="ヒラギノ角ゴ Pro W3" pitchFamily="1" charset="-128"/>
              </a:rPr>
              <a:t>NHR </a:t>
            </a:r>
            <a:r>
              <a:rPr lang="pt-PT" sz="1891" dirty="0" err="1">
                <a:solidFill>
                  <a:prstClr val="black"/>
                </a:solidFill>
                <a:latin typeface="Arial Narrow" panose="020B0606020202030204" pitchFamily="34" charset="0"/>
                <a:ea typeface="ヒラギノ角ゴ Pro W3" pitchFamily="1" charset="-128"/>
              </a:rPr>
              <a:t>special</a:t>
            </a:r>
            <a:r>
              <a:rPr lang="pt-PT" sz="1891" dirty="0">
                <a:solidFill>
                  <a:prstClr val="black"/>
                </a:solidFill>
                <a:latin typeface="Arial Narrow" panose="020B0606020202030204" pitchFamily="34" charset="0"/>
                <a:ea typeface="ヒラギノ角ゴ Pro W3" pitchFamily="1" charset="-128"/>
              </a:rPr>
              <a:t> </a:t>
            </a:r>
            <a:r>
              <a:rPr lang="pt-PT" sz="1891" dirty="0" err="1">
                <a:solidFill>
                  <a:prstClr val="black"/>
                </a:solidFill>
                <a:latin typeface="Arial Narrow" panose="020B0606020202030204" pitchFamily="34" charset="0"/>
                <a:ea typeface="ヒラギノ角ゴ Pro W3" pitchFamily="1" charset="-128"/>
              </a:rPr>
              <a:t>tax</a:t>
            </a:r>
            <a:r>
              <a:rPr lang="pt-PT" sz="1891" dirty="0">
                <a:solidFill>
                  <a:prstClr val="black"/>
                </a:solidFill>
                <a:latin typeface="Arial Narrow" panose="020B0606020202030204" pitchFamily="34" charset="0"/>
                <a:ea typeface="ヒラギノ角ゴ Pro W3" pitchFamily="1" charset="-128"/>
              </a:rPr>
              <a:t> regime</a:t>
            </a:r>
          </a:p>
          <a:p>
            <a:pPr defTabSz="864382" eaLnBrk="0" fontAlgn="base" hangingPunct="0">
              <a:lnSpc>
                <a:spcPts val="1355"/>
              </a:lnSpc>
              <a:spcBef>
                <a:spcPct val="0"/>
              </a:spcBef>
              <a:spcAft>
                <a:spcPct val="0"/>
              </a:spcAft>
            </a:pPr>
            <a:endParaRPr lang="en-GB" sz="1418" dirty="0">
              <a:solidFill>
                <a:prstClr val="black"/>
              </a:solidFill>
              <a:latin typeface="Arial Narrow" panose="020B0606020202030204" pitchFamily="34" charset="0"/>
              <a:ea typeface="ヒラギノ角ゴ Pro W3" pitchFamily="1" charset="-128"/>
            </a:endParaRPr>
          </a:p>
        </p:txBody>
      </p:sp>
    </p:spTree>
    <p:extLst>
      <p:ext uri="{BB962C8B-B14F-4D97-AF65-F5344CB8AC3E}">
        <p14:creationId xmlns:p14="http://schemas.microsoft.com/office/powerpoint/2010/main" val="316301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60627" y="1427048"/>
            <a:ext cx="7927885" cy="3955763"/>
          </a:xfrm>
          <a:prstGeom prst="rect">
            <a:avLst/>
          </a:prstGeom>
          <a:noFill/>
        </p:spPr>
        <p:txBody>
          <a:bodyPr wrap="square" lIns="0" tIns="0" rIns="0" bIns="0" rtlCol="0">
            <a:spAutoFit/>
          </a:bodyPr>
          <a:lstStyle/>
          <a:p>
            <a:pPr marL="245092" indent="-245092" algn="just" defTabSz="864382" eaLnBrk="0" fontAlgn="base" hangingPunct="0">
              <a:spcBef>
                <a:spcPct val="0"/>
              </a:spcBef>
              <a:spcAft>
                <a:spcPct val="0"/>
              </a:spcAft>
              <a:buClr>
                <a:srgbClr val="FF0000"/>
              </a:buClr>
              <a:buFont typeface="Arial" pitchFamily="34" charset="0"/>
              <a:buChar char="•"/>
            </a:pPr>
            <a:r>
              <a:rPr lang="en-US" altLang="de-DE" sz="1512" b="1" dirty="0">
                <a:solidFill>
                  <a:prstClr val="black"/>
                </a:solidFill>
                <a:latin typeface="Arial Narrow" panose="020B0606020202030204" pitchFamily="34" charset="0"/>
                <a:ea typeface="ヒラギノ角ゴ Pro W3" pitchFamily="1" charset="-128"/>
              </a:rPr>
              <a:t>Art, classic cars, etc. </a:t>
            </a:r>
            <a:r>
              <a:rPr lang="en-US" altLang="de-DE" sz="1512" dirty="0">
                <a:solidFill>
                  <a:prstClr val="black"/>
                </a:solidFill>
                <a:latin typeface="Arial Narrow" panose="020B0606020202030204" pitchFamily="34" charset="0"/>
                <a:ea typeface="ヒラギノ角ゴ Pro W3" pitchFamily="1" charset="-128"/>
              </a:rPr>
              <a:t>- not subject to tax</a:t>
            </a:r>
          </a:p>
          <a:p>
            <a:pPr marL="245092" indent="-245092" algn="just" defTabSz="864382" eaLnBrk="0" fontAlgn="base" hangingPunct="0">
              <a:spcBef>
                <a:spcPct val="0"/>
              </a:spcBef>
              <a:spcAft>
                <a:spcPct val="0"/>
              </a:spcAft>
              <a:buClr>
                <a:srgbClr val="FF0000"/>
              </a:buClr>
              <a:buFont typeface="Arial" pitchFamily="34" charset="0"/>
              <a:buChar char="•"/>
            </a:pPr>
            <a:endParaRPr lang="en-GB" sz="1512" dirty="0">
              <a:solidFill>
                <a:prstClr val="black"/>
              </a:solidFill>
              <a:latin typeface="Arial Narrow" panose="020B0606020202030204" pitchFamily="34" charset="0"/>
              <a:ea typeface="ヒラギノ角ゴ Pro W3" pitchFamily="1" charset="-128"/>
            </a:endParaRPr>
          </a:p>
          <a:p>
            <a:pPr marL="245092" indent="-245092" algn="just" defTabSz="864382" eaLnBrk="0" fontAlgn="base" hangingPunct="0">
              <a:spcBef>
                <a:spcPct val="0"/>
              </a:spcBef>
              <a:spcAft>
                <a:spcPct val="0"/>
              </a:spcAft>
              <a:buClr>
                <a:srgbClr val="FF0000"/>
              </a:buClr>
              <a:buFont typeface="Arial" pitchFamily="34" charset="0"/>
              <a:buChar char="•"/>
            </a:pPr>
            <a:r>
              <a:rPr lang="en-GB" sz="1512" dirty="0">
                <a:solidFill>
                  <a:prstClr val="black"/>
                </a:solidFill>
                <a:latin typeface="Arial Narrow" panose="020B0606020202030204" pitchFamily="34" charset="0"/>
                <a:ea typeface="ヒラギノ角ゴ Pro W3" pitchFamily="1" charset="-128"/>
              </a:rPr>
              <a:t>No </a:t>
            </a:r>
            <a:r>
              <a:rPr lang="en-GB" sz="1512" b="1" dirty="0">
                <a:solidFill>
                  <a:prstClr val="black"/>
                </a:solidFill>
                <a:latin typeface="Arial Narrow" panose="020B0606020202030204" pitchFamily="34" charset="0"/>
                <a:ea typeface="ヒラギノ角ゴ Pro W3" pitchFamily="1" charset="-128"/>
              </a:rPr>
              <a:t>wealth tax </a:t>
            </a:r>
            <a:r>
              <a:rPr lang="en-US" sz="1512" b="1" dirty="0">
                <a:solidFill>
                  <a:prstClr val="black"/>
                </a:solidFill>
                <a:latin typeface="Arial Narrow" panose="020B0606020202030204" pitchFamily="34" charset="0"/>
                <a:ea typeface="ヒラギノ角ゴ Pro W3" pitchFamily="1" charset="-128"/>
              </a:rPr>
              <a:t>(*)</a:t>
            </a:r>
            <a:endParaRPr lang="en-GB" sz="1512" b="1" dirty="0">
              <a:solidFill>
                <a:prstClr val="black"/>
              </a:solidFill>
              <a:latin typeface="Arial Narrow" panose="020B0606020202030204" pitchFamily="34" charset="0"/>
              <a:ea typeface="ヒラギノ角ゴ Pro W3" pitchFamily="1" charset="-128"/>
            </a:endParaRPr>
          </a:p>
          <a:p>
            <a:pPr marL="491633" lvl="1" indent="-246541" algn="just" defTabSz="864382" eaLnBrk="0" fontAlgn="base" hangingPunct="0">
              <a:spcBef>
                <a:spcPct val="0"/>
              </a:spcBef>
              <a:spcAft>
                <a:spcPct val="0"/>
              </a:spcAft>
              <a:buFontTx/>
              <a:buChar char="-"/>
            </a:pPr>
            <a:endParaRPr lang="en-GB" sz="1512" dirty="0">
              <a:solidFill>
                <a:prstClr val="black"/>
              </a:solidFill>
              <a:latin typeface="Arial Narrow" panose="020B0606020202030204" pitchFamily="34" charset="0"/>
              <a:ea typeface="ヒラギノ角ゴ Pro W3" pitchFamily="1" charset="-128"/>
            </a:endParaRPr>
          </a:p>
          <a:p>
            <a:pPr marL="491633" lvl="1" indent="-246541" algn="just" defTabSz="864382" eaLnBrk="0" fontAlgn="base" hangingPunct="0">
              <a:spcBef>
                <a:spcPct val="0"/>
              </a:spcBef>
              <a:spcAft>
                <a:spcPct val="0"/>
              </a:spcAft>
              <a:buFontTx/>
              <a:buChar char="-"/>
            </a:pPr>
            <a:r>
              <a:rPr lang="en-GB" sz="1512" dirty="0">
                <a:solidFill>
                  <a:prstClr val="black"/>
                </a:solidFill>
                <a:latin typeface="Arial Narrow" panose="020B0606020202030204" pitchFamily="34" charset="0"/>
                <a:ea typeface="ヒラギノ角ゴ Pro W3" pitchFamily="1" charset="-128"/>
              </a:rPr>
              <a:t>None except local housing with a tax value of EUR 600.000 or above (taxed at 0,7%/annum or 1%/annual if tax value of EUR 1M or above) - </a:t>
            </a:r>
            <a:r>
              <a:rPr lang="en-US" sz="1512" dirty="0">
                <a:solidFill>
                  <a:prstClr val="black"/>
                </a:solidFill>
                <a:latin typeface="Arial Narrow" panose="020B0606020202030204" pitchFamily="34" charset="0"/>
                <a:ea typeface="ヒラギノ角ゴ Pro W3" pitchFamily="1" charset="-128"/>
              </a:rPr>
              <a:t>additional Municipal Property Tax</a:t>
            </a:r>
            <a:r>
              <a:rPr lang="en-GB" sz="1512" dirty="0">
                <a:solidFill>
                  <a:prstClr val="black"/>
                </a:solidFill>
                <a:latin typeface="Arial Narrow" panose="020B0606020202030204" pitchFamily="34" charset="0"/>
                <a:ea typeface="ヒラギノ角ゴ Pro W3" pitchFamily="1" charset="-128"/>
              </a:rPr>
              <a:t>  </a:t>
            </a:r>
          </a:p>
          <a:p>
            <a:pPr marL="491633" lvl="1" indent="-246541" algn="just" defTabSz="864382" eaLnBrk="0" fontAlgn="base" hangingPunct="0">
              <a:spcBef>
                <a:spcPct val="0"/>
              </a:spcBef>
              <a:spcAft>
                <a:spcPct val="0"/>
              </a:spcAft>
              <a:buFontTx/>
              <a:buChar char="-"/>
            </a:pPr>
            <a:r>
              <a:rPr lang="en-GB" sz="1512" dirty="0">
                <a:solidFill>
                  <a:prstClr val="black"/>
                </a:solidFill>
                <a:latin typeface="Arial Narrow" panose="020B0606020202030204" pitchFamily="34" charset="0"/>
                <a:ea typeface="ヒラギノ角ゴ Pro W3" pitchFamily="1" charset="-128"/>
              </a:rPr>
              <a:t>Portuguese tax residents must disclose in their annual income tax return foreign bank accounts </a:t>
            </a:r>
            <a:br>
              <a:rPr lang="en-GB" sz="1512" dirty="0">
                <a:solidFill>
                  <a:prstClr val="black"/>
                </a:solidFill>
                <a:latin typeface="Arial Narrow" panose="020B0606020202030204" pitchFamily="34" charset="0"/>
                <a:ea typeface="ヒラギノ角ゴ Pro W3" pitchFamily="1" charset="-128"/>
              </a:rPr>
            </a:br>
            <a:r>
              <a:rPr lang="en-GB" sz="1512" dirty="0">
                <a:solidFill>
                  <a:prstClr val="black"/>
                </a:solidFill>
                <a:latin typeface="Arial Narrow" panose="020B0606020202030204" pitchFamily="34" charset="0"/>
                <a:ea typeface="ヒラギノ角ゴ Pro W3" pitchFamily="1" charset="-128"/>
              </a:rPr>
              <a:t>(even if not generating income)</a:t>
            </a:r>
          </a:p>
          <a:p>
            <a:pPr marL="245092" indent="-245092" algn="just" defTabSz="864382" eaLnBrk="0" fontAlgn="base" hangingPunct="0">
              <a:spcBef>
                <a:spcPct val="0"/>
              </a:spcBef>
              <a:spcAft>
                <a:spcPct val="0"/>
              </a:spcAft>
              <a:buFont typeface="Arial" panose="020B0604020202020204" pitchFamily="34" charset="0"/>
              <a:buChar char="•"/>
            </a:pPr>
            <a:endParaRPr lang="en-US" sz="1512" dirty="0">
              <a:solidFill>
                <a:prstClr val="black"/>
              </a:solidFill>
              <a:latin typeface="Arial Narrow" panose="020B0606020202030204" pitchFamily="34" charset="0"/>
              <a:ea typeface="ヒラギノ角ゴ Pro W3" pitchFamily="1" charset="-128"/>
            </a:endParaRPr>
          </a:p>
          <a:p>
            <a:pPr marL="245092" indent="-245092" algn="just" defTabSz="864382" eaLnBrk="0" fontAlgn="base" hangingPunct="0">
              <a:spcBef>
                <a:spcPct val="0"/>
              </a:spcBef>
              <a:spcAft>
                <a:spcPct val="0"/>
              </a:spcAft>
              <a:buClr>
                <a:srgbClr val="FF0000"/>
              </a:buClr>
              <a:buFont typeface="Arial" panose="020B0604020202020204" pitchFamily="34" charset="0"/>
              <a:buChar char="•"/>
            </a:pPr>
            <a:r>
              <a:rPr lang="en-US" sz="1512" dirty="0">
                <a:solidFill>
                  <a:prstClr val="black"/>
                </a:solidFill>
                <a:latin typeface="Arial Narrow" panose="020B0606020202030204" pitchFamily="34" charset="0"/>
                <a:ea typeface="ヒラギノ角ゴ Pro W3" pitchFamily="1" charset="-128"/>
              </a:rPr>
              <a:t>No </a:t>
            </a:r>
            <a:r>
              <a:rPr lang="en-US" sz="1512" b="1" dirty="0">
                <a:solidFill>
                  <a:prstClr val="black"/>
                </a:solidFill>
                <a:latin typeface="Arial Narrow" panose="020B0606020202030204" pitchFamily="34" charset="0"/>
                <a:ea typeface="ヒラギノ角ゴ Pro W3" pitchFamily="1" charset="-128"/>
              </a:rPr>
              <a:t>taxation on gratuitous transfers (*)</a:t>
            </a:r>
            <a:r>
              <a:rPr lang="en-US" sz="1512" dirty="0">
                <a:solidFill>
                  <a:prstClr val="black"/>
                </a:solidFill>
                <a:latin typeface="Arial Narrow" panose="020B0606020202030204" pitchFamily="34" charset="0"/>
                <a:ea typeface="ヒラギノ角ゴ Pro W3" pitchFamily="1" charset="-128"/>
              </a:rPr>
              <a:t>,</a:t>
            </a:r>
            <a:r>
              <a:rPr lang="en-US" sz="1512" b="1" dirty="0">
                <a:solidFill>
                  <a:prstClr val="black"/>
                </a:solidFill>
                <a:latin typeface="Arial Narrow" panose="020B0606020202030204" pitchFamily="34" charset="0"/>
                <a:ea typeface="ヒラギノ角ゴ Pro W3" pitchFamily="1" charset="-128"/>
              </a:rPr>
              <a:t> </a:t>
            </a:r>
            <a:r>
              <a:rPr lang="en-US" sz="1512" dirty="0">
                <a:solidFill>
                  <a:prstClr val="black"/>
                </a:solidFill>
                <a:latin typeface="Arial Narrow" panose="020B0606020202030204" pitchFamily="34" charset="0"/>
                <a:ea typeface="ヒラギノ角ゴ Pro W3" pitchFamily="1" charset="-128"/>
              </a:rPr>
              <a:t>i.e. donations and inheritances on:</a:t>
            </a:r>
            <a:endParaRPr lang="en-US" sz="1512" b="1" dirty="0">
              <a:solidFill>
                <a:prstClr val="black"/>
              </a:solidFill>
              <a:latin typeface="Arial Narrow" panose="020B0606020202030204" pitchFamily="34" charset="0"/>
              <a:ea typeface="ヒラギノ角ゴ Pro W3" pitchFamily="1" charset="-128"/>
            </a:endParaRPr>
          </a:p>
          <a:p>
            <a:pPr marL="491633" indent="-246541" algn="just" defTabSz="864382" eaLnBrk="0" fontAlgn="base" hangingPunct="0">
              <a:spcBef>
                <a:spcPct val="0"/>
              </a:spcBef>
              <a:spcAft>
                <a:spcPct val="0"/>
              </a:spcAft>
            </a:pPr>
            <a:endParaRPr lang="en-US" sz="1512" dirty="0">
              <a:solidFill>
                <a:prstClr val="black"/>
              </a:solidFill>
              <a:latin typeface="Arial Narrow" panose="020B0606020202030204" pitchFamily="34" charset="0"/>
              <a:ea typeface="ヒラギノ角ゴ Pro W3" pitchFamily="1" charset="-128"/>
            </a:endParaRPr>
          </a:p>
          <a:p>
            <a:pPr marL="491633" indent="-246541" algn="just" defTabSz="864382" eaLnBrk="0" fontAlgn="base" hangingPunct="0">
              <a:spcBef>
                <a:spcPct val="0"/>
              </a:spcBef>
              <a:spcAft>
                <a:spcPct val="0"/>
              </a:spcAft>
            </a:pPr>
            <a:r>
              <a:rPr lang="en-US" sz="1512" dirty="0">
                <a:solidFill>
                  <a:prstClr val="black"/>
                </a:solidFill>
                <a:latin typeface="Arial Narrow" panose="020B0606020202030204" pitchFamily="34" charset="0"/>
                <a:ea typeface="ヒラギノ角ゴ Pro W3" pitchFamily="1" charset="-128"/>
              </a:rPr>
              <a:t>-</a:t>
            </a:r>
            <a:r>
              <a:rPr lang="en-US" sz="1512" b="1" dirty="0">
                <a:solidFill>
                  <a:prstClr val="black"/>
                </a:solidFill>
                <a:latin typeface="Arial Narrow" panose="020B0606020202030204" pitchFamily="34" charset="0"/>
                <a:ea typeface="ヒラギノ角ゴ Pro W3" pitchFamily="1" charset="-128"/>
              </a:rPr>
              <a:t>	</a:t>
            </a:r>
            <a:r>
              <a:rPr lang="en-US" sz="1512" dirty="0">
                <a:solidFill>
                  <a:prstClr val="black"/>
                </a:solidFill>
                <a:latin typeface="Arial Narrow" panose="020B0606020202030204" pitchFamily="34" charset="0"/>
                <a:ea typeface="ヒラギノ角ゴ Pro W3" pitchFamily="1" charset="-128"/>
              </a:rPr>
              <a:t>Assets not physically or legally located in Portugal;</a:t>
            </a:r>
          </a:p>
          <a:p>
            <a:pPr marL="491633" lvl="1" indent="-246541" algn="just" defTabSz="864382" eaLnBrk="0" fontAlgn="base" hangingPunct="0">
              <a:spcBef>
                <a:spcPct val="0"/>
              </a:spcBef>
              <a:spcAft>
                <a:spcPct val="0"/>
              </a:spcAft>
              <a:buFontTx/>
              <a:buChar char="-"/>
            </a:pPr>
            <a:r>
              <a:rPr lang="en-US" sz="1512" dirty="0">
                <a:solidFill>
                  <a:prstClr val="black"/>
                </a:solidFill>
                <a:latin typeface="Arial Narrow" panose="020B0606020202030204" pitchFamily="34" charset="0"/>
                <a:ea typeface="ヒラギノ角ゴ Pro W3" pitchFamily="1" charset="-128"/>
              </a:rPr>
              <a:t>Free transfers when the beneficiaries are the spouses, children, grandchildren, parents and grandparents.</a:t>
            </a:r>
          </a:p>
          <a:p>
            <a:pPr marL="491633" lvl="1" indent="-246541" algn="just" defTabSz="864382" eaLnBrk="0" fontAlgn="base" hangingPunct="0">
              <a:spcBef>
                <a:spcPct val="0"/>
              </a:spcBef>
              <a:spcAft>
                <a:spcPct val="0"/>
              </a:spcAft>
              <a:buFontTx/>
              <a:buChar char="-"/>
            </a:pPr>
            <a:r>
              <a:rPr lang="en-US" sz="1512" dirty="0">
                <a:solidFill>
                  <a:prstClr val="black"/>
                </a:solidFill>
                <a:latin typeface="Arial Narrow" panose="020B0606020202030204" pitchFamily="34" charset="0"/>
                <a:ea typeface="ヒラギノ角ゴ Pro W3" pitchFamily="1" charset="-128"/>
              </a:rPr>
              <a:t>Portugal has not concluded any inheritance and estate tax treaties.</a:t>
            </a:r>
          </a:p>
          <a:p>
            <a:pPr marL="491633" lvl="1" indent="-246541" algn="just" defTabSz="864382" eaLnBrk="0" fontAlgn="base" hangingPunct="0">
              <a:spcBef>
                <a:spcPct val="0"/>
              </a:spcBef>
              <a:spcAft>
                <a:spcPct val="0"/>
              </a:spcAft>
              <a:buFontTx/>
              <a:buChar char="-"/>
            </a:pPr>
            <a:endParaRPr lang="pt-PT" sz="1512" dirty="0">
              <a:solidFill>
                <a:prstClr val="black"/>
              </a:solidFill>
              <a:latin typeface="Arial Narrow" panose="020B0606020202030204" pitchFamily="34" charset="0"/>
              <a:ea typeface="ヒラギノ角ゴ Pro W3" pitchFamily="1" charset="-128"/>
            </a:endParaRPr>
          </a:p>
          <a:p>
            <a:pPr marL="491633" lvl="1" indent="-246541" algn="just" defTabSz="864382" eaLnBrk="0" fontAlgn="base" hangingPunct="0">
              <a:spcBef>
                <a:spcPct val="0"/>
              </a:spcBef>
              <a:spcAft>
                <a:spcPct val="0"/>
              </a:spcAft>
              <a:buFontTx/>
              <a:buChar char="-"/>
            </a:pPr>
            <a:endParaRPr lang="pt-PT" sz="1512" dirty="0">
              <a:solidFill>
                <a:prstClr val="black"/>
              </a:solidFill>
              <a:latin typeface="Arial Narrow" panose="020B0606020202030204" pitchFamily="34" charset="0"/>
              <a:ea typeface="ヒラギノ角ゴ Pro W3" pitchFamily="1" charset="-128"/>
            </a:endParaRPr>
          </a:p>
          <a:p>
            <a:pPr marL="245092" lvl="1" algn="just" defTabSz="864382" eaLnBrk="0" fontAlgn="base" hangingPunct="0">
              <a:spcBef>
                <a:spcPct val="0"/>
              </a:spcBef>
              <a:spcAft>
                <a:spcPct val="0"/>
              </a:spcAft>
            </a:pPr>
            <a:r>
              <a:rPr lang="pt-PT" sz="1512" i="1" dirty="0">
                <a:solidFill>
                  <a:prstClr val="black"/>
                </a:solidFill>
                <a:latin typeface="Arial Narrow" panose="020B0606020202030204" pitchFamily="34" charset="0"/>
                <a:ea typeface="ヒラギノ角ゴ Pro W3" pitchFamily="1" charset="-128"/>
              </a:rPr>
              <a:t>*   </a:t>
            </a:r>
            <a:r>
              <a:rPr lang="en-US" sz="1512" i="1" dirty="0">
                <a:solidFill>
                  <a:prstClr val="black"/>
                </a:solidFill>
                <a:latin typeface="Arial Narrow" panose="020B0606020202030204" pitchFamily="34" charset="0"/>
                <a:ea typeface="ヒラギノ角ゴ Pro W3" pitchFamily="1" charset="-128"/>
              </a:rPr>
              <a:t>Socialist Party proposal for 2015-2019.</a:t>
            </a:r>
          </a:p>
        </p:txBody>
      </p:sp>
      <p:sp>
        <p:nvSpPr>
          <p:cNvPr id="5" name="TextBox 4"/>
          <p:cNvSpPr txBox="1"/>
          <p:nvPr/>
        </p:nvSpPr>
        <p:spPr>
          <a:xfrm>
            <a:off x="1303506" y="231032"/>
            <a:ext cx="1304764" cy="328830"/>
          </a:xfrm>
          <a:prstGeom prst="rect">
            <a:avLst/>
          </a:prstGeom>
          <a:noFill/>
        </p:spPr>
        <p:txBody>
          <a:bodyPr wrap="square" lIns="95272" tIns="47636" rIns="95272" bIns="47636" rtlCol="0">
            <a:spAutoFit/>
          </a:bodyPr>
          <a:lstStyle/>
          <a:p>
            <a:pPr defTabSz="864382" eaLnBrk="0" fontAlgn="base" hangingPunct="0">
              <a:spcBef>
                <a:spcPct val="0"/>
              </a:spcBef>
              <a:spcAft>
                <a:spcPct val="0"/>
              </a:spcAft>
            </a:pPr>
            <a:r>
              <a:rPr lang="pt-PT" sz="756" b="1" dirty="0">
                <a:solidFill>
                  <a:prstClr val="white">
                    <a:lumMod val="50000"/>
                  </a:prstClr>
                </a:solidFill>
                <a:latin typeface="Arial Narrow" panose="020B0606020202030204" pitchFamily="34" charset="0"/>
                <a:ea typeface="ヒラギノ角ゴ Pro W3" pitchFamily="1" charset="-128"/>
              </a:rPr>
              <a:t>PORTUGAL</a:t>
            </a:r>
          </a:p>
          <a:p>
            <a:pPr defTabSz="864382" eaLnBrk="0" fontAlgn="base" hangingPunct="0">
              <a:spcBef>
                <a:spcPct val="0"/>
              </a:spcBef>
              <a:spcAft>
                <a:spcPct val="0"/>
              </a:spcAft>
            </a:pPr>
            <a:r>
              <a:rPr lang="pt-PT" sz="756" b="1" dirty="0" err="1">
                <a:solidFill>
                  <a:prstClr val="white">
                    <a:lumMod val="50000"/>
                  </a:prstClr>
                </a:solidFill>
                <a:latin typeface="Arial Narrow" panose="020B0606020202030204" pitchFamily="34" charset="0"/>
                <a:ea typeface="ヒラギノ角ゴ Pro W3" pitchFamily="1" charset="-128"/>
              </a:rPr>
              <a:t>Tax</a:t>
            </a:r>
            <a:r>
              <a:rPr lang="pt-PT" sz="756" b="1" dirty="0">
                <a:solidFill>
                  <a:prstClr val="white">
                    <a:lumMod val="50000"/>
                  </a:prstClr>
                </a:solidFill>
                <a:latin typeface="Arial Narrow" panose="020B0606020202030204" pitchFamily="34" charset="0"/>
                <a:ea typeface="ヒラギノ角ゴ Pro W3" pitchFamily="1" charset="-128"/>
              </a:rPr>
              <a:t> regime for </a:t>
            </a:r>
            <a:r>
              <a:rPr lang="pt-PT" sz="756" b="1" dirty="0" err="1">
                <a:solidFill>
                  <a:prstClr val="white">
                    <a:lumMod val="50000"/>
                  </a:prstClr>
                </a:solidFill>
                <a:latin typeface="Arial Narrow" panose="020B0606020202030204" pitchFamily="34" charset="0"/>
                <a:ea typeface="ヒラギノ角ゴ Pro W3" pitchFamily="1" charset="-128"/>
              </a:rPr>
              <a:t>new</a:t>
            </a:r>
            <a:r>
              <a:rPr lang="pt-PT" sz="756" b="1" dirty="0">
                <a:solidFill>
                  <a:prstClr val="white">
                    <a:lumMod val="50000"/>
                  </a:prstClr>
                </a:solidFill>
                <a:latin typeface="Arial Narrow" panose="020B0606020202030204" pitchFamily="34" charset="0"/>
                <a:ea typeface="ヒラギノ角ゴ Pro W3" pitchFamily="1" charset="-128"/>
              </a:rPr>
              <a:t> </a:t>
            </a:r>
            <a:r>
              <a:rPr lang="pt-PT" sz="756" b="1" dirty="0" err="1">
                <a:solidFill>
                  <a:prstClr val="white">
                    <a:lumMod val="50000"/>
                  </a:prstClr>
                </a:solidFill>
                <a:latin typeface="Arial Narrow" panose="020B0606020202030204" pitchFamily="34" charset="0"/>
                <a:ea typeface="ヒラギノ角ゴ Pro W3" pitchFamily="1" charset="-128"/>
              </a:rPr>
              <a:t>residents</a:t>
            </a:r>
            <a:endParaRPr lang="pt-PT" sz="756" b="1" dirty="0">
              <a:solidFill>
                <a:prstClr val="white">
                  <a:lumMod val="50000"/>
                </a:prstClr>
              </a:solidFill>
              <a:latin typeface="Arial Narrow" panose="020B0606020202030204" pitchFamily="34" charset="0"/>
              <a:ea typeface="ヒラギノ角ゴ Pro W3" pitchFamily="1" charset="-128"/>
            </a:endParaRPr>
          </a:p>
        </p:txBody>
      </p:sp>
      <p:sp>
        <p:nvSpPr>
          <p:cNvPr id="9" name="TextBox 8"/>
          <p:cNvSpPr txBox="1"/>
          <p:nvPr/>
        </p:nvSpPr>
        <p:spPr>
          <a:xfrm>
            <a:off x="2624490" y="502040"/>
            <a:ext cx="8064023" cy="748757"/>
          </a:xfrm>
          <a:prstGeom prst="rect">
            <a:avLst/>
          </a:prstGeom>
          <a:noFill/>
        </p:spPr>
        <p:txBody>
          <a:bodyPr wrap="square" lIns="95272" tIns="47636" rIns="95272" bIns="47636" rtlCol="0">
            <a:noAutofit/>
          </a:bodyPr>
          <a:lstStyle/>
          <a:p>
            <a:pPr defTabSz="864382" eaLnBrk="0" fontAlgn="base" hangingPunct="0">
              <a:spcBef>
                <a:spcPct val="0"/>
              </a:spcBef>
              <a:spcAft>
                <a:spcPct val="0"/>
              </a:spcAft>
            </a:pPr>
            <a:r>
              <a:rPr lang="pt-PT" sz="1891" b="1" dirty="0">
                <a:solidFill>
                  <a:prstClr val="black"/>
                </a:solidFill>
                <a:latin typeface="Arial Narrow" panose="020B0606020202030204" pitchFamily="34" charset="0"/>
                <a:ea typeface="ヒラギノ角ゴ Pro W3" pitchFamily="1" charset="-128"/>
              </a:rPr>
              <a:t>Portuguese </a:t>
            </a:r>
            <a:r>
              <a:rPr lang="pt-PT" sz="1891" b="1" dirty="0" err="1">
                <a:solidFill>
                  <a:prstClr val="black"/>
                </a:solidFill>
                <a:latin typeface="Arial Narrow" panose="020B0606020202030204" pitchFamily="34" charset="0"/>
                <a:ea typeface="ヒラギノ角ゴ Pro W3" pitchFamily="1" charset="-128"/>
              </a:rPr>
              <a:t>taxation</a:t>
            </a:r>
            <a:endParaRPr lang="pt-PT" sz="1891" b="1" dirty="0">
              <a:solidFill>
                <a:prstClr val="black"/>
              </a:solidFill>
              <a:latin typeface="Arial Narrow" panose="020B0606020202030204" pitchFamily="34" charset="0"/>
              <a:ea typeface="ヒラギノ角ゴ Pro W3" pitchFamily="1" charset="-128"/>
            </a:endParaRPr>
          </a:p>
          <a:p>
            <a:pPr defTabSz="864382" eaLnBrk="0" fontAlgn="base" hangingPunct="0">
              <a:spcBef>
                <a:spcPct val="0"/>
              </a:spcBef>
              <a:spcAft>
                <a:spcPct val="0"/>
              </a:spcAft>
            </a:pPr>
            <a:r>
              <a:rPr lang="pt-PT" sz="1891" dirty="0" err="1">
                <a:solidFill>
                  <a:prstClr val="black"/>
                </a:solidFill>
                <a:latin typeface="Arial Narrow" panose="020B0606020202030204" pitchFamily="34" charset="0"/>
                <a:ea typeface="ヒラギノ角ゴ Pro W3" pitchFamily="1" charset="-128"/>
              </a:rPr>
              <a:t>Other</a:t>
            </a:r>
            <a:r>
              <a:rPr lang="pt-PT" sz="1891" dirty="0">
                <a:solidFill>
                  <a:prstClr val="black"/>
                </a:solidFill>
                <a:latin typeface="Arial Narrow" panose="020B0606020202030204" pitchFamily="34" charset="0"/>
                <a:ea typeface="ヒラギノ角ゴ Pro W3" pitchFamily="1" charset="-128"/>
              </a:rPr>
              <a:t> Taxes</a:t>
            </a:r>
          </a:p>
        </p:txBody>
      </p:sp>
    </p:spTree>
    <p:extLst>
      <p:ext uri="{BB962C8B-B14F-4D97-AF65-F5344CB8AC3E}">
        <p14:creationId xmlns:p14="http://schemas.microsoft.com/office/powerpoint/2010/main" val="314748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924124" y="2811423"/>
            <a:ext cx="363663"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61038" y="3373004"/>
            <a:ext cx="3478422" cy="290940"/>
          </a:xfrm>
          <a:prstGeom prst="rect">
            <a:avLst/>
          </a:prstGeom>
          <a:noFill/>
        </p:spPr>
        <p:txBody>
          <a:bodyPr wrap="square" lIns="0" tIns="0" rIns="0" bIns="0" rtlCol="0">
            <a:noAutofit/>
          </a:bodyPr>
          <a:lstStyle/>
          <a:p>
            <a:pPr defTabSz="864382" eaLnBrk="0" fontAlgn="base" hangingPunct="0">
              <a:lnSpc>
                <a:spcPts val="2292"/>
              </a:lnSpc>
              <a:spcBef>
                <a:spcPct val="0"/>
              </a:spcBef>
              <a:spcAft>
                <a:spcPct val="0"/>
              </a:spcAft>
            </a:pPr>
            <a:r>
              <a:rPr lang="pt-PT" sz="1891" b="1" dirty="0">
                <a:solidFill>
                  <a:prstClr val="black"/>
                </a:solidFill>
                <a:latin typeface="Arial Narrow"/>
                <a:ea typeface="ヒラギノ角ゴ Pro W3" pitchFamily="1" charset="-128"/>
                <a:cs typeface="Arial Narrow"/>
              </a:rPr>
              <a:t>MARIA INÊS ASSIS</a:t>
            </a:r>
          </a:p>
          <a:p>
            <a:pPr defTabSz="864382" eaLnBrk="0" fontAlgn="base" hangingPunct="0">
              <a:lnSpc>
                <a:spcPts val="2292"/>
              </a:lnSpc>
              <a:spcBef>
                <a:spcPct val="0"/>
              </a:spcBef>
              <a:spcAft>
                <a:spcPct val="0"/>
              </a:spcAft>
            </a:pPr>
            <a:endParaRPr lang="pt-PT" sz="1891" b="1" dirty="0">
              <a:solidFill>
                <a:prstClr val="black"/>
              </a:solidFill>
              <a:latin typeface="Arial Narrow"/>
              <a:ea typeface="ヒラギノ角ゴ Pro W3" pitchFamily="1" charset="-128"/>
              <a:cs typeface="Arial Narrow"/>
            </a:endParaRPr>
          </a:p>
        </p:txBody>
      </p:sp>
      <p:sp>
        <p:nvSpPr>
          <p:cNvPr id="8" name="TextBox 7"/>
          <p:cNvSpPr txBox="1"/>
          <p:nvPr/>
        </p:nvSpPr>
        <p:spPr>
          <a:xfrm>
            <a:off x="3061036" y="3709417"/>
            <a:ext cx="4483302" cy="1151636"/>
          </a:xfrm>
          <a:prstGeom prst="rect">
            <a:avLst/>
          </a:prstGeom>
          <a:noFill/>
        </p:spPr>
        <p:txBody>
          <a:bodyPr wrap="square" lIns="0" tIns="0" rIns="0" bIns="0" rtlCol="0">
            <a:noAutofit/>
          </a:bodyPr>
          <a:lstStyle/>
          <a:p>
            <a:pPr defTabSz="864382" eaLnBrk="0" fontAlgn="base" hangingPunct="0">
              <a:lnSpc>
                <a:spcPts val="1771"/>
              </a:lnSpc>
              <a:spcBef>
                <a:spcPct val="0"/>
              </a:spcBef>
              <a:spcAft>
                <a:spcPct val="0"/>
              </a:spcAft>
            </a:pPr>
            <a:r>
              <a:rPr lang="pt-PT" sz="1702" dirty="0" err="1">
                <a:solidFill>
                  <a:prstClr val="black"/>
                </a:solidFill>
                <a:latin typeface="Arial Narrow"/>
                <a:ea typeface="ヒラギノ角ゴ Pro W3" pitchFamily="1" charset="-128"/>
                <a:cs typeface="Arial Narrow"/>
              </a:rPr>
              <a:t>Tax</a:t>
            </a:r>
            <a:r>
              <a:rPr lang="pt-PT" sz="1702" dirty="0">
                <a:solidFill>
                  <a:prstClr val="black"/>
                </a:solidFill>
                <a:latin typeface="Arial Narrow"/>
                <a:ea typeface="ヒラギノ角ゴ Pro W3" pitchFamily="1" charset="-128"/>
                <a:cs typeface="Arial Narrow"/>
              </a:rPr>
              <a:t> </a:t>
            </a:r>
            <a:r>
              <a:rPr lang="pt-PT" sz="1702" dirty="0" err="1">
                <a:solidFill>
                  <a:prstClr val="black"/>
                </a:solidFill>
                <a:latin typeface="Arial Narrow"/>
                <a:ea typeface="ヒラギノ角ゴ Pro W3" pitchFamily="1" charset="-128"/>
                <a:cs typeface="Arial Narrow"/>
              </a:rPr>
              <a:t>Senior</a:t>
            </a:r>
            <a:r>
              <a:rPr lang="pt-PT" sz="1702" dirty="0">
                <a:solidFill>
                  <a:prstClr val="black"/>
                </a:solidFill>
                <a:latin typeface="Arial Narrow"/>
                <a:ea typeface="ヒラギノ角ゴ Pro W3" pitchFamily="1" charset="-128"/>
                <a:cs typeface="Arial Narrow"/>
              </a:rPr>
              <a:t> </a:t>
            </a:r>
            <a:r>
              <a:rPr lang="pt-PT" sz="1702" dirty="0" err="1">
                <a:solidFill>
                  <a:prstClr val="black"/>
                </a:solidFill>
                <a:latin typeface="Arial Narrow"/>
                <a:ea typeface="ヒラギノ角ゴ Pro W3" pitchFamily="1" charset="-128"/>
                <a:cs typeface="Arial Narrow"/>
              </a:rPr>
              <a:t>Associate</a:t>
            </a:r>
            <a:endParaRPr lang="pt-PT" sz="1702" dirty="0">
              <a:solidFill>
                <a:prstClr val="black"/>
              </a:solidFill>
              <a:latin typeface="Arial Narrow"/>
              <a:ea typeface="ヒラギノ角ゴ Pro W3" pitchFamily="1" charset="-128"/>
              <a:cs typeface="Arial Narrow"/>
            </a:endParaRPr>
          </a:p>
          <a:p>
            <a:pPr defTabSz="864382" eaLnBrk="0" fontAlgn="base" hangingPunct="0">
              <a:lnSpc>
                <a:spcPts val="1771"/>
              </a:lnSpc>
              <a:spcBef>
                <a:spcPct val="0"/>
              </a:spcBef>
              <a:spcAft>
                <a:spcPct val="0"/>
              </a:spcAft>
            </a:pPr>
            <a:r>
              <a:rPr lang="pt-PT" sz="1702" dirty="0" err="1">
                <a:solidFill>
                  <a:prstClr val="black"/>
                </a:solidFill>
                <a:latin typeface="Arial Narrow"/>
                <a:ea typeface="ヒラギノ角ゴ Pro W3" pitchFamily="1" charset="-128"/>
                <a:cs typeface="Arial Narrow"/>
              </a:rPr>
              <a:t>Tax</a:t>
            </a:r>
            <a:r>
              <a:rPr lang="pt-PT" sz="1702" dirty="0">
                <a:solidFill>
                  <a:prstClr val="black"/>
                </a:solidFill>
                <a:latin typeface="Arial Narrow"/>
                <a:ea typeface="ヒラギノ角ゴ Pro W3" pitchFamily="1" charset="-128"/>
                <a:cs typeface="Arial Narrow"/>
              </a:rPr>
              <a:t> </a:t>
            </a:r>
            <a:r>
              <a:rPr lang="pt-PT" sz="1702" dirty="0" err="1">
                <a:solidFill>
                  <a:prstClr val="black"/>
                </a:solidFill>
                <a:latin typeface="Arial Narrow"/>
                <a:ea typeface="ヒラギノ角ゴ Pro W3" pitchFamily="1" charset="-128"/>
                <a:cs typeface="Arial Narrow"/>
              </a:rPr>
              <a:t>Practice</a:t>
            </a:r>
            <a:endParaRPr lang="pt-PT" sz="1702" dirty="0">
              <a:solidFill>
                <a:prstClr val="black"/>
              </a:solidFill>
              <a:latin typeface="Arial Narrow"/>
              <a:ea typeface="ヒラギノ角ゴ Pro W3" pitchFamily="1" charset="-128"/>
              <a:cs typeface="Arial Narrow"/>
            </a:endParaRPr>
          </a:p>
          <a:p>
            <a:pPr defTabSz="864382" eaLnBrk="0" fontAlgn="base" hangingPunct="0">
              <a:lnSpc>
                <a:spcPts val="1771"/>
              </a:lnSpc>
              <a:spcBef>
                <a:spcPct val="0"/>
              </a:spcBef>
              <a:spcAft>
                <a:spcPct val="0"/>
              </a:spcAft>
            </a:pPr>
            <a:endParaRPr lang="pt-PT" sz="1418" b="1" dirty="0">
              <a:solidFill>
                <a:prstClr val="black"/>
              </a:solidFill>
              <a:latin typeface="Arial Narrow"/>
              <a:ea typeface="ヒラギノ角ゴ Pro W3" pitchFamily="1" charset="-128"/>
              <a:cs typeface="Arial Narrow"/>
            </a:endParaRPr>
          </a:p>
          <a:p>
            <a:pPr defTabSz="864382" eaLnBrk="0" fontAlgn="base" hangingPunct="0">
              <a:lnSpc>
                <a:spcPts val="1771"/>
              </a:lnSpc>
              <a:spcBef>
                <a:spcPct val="0"/>
              </a:spcBef>
              <a:spcAft>
                <a:spcPct val="0"/>
              </a:spcAft>
            </a:pPr>
            <a:r>
              <a:rPr lang="pt-PT" sz="1512" b="1" dirty="0">
                <a:solidFill>
                  <a:prstClr val="black"/>
                </a:solidFill>
                <a:latin typeface="Arial Narrow" panose="020B0606020202030204" pitchFamily="34" charset="0"/>
                <a:ea typeface="ヒラギノ角ゴ Pro W3" pitchFamily="1" charset="-128"/>
                <a:cs typeface="Arial Narrow"/>
              </a:rPr>
              <a:t>E.:</a:t>
            </a:r>
            <a:r>
              <a:rPr lang="pt-PT" sz="1512" dirty="0">
                <a:solidFill>
                  <a:prstClr val="black"/>
                </a:solidFill>
                <a:latin typeface="Arial Narrow" panose="020B0606020202030204" pitchFamily="34" charset="0"/>
                <a:ea typeface="ヒラギノ角ゴ Pro W3" pitchFamily="1" charset="-128"/>
                <a:cs typeface="Arial Narrow"/>
              </a:rPr>
              <a:t> mariaines.assis@</a:t>
            </a:r>
            <a:r>
              <a:rPr lang="pt-PT" sz="1512" dirty="0">
                <a:solidFill>
                  <a:prstClr val="black"/>
                </a:solidFill>
                <a:latin typeface="Arial Narrow" panose="020B0606020202030204" pitchFamily="34" charset="0"/>
                <a:ea typeface="ヒラギノ角ゴ Pro W3" pitchFamily="1" charset="-128"/>
              </a:rPr>
              <a:t>plmj.pt</a:t>
            </a:r>
            <a:endParaRPr lang="pt-PT" sz="1512" dirty="0">
              <a:solidFill>
                <a:prstClr val="black"/>
              </a:solidFill>
              <a:latin typeface="Arial Narrow" panose="020B0606020202030204" pitchFamily="34" charset="0"/>
              <a:ea typeface="ヒラギノ角ゴ Pro W3" pitchFamily="1" charset="-128"/>
              <a:cs typeface="Arial Narrow"/>
            </a:endParaRPr>
          </a:p>
          <a:p>
            <a:pPr defTabSz="864382" eaLnBrk="0" fontAlgn="base" hangingPunct="0">
              <a:lnSpc>
                <a:spcPts val="1771"/>
              </a:lnSpc>
              <a:spcBef>
                <a:spcPct val="0"/>
              </a:spcBef>
              <a:spcAft>
                <a:spcPct val="0"/>
              </a:spcAft>
            </a:pPr>
            <a:r>
              <a:rPr lang="pt-PT" sz="1512" b="1" dirty="0">
                <a:solidFill>
                  <a:prstClr val="black"/>
                </a:solidFill>
                <a:latin typeface="Arial Narrow" panose="020B0606020202030204" pitchFamily="34" charset="0"/>
                <a:ea typeface="ヒラギノ角ゴ Pro W3" pitchFamily="1" charset="-128"/>
                <a:cs typeface="Arial Narrow"/>
              </a:rPr>
              <a:t>T.: </a:t>
            </a:r>
            <a:r>
              <a:rPr lang="pt-PT" sz="1512" dirty="0">
                <a:solidFill>
                  <a:prstClr val="black"/>
                </a:solidFill>
                <a:latin typeface="Arial Narrow" panose="020B0606020202030204" pitchFamily="34" charset="0"/>
                <a:ea typeface="ヒラギノ角ゴ Pro W3" pitchFamily="1" charset="-128"/>
                <a:cs typeface="Arial Narrow"/>
              </a:rPr>
              <a:t>(+351) 213 197 461</a:t>
            </a:r>
          </a:p>
        </p:txBody>
      </p:sp>
    </p:spTree>
    <p:extLst>
      <p:ext uri="{BB962C8B-B14F-4D97-AF65-F5344CB8AC3E}">
        <p14:creationId xmlns:p14="http://schemas.microsoft.com/office/powerpoint/2010/main" val="166529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7C3C4-2952-4AC6-B8A3-DE26A1385520}"/>
              </a:ext>
            </a:extLst>
          </p:cNvPr>
          <p:cNvPicPr>
            <a:picLocks noChangeAspect="1"/>
          </p:cNvPicPr>
          <p:nvPr/>
        </p:nvPicPr>
        <p:blipFill>
          <a:blip r:embed="rId3"/>
          <a:stretch>
            <a:fillRect/>
          </a:stretch>
        </p:blipFill>
        <p:spPr>
          <a:xfrm>
            <a:off x="1531033" y="1890758"/>
            <a:ext cx="9144000" cy="5585656"/>
          </a:xfrm>
          <a:prstGeom prst="rect">
            <a:avLst/>
          </a:prstGeom>
        </p:spPr>
      </p:pic>
      <p:pic>
        <p:nvPicPr>
          <p:cNvPr id="12290" name="Picture 6" descr="Template.png"/>
          <p:cNvPicPr>
            <a:picLocks noChangeAspect="1"/>
          </p:cNvPicPr>
          <p:nvPr/>
        </p:nvPicPr>
        <p:blipFill>
          <a:blip r:embed="rId4"/>
          <a:srcRect/>
          <a:stretch>
            <a:fillRect/>
          </a:stretch>
        </p:blipFill>
        <p:spPr bwMode="auto">
          <a:xfrm>
            <a:off x="1524000" y="0"/>
            <a:ext cx="9144000" cy="6858000"/>
          </a:xfrm>
          <a:prstGeom prst="rect">
            <a:avLst/>
          </a:prstGeom>
          <a:noFill/>
          <a:ln w="9525">
            <a:noFill/>
            <a:miter lim="800000"/>
            <a:headEnd/>
            <a:tailEnd/>
          </a:ln>
        </p:spPr>
      </p:pic>
      <p:sp>
        <p:nvSpPr>
          <p:cNvPr id="12292" name="Shape 174"/>
          <p:cNvSpPr>
            <a:spLocks noChangeArrowheads="1"/>
          </p:cNvSpPr>
          <p:nvPr/>
        </p:nvSpPr>
        <p:spPr bwMode="auto">
          <a:xfrm>
            <a:off x="8037514" y="103189"/>
            <a:ext cx="2630487" cy="523875"/>
          </a:xfrm>
          <a:prstGeom prst="rect">
            <a:avLst/>
          </a:prstGeom>
          <a:noFill/>
          <a:ln w="9525">
            <a:noFill/>
            <a:miter lim="800000"/>
            <a:headEnd/>
            <a:tailEnd/>
          </a:ln>
        </p:spPr>
        <p:txBody>
          <a:bodyPr lIns="91425" tIns="45700" rIns="91425" bIns="45700"/>
          <a:lstStyle/>
          <a:p>
            <a:pPr algn="ctr" fontAlgn="base">
              <a:spcBef>
                <a:spcPct val="0"/>
              </a:spcBef>
              <a:spcAft>
                <a:spcPct val="0"/>
              </a:spcAft>
              <a:buClr>
                <a:srgbClr val="000000"/>
              </a:buClr>
              <a:buSzPct val="25000"/>
            </a:pPr>
            <a:endParaRPr lang="en-US" sz="2800" b="1">
              <a:solidFill>
                <a:srgbClr val="000000"/>
              </a:solidFill>
              <a:latin typeface="Calibri"/>
              <a:ea typeface="MS PGothic" pitchFamily="34" charset="-128"/>
              <a:sym typeface="Calibri" pitchFamily="34" charset="0"/>
            </a:endParaRPr>
          </a:p>
        </p:txBody>
      </p:sp>
      <p:sp>
        <p:nvSpPr>
          <p:cNvPr id="12293" name="Shape 155"/>
          <p:cNvSpPr>
            <a:spLocks noChangeArrowheads="1"/>
          </p:cNvSpPr>
          <p:nvPr/>
        </p:nvSpPr>
        <p:spPr bwMode="auto">
          <a:xfrm>
            <a:off x="2679019" y="2630134"/>
            <a:ext cx="7596188" cy="2406650"/>
          </a:xfrm>
          <a:prstGeom prst="rect">
            <a:avLst/>
          </a:prstGeom>
          <a:noFill/>
          <a:ln w="9525">
            <a:noFill/>
            <a:miter lim="800000"/>
            <a:headEnd/>
            <a:tailEnd/>
          </a:ln>
        </p:spPr>
        <p:txBody>
          <a:bodyPr lIns="91425" tIns="45700" rIns="91425" bIns="45700"/>
          <a:lstStyle/>
          <a:p>
            <a:pPr algn="ctr" fontAlgn="base">
              <a:spcBef>
                <a:spcPct val="0"/>
              </a:spcBef>
              <a:spcAft>
                <a:spcPct val="0"/>
              </a:spcAft>
              <a:buClr>
                <a:srgbClr val="FFFFFF"/>
              </a:buClr>
            </a:pPr>
            <a:r>
              <a:rPr lang="en-US" sz="3600" b="1" dirty="0">
                <a:solidFill>
                  <a:prstClr val="black"/>
                </a:solidFill>
                <a:latin typeface="Calibri"/>
                <a:ea typeface="MS PGothic" pitchFamily="34" charset="-128"/>
                <a:sym typeface="Calibri" pitchFamily="34" charset="0"/>
              </a:rPr>
              <a:t>Residency programs for individuals; </a:t>
            </a:r>
          </a:p>
          <a:p>
            <a:pPr algn="ctr" fontAlgn="base">
              <a:spcBef>
                <a:spcPct val="0"/>
              </a:spcBef>
              <a:spcAft>
                <a:spcPct val="0"/>
              </a:spcAft>
              <a:buClr>
                <a:srgbClr val="FFFFFF"/>
              </a:buClr>
            </a:pPr>
            <a:r>
              <a:rPr lang="en-US" sz="3600" b="1" dirty="0">
                <a:solidFill>
                  <a:prstClr val="black"/>
                </a:solidFill>
                <a:latin typeface="Calibri"/>
                <a:ea typeface="MS PGothic" pitchFamily="34" charset="-128"/>
                <a:sym typeface="Calibri" pitchFamily="34" charset="0"/>
              </a:rPr>
              <a:t>Montenegro &amp; Cyprus</a:t>
            </a:r>
          </a:p>
          <a:p>
            <a:pPr algn="r" fontAlgn="base">
              <a:spcBef>
                <a:spcPct val="0"/>
              </a:spcBef>
              <a:spcAft>
                <a:spcPct val="0"/>
              </a:spcAft>
              <a:buClr>
                <a:srgbClr val="FFFFFF"/>
              </a:buClr>
            </a:pPr>
            <a:endParaRPr lang="en-US" sz="3600" b="1" dirty="0">
              <a:solidFill>
                <a:prstClr val="black"/>
              </a:solidFill>
              <a:latin typeface="Calibri"/>
              <a:ea typeface="MS PGothic" pitchFamily="34" charset="-128"/>
              <a:sym typeface="Calibri" pitchFamily="34" charset="0"/>
            </a:endParaRPr>
          </a:p>
          <a:p>
            <a:pPr algn="ctr" fontAlgn="base">
              <a:spcBef>
                <a:spcPct val="0"/>
              </a:spcBef>
              <a:spcAft>
                <a:spcPct val="0"/>
              </a:spcAft>
              <a:buClr>
                <a:srgbClr val="FFFFFF"/>
              </a:buClr>
            </a:pPr>
            <a:r>
              <a:rPr lang="en-US" sz="3600" dirty="0">
                <a:solidFill>
                  <a:prstClr val="black"/>
                </a:solidFill>
                <a:latin typeface="Calibri"/>
                <a:ea typeface="MS PGothic" pitchFamily="34" charset="-128"/>
                <a:sym typeface="Calibri" pitchFamily="34" charset="0"/>
              </a:rPr>
              <a:t>			</a:t>
            </a:r>
          </a:p>
        </p:txBody>
      </p:sp>
    </p:spTree>
    <p:extLst>
      <p:ext uri="{BB962C8B-B14F-4D97-AF65-F5344CB8AC3E}">
        <p14:creationId xmlns:p14="http://schemas.microsoft.com/office/powerpoint/2010/main" val="2003741298"/>
      </p:ext>
    </p:extLst>
  </p:cSld>
  <p:clrMapOvr>
    <a:masterClrMapping/>
  </p:clrMapOvr>
  <p:transition spd="slow">
    <p:cu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r>
              <a:rPr lang="en-US" altLang="en-US" sz="3200" b="1" dirty="0">
                <a:solidFill>
                  <a:schemeClr val="tx2"/>
                </a:solidFill>
                <a:ea typeface="ＭＳ Ｐゴシック" pitchFamily="34" charset="-128"/>
              </a:rPr>
              <a:t>Cyprus Tax Residency criteria </a:t>
            </a:r>
            <a:endParaRPr lang="en-US" altLang="en-US" sz="3200" dirty="0">
              <a:ea typeface="ＭＳ Ｐゴシック" pitchFamily="34" charset="-128"/>
            </a:endParaRPr>
          </a:p>
        </p:txBody>
      </p:sp>
      <p:sp>
        <p:nvSpPr>
          <p:cNvPr id="19459" name="Content Placeholder 4"/>
          <p:cNvSpPr>
            <a:spLocks noGrp="1"/>
          </p:cNvSpPr>
          <p:nvPr>
            <p:ph idx="1"/>
          </p:nvPr>
        </p:nvSpPr>
        <p:spPr bwMode="auto">
          <a:xfrm>
            <a:off x="1981200" y="1673225"/>
            <a:ext cx="8229600" cy="3917950"/>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altLang="en-US" sz="2800" b="1" dirty="0">
                <a:solidFill>
                  <a:schemeClr val="tx2"/>
                </a:solidFill>
                <a:latin typeface="+mj-lt"/>
                <a:ea typeface="ＭＳ Ｐゴシック" pitchFamily="34" charset="-128"/>
              </a:rPr>
              <a:t>New law in Cyprus</a:t>
            </a:r>
          </a:p>
          <a:p>
            <a:r>
              <a:rPr lang="en-US" altLang="en-US" sz="2000" dirty="0">
                <a:solidFill>
                  <a:schemeClr val="accent1">
                    <a:lumMod val="75000"/>
                  </a:schemeClr>
                </a:solidFill>
                <a:latin typeface="Arial" charset="0"/>
                <a:cs typeface="+mn-cs"/>
              </a:rPr>
              <a:t>Additional test for determining tax residency of individuals to cover persons who do not reside in another country for more than 183 days and are not tax resident in another country and who meets ALL of the following criteria: </a:t>
            </a:r>
          </a:p>
          <a:p>
            <a:pPr>
              <a:buFont typeface="Arial" charset="0"/>
              <a:buNone/>
            </a:pPr>
            <a:r>
              <a:rPr lang="en-US" altLang="en-US" sz="2000" dirty="0">
                <a:solidFill>
                  <a:schemeClr val="accent1">
                    <a:lumMod val="75000"/>
                  </a:schemeClr>
                </a:solidFill>
                <a:latin typeface="Arial" charset="0"/>
                <a:cs typeface="+mn-cs"/>
              </a:rPr>
              <a:t>        - resides in Cyprus for at least 60 days in the tax year under review; AND</a:t>
            </a:r>
          </a:p>
          <a:p>
            <a:pPr>
              <a:buFont typeface="Arial" charset="0"/>
              <a:buNone/>
            </a:pPr>
            <a:r>
              <a:rPr lang="en-US" altLang="en-US" sz="2000" dirty="0">
                <a:solidFill>
                  <a:schemeClr val="accent1">
                    <a:lumMod val="75000"/>
                  </a:schemeClr>
                </a:solidFill>
                <a:latin typeface="Arial" charset="0"/>
                <a:cs typeface="+mn-cs"/>
              </a:rPr>
              <a:t>        - owns a business or is a director or is employee by a Cyprus tax resident</a:t>
            </a:r>
          </a:p>
          <a:p>
            <a:pPr>
              <a:buFont typeface="Arial" charset="0"/>
              <a:buNone/>
            </a:pPr>
            <a:r>
              <a:rPr lang="en-US" altLang="en-US" sz="2000" dirty="0">
                <a:solidFill>
                  <a:schemeClr val="accent1">
                    <a:lumMod val="75000"/>
                  </a:schemeClr>
                </a:solidFill>
                <a:latin typeface="Arial" charset="0"/>
                <a:cs typeface="+mn-cs"/>
              </a:rPr>
              <a:t>           AND</a:t>
            </a:r>
          </a:p>
          <a:p>
            <a:pPr>
              <a:buFont typeface="Arial" charset="0"/>
              <a:buNone/>
            </a:pPr>
            <a:r>
              <a:rPr lang="en-US" altLang="en-US" sz="2000" dirty="0">
                <a:solidFill>
                  <a:schemeClr val="accent1">
                    <a:lumMod val="75000"/>
                  </a:schemeClr>
                </a:solidFill>
                <a:latin typeface="Arial" charset="0"/>
                <a:cs typeface="+mn-cs"/>
              </a:rPr>
              <a:t>        -  maintains permanent house in Cyprus which is owned or rented by the individual</a:t>
            </a:r>
          </a:p>
          <a:p>
            <a:pPr>
              <a:buFont typeface="Arial" charset="0"/>
              <a:buNone/>
            </a:pPr>
            <a:endParaRPr lang="en-US" altLang="en-US" sz="2000" dirty="0">
              <a:solidFill>
                <a:schemeClr val="accent1">
                  <a:lumMod val="75000"/>
                </a:schemeClr>
              </a:solidFill>
              <a:latin typeface="Arial" charset="0"/>
              <a:cs typeface="+mn-cs"/>
            </a:endParaRPr>
          </a:p>
          <a:p>
            <a:pPr>
              <a:buFont typeface="Arial" charset="0"/>
              <a:buNone/>
            </a:pPr>
            <a:r>
              <a:rPr lang="en-US" altLang="en-US" sz="2000" dirty="0">
                <a:solidFill>
                  <a:schemeClr val="accent1">
                    <a:lumMod val="75000"/>
                  </a:schemeClr>
                </a:solidFill>
                <a:latin typeface="Arial" charset="0"/>
                <a:cs typeface="+mn-cs"/>
              </a:rPr>
              <a:t>In effect since 1 January 2017</a:t>
            </a:r>
          </a:p>
        </p:txBody>
      </p:sp>
    </p:spTree>
    <p:extLst>
      <p:ext uri="{BB962C8B-B14F-4D97-AF65-F5344CB8AC3E}">
        <p14:creationId xmlns:p14="http://schemas.microsoft.com/office/powerpoint/2010/main" val="278918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Who are these people and what do they have in common?</a:t>
            </a:r>
          </a:p>
        </p:txBody>
      </p:sp>
      <p:sp>
        <p:nvSpPr>
          <p:cNvPr id="6" name="Content Placeholder 5"/>
          <p:cNvSpPr>
            <a:spLocks noGrp="1"/>
          </p:cNvSpPr>
          <p:nvPr>
            <p:ph idx="1"/>
          </p:nvPr>
        </p:nvSpPr>
        <p:spPr/>
        <p:txBody>
          <a:bodyPr/>
          <a:lstStyle/>
          <a:p>
            <a:endParaRPr lang="en-GB" dirty="0"/>
          </a:p>
          <a:p>
            <a:endParaRPr lang="en-GB" dirty="0"/>
          </a:p>
          <a:p>
            <a:endParaRPr lang="en-GB" dirty="0"/>
          </a:p>
          <a:p>
            <a:endParaRPr lang="en-GB" dirty="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083" y="1862667"/>
            <a:ext cx="2171700" cy="28098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671" y="1862667"/>
            <a:ext cx="2491362" cy="407511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084" y="1862667"/>
            <a:ext cx="2688067" cy="4030133"/>
          </a:xfrm>
          <a:prstGeom prst="rect">
            <a:avLst/>
          </a:prstGeom>
        </p:spPr>
      </p:pic>
    </p:spTree>
    <p:extLst>
      <p:ext uri="{BB962C8B-B14F-4D97-AF65-F5344CB8AC3E}">
        <p14:creationId xmlns:p14="http://schemas.microsoft.com/office/powerpoint/2010/main" val="251229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6627813" y="1"/>
            <a:ext cx="3840162" cy="830997"/>
          </a:xfrm>
          <a:prstGeom prst="rect">
            <a:avLst/>
          </a:prstGeom>
          <a:noFill/>
          <a:ln w="9525">
            <a:noFill/>
            <a:miter lim="800000"/>
            <a:headEnd/>
            <a:tailEnd/>
          </a:ln>
        </p:spPr>
        <p:txBody>
          <a:bodyPr wrap="square">
            <a:spAutoFit/>
          </a:bodyPr>
          <a:lstStyle/>
          <a:p>
            <a:pPr algn="r" eaLnBrk="0" fontAlgn="base" hangingPunct="0">
              <a:spcBef>
                <a:spcPct val="0"/>
              </a:spcBef>
              <a:spcAft>
                <a:spcPct val="0"/>
              </a:spcAft>
            </a:pPr>
            <a:r>
              <a:rPr lang="en-GB" altLang="en-US" sz="2400" b="1" dirty="0">
                <a:solidFill>
                  <a:srgbClr val="1F497D"/>
                </a:solidFill>
                <a:latin typeface="Calibri"/>
                <a:ea typeface="ＭＳ Ｐゴシック" pitchFamily="34" charset="-128"/>
                <a:cs typeface="ＭＳ Ｐゴシック" charset="0"/>
              </a:rPr>
              <a:t>First</a:t>
            </a:r>
            <a:r>
              <a:rPr lang="en-GB" sz="2400" b="1" dirty="0">
                <a:solidFill>
                  <a:prstClr val="black"/>
                </a:solidFill>
                <a:latin typeface="Arial" charset="0"/>
                <a:ea typeface="MS PGothic" pitchFamily="34" charset="-128"/>
              </a:rPr>
              <a:t> </a:t>
            </a:r>
            <a:r>
              <a:rPr lang="en-GB" altLang="en-US" sz="2400" b="1" dirty="0">
                <a:solidFill>
                  <a:srgbClr val="1F497D"/>
                </a:solidFill>
                <a:latin typeface="Calibri"/>
                <a:ea typeface="ＭＳ Ｐゴシック" pitchFamily="34" charset="-128"/>
                <a:cs typeface="ＭＳ Ｐゴシック" charset="0"/>
              </a:rPr>
              <a:t>year of employment exemptions </a:t>
            </a:r>
            <a:endParaRPr lang="en-US" altLang="en-US" sz="2400" b="1" dirty="0">
              <a:solidFill>
                <a:srgbClr val="1F497D"/>
              </a:solidFill>
              <a:latin typeface="Calibri"/>
              <a:ea typeface="ＭＳ Ｐゴシック" pitchFamily="34" charset="-128"/>
              <a:cs typeface="ＭＳ Ｐゴシック" charset="0"/>
            </a:endParaRPr>
          </a:p>
        </p:txBody>
      </p:sp>
      <p:sp>
        <p:nvSpPr>
          <p:cNvPr id="3" name="TextBox 2"/>
          <p:cNvSpPr txBox="1"/>
          <p:nvPr/>
        </p:nvSpPr>
        <p:spPr>
          <a:xfrm>
            <a:off x="2006601" y="1047750"/>
            <a:ext cx="8196263" cy="3754874"/>
          </a:xfrm>
          <a:prstGeom prst="rect">
            <a:avLst/>
          </a:prstGeom>
          <a:noFill/>
        </p:spPr>
        <p:txBody>
          <a:bodyPr>
            <a:spAutoFit/>
          </a:bodyPr>
          <a:lstStyle/>
          <a:p>
            <a:pPr eaLnBrk="0" fontAlgn="base" hangingPunct="0">
              <a:spcBef>
                <a:spcPct val="0"/>
              </a:spcBef>
              <a:spcAft>
                <a:spcPct val="0"/>
              </a:spcAft>
              <a:buFont typeface="Wingdings" pitchFamily="2" charset="2"/>
              <a:buChar char="v"/>
            </a:pPr>
            <a:r>
              <a:rPr lang="en-GB" altLang="en-US" sz="2000" dirty="0">
                <a:solidFill>
                  <a:srgbClr val="4F81BD">
                    <a:lumMod val="75000"/>
                  </a:srgbClr>
                </a:solidFill>
                <a:latin typeface="Arial" charset="0"/>
                <a:ea typeface="MS PGothic" pitchFamily="34" charset="-128"/>
              </a:rPr>
              <a:t>Special Incentive applies for persons which were not tax resident in Cyprus previously and their earnings exceed €100,000 per year. 50% of the income will be exempt from tax for the next 10 years. </a:t>
            </a:r>
            <a:r>
              <a:rPr lang="en-US" altLang="en-US" sz="2000" dirty="0">
                <a:solidFill>
                  <a:srgbClr val="4F81BD">
                    <a:lumMod val="75000"/>
                  </a:srgbClr>
                </a:solidFill>
                <a:latin typeface="Arial" charset="0"/>
                <a:ea typeface="MS PGothic" pitchFamily="34" charset="-128"/>
              </a:rPr>
              <a:t>Restriction to individuals that was tax residents in Cyprus in any 3 out of 5 years preceding the year of employment and in the year preceding the year of employment.</a:t>
            </a:r>
          </a:p>
          <a:p>
            <a:pPr eaLnBrk="0" fontAlgn="base" hangingPunct="0">
              <a:spcBef>
                <a:spcPct val="0"/>
              </a:spcBef>
              <a:spcAft>
                <a:spcPct val="0"/>
              </a:spcAft>
            </a:pPr>
            <a:r>
              <a:rPr lang="en-GB" altLang="en-US" sz="2000" dirty="0">
                <a:solidFill>
                  <a:srgbClr val="4F81BD">
                    <a:lumMod val="75000"/>
                  </a:srgbClr>
                </a:solidFill>
                <a:latin typeface="Arial" charset="0"/>
                <a:ea typeface="MS PGothic" pitchFamily="34" charset="-128"/>
              </a:rPr>
              <a:t> </a:t>
            </a:r>
            <a:endParaRPr lang="en-US" altLang="en-US" sz="2000" dirty="0">
              <a:solidFill>
                <a:srgbClr val="4F81BD">
                  <a:lumMod val="75000"/>
                </a:srgbClr>
              </a:solidFill>
              <a:latin typeface="Arial" charset="0"/>
              <a:ea typeface="MS PGothic" pitchFamily="34" charset="-128"/>
            </a:endParaRPr>
          </a:p>
          <a:p>
            <a:pPr eaLnBrk="0" fontAlgn="base" hangingPunct="0">
              <a:spcBef>
                <a:spcPct val="0"/>
              </a:spcBef>
              <a:spcAft>
                <a:spcPct val="0"/>
              </a:spcAft>
              <a:buFont typeface="Wingdings" pitchFamily="2" charset="2"/>
              <a:buChar char="v"/>
            </a:pPr>
            <a:r>
              <a:rPr lang="en-GB" altLang="en-US" sz="2000" dirty="0">
                <a:solidFill>
                  <a:srgbClr val="4F81BD">
                    <a:lumMod val="75000"/>
                  </a:srgbClr>
                </a:solidFill>
                <a:latin typeface="Arial" charset="0"/>
                <a:ea typeface="MS PGothic" pitchFamily="34" charset="-128"/>
              </a:rPr>
              <a:t>Another similar incentive is the 20% or €8550 (whichever is smaller) exemption, of the income of a person that was not tax resident of Cyprus before and starts employment in Cyprus. Is applicable for 5 years and will be abolished in 2020.</a:t>
            </a:r>
            <a:endParaRPr lang="en-US" altLang="en-US" sz="2000" dirty="0">
              <a:solidFill>
                <a:srgbClr val="4F81BD">
                  <a:lumMod val="75000"/>
                </a:srgbClr>
              </a:solidFill>
              <a:latin typeface="Arial" charset="0"/>
              <a:ea typeface="MS PGothic" pitchFamily="34" charset="-128"/>
            </a:endParaRPr>
          </a:p>
          <a:p>
            <a:pPr marL="285750"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7314188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0" algn="r"/>
            <a:r>
              <a:rPr lang="en-GB" altLang="en-US" sz="2400" b="1" dirty="0">
                <a:solidFill>
                  <a:schemeClr val="tx2"/>
                </a:solidFill>
                <a:ea typeface="ＭＳ Ｐゴシック" pitchFamily="34" charset="-128"/>
              </a:rPr>
              <a:t>90 days rule exemption</a:t>
            </a:r>
            <a:endParaRPr lang="en-US" altLang="en-US" sz="2400" b="1" dirty="0">
              <a:solidFill>
                <a:schemeClr val="tx2"/>
              </a:solidFill>
              <a:ea typeface="ＭＳ Ｐゴシック" pitchFamily="34" charset="-128"/>
            </a:endParaRPr>
          </a:p>
        </p:txBody>
      </p:sp>
      <p:sp>
        <p:nvSpPr>
          <p:cNvPr id="19459" name="Content Placeholder 4"/>
          <p:cNvSpPr>
            <a:spLocks noGrp="1"/>
          </p:cNvSpPr>
          <p:nvPr>
            <p:ph idx="1"/>
          </p:nvPr>
        </p:nvSpPr>
        <p:spPr bwMode="auto">
          <a:xfrm>
            <a:off x="1981200" y="1673225"/>
            <a:ext cx="8229600" cy="39179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r>
              <a:rPr lang="en-US" altLang="en-US" sz="2000" dirty="0">
                <a:solidFill>
                  <a:schemeClr val="accent1">
                    <a:lumMod val="75000"/>
                  </a:schemeClr>
                </a:solidFill>
                <a:latin typeface="Arial" charset="0"/>
                <a:cs typeface="+mn-cs"/>
              </a:rPr>
              <a:t>In principal, the “90-days rule” states that income from salaried services provided outside Cyprus for more than 90 days in a tax year will be tax exempt provided the service is provided to non-Cyprus resident employer or to a permanent establishment of a Cyprus resident employer.</a:t>
            </a:r>
          </a:p>
          <a:p>
            <a:pPr>
              <a:buNone/>
            </a:pPr>
            <a:endParaRPr lang="en-US" altLang="en-US" sz="2500" dirty="0">
              <a:solidFill>
                <a:schemeClr val="accent1">
                  <a:lumMod val="75000"/>
                </a:schemeClr>
              </a:solidFill>
              <a:latin typeface="Arial" charset="0"/>
              <a:cs typeface="+mn-cs"/>
            </a:endParaRPr>
          </a:p>
          <a:p>
            <a:pPr>
              <a:buFont typeface="Arial" charset="0"/>
              <a:buNone/>
            </a:pPr>
            <a:endParaRPr lang="en-US" alt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1313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6627813" y="249238"/>
            <a:ext cx="3840162" cy="646112"/>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altLang="en-US" b="1">
                <a:solidFill>
                  <a:srgbClr val="0070C0"/>
                </a:solidFill>
                <a:latin typeface="Arial" charset="0"/>
                <a:ea typeface="MS PGothic" pitchFamily="34" charset="-128"/>
              </a:rPr>
              <a:t>Cyprus Incentives – Permanent Residence</a:t>
            </a:r>
            <a:endParaRPr lang="en-US" altLang="en-US">
              <a:solidFill>
                <a:prstClr val="black"/>
              </a:solidFill>
              <a:latin typeface="Arial" charset="0"/>
              <a:ea typeface="MS PGothic" pitchFamily="34" charset="-128"/>
            </a:endParaRPr>
          </a:p>
        </p:txBody>
      </p:sp>
      <p:sp>
        <p:nvSpPr>
          <p:cNvPr id="45059" name="TextBox 2"/>
          <p:cNvSpPr txBox="1">
            <a:spLocks noChangeArrowheads="1"/>
          </p:cNvSpPr>
          <p:nvPr/>
        </p:nvSpPr>
        <p:spPr bwMode="auto">
          <a:xfrm>
            <a:off x="2222500" y="1397000"/>
            <a:ext cx="7767638" cy="3754874"/>
          </a:xfrm>
          <a:prstGeom prst="rect">
            <a:avLst/>
          </a:prstGeom>
          <a:noFill/>
          <a:ln w="9525">
            <a:noFill/>
            <a:miter lim="800000"/>
            <a:headEnd/>
            <a:tailEnd/>
          </a:ln>
        </p:spPr>
        <p:txBody>
          <a:bodyPr>
            <a:spAutoFit/>
          </a:bodyPr>
          <a:lstStyle/>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Can be obtained by investment in real estate with minimum market value of €300.000 plus VAT</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Proof of payment of the initial €200.000 (excluding VAT)</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Maintain deposit in Cyprus of €30.000 for minimum 3 year period </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Clean criminal record</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Visit Cyprus at least once every two years</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No work in Cyprus </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Not involved in any form of business in Cyprus</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Secured annual income from abroad (e.g. rents, interests, dividends)</a:t>
            </a:r>
          </a:p>
          <a:p>
            <a:pPr marL="285750" indent="-285750" eaLnBrk="0" fontAlgn="base" hangingPunct="0">
              <a:spcBef>
                <a:spcPct val="0"/>
              </a:spcBef>
              <a:spcAft>
                <a:spcPct val="0"/>
              </a:spcAft>
              <a:buFont typeface="Wingdings" pitchFamily="2" charset="2"/>
              <a:buChar char="v"/>
            </a:pPr>
            <a:r>
              <a:rPr lang="en-US" altLang="en-US" sz="2000" dirty="0">
                <a:solidFill>
                  <a:srgbClr val="4F81BD">
                    <a:lumMod val="75000"/>
                  </a:srgbClr>
                </a:solidFill>
                <a:latin typeface="Arial" charset="0"/>
                <a:ea typeface="MS PGothic" pitchFamily="34" charset="-128"/>
              </a:rPr>
              <a:t>Applicant should not be on list of persons whose property is ordered to be frozen by the EU</a:t>
            </a:r>
          </a:p>
        </p:txBody>
      </p:sp>
      <p:sp>
        <p:nvSpPr>
          <p:cNvPr id="45060" name="TextBox 5"/>
          <p:cNvSpPr txBox="1">
            <a:spLocks noChangeArrowheads="1"/>
          </p:cNvSpPr>
          <p:nvPr/>
        </p:nvSpPr>
        <p:spPr bwMode="auto">
          <a:xfrm>
            <a:off x="2043114" y="5237967"/>
            <a:ext cx="7947025" cy="1015663"/>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altLang="en-US" sz="2000" dirty="0">
                <a:solidFill>
                  <a:srgbClr val="4F81BD">
                    <a:lumMod val="75000"/>
                  </a:srgbClr>
                </a:solidFill>
                <a:latin typeface="Arial" charset="0"/>
                <a:ea typeface="MS PGothic" pitchFamily="34" charset="-128"/>
              </a:rPr>
              <a:t>Third country nationals who hold the permanent residence status and reside in Cyprus for at least seven years may apply for Citizenship</a:t>
            </a:r>
          </a:p>
        </p:txBody>
      </p:sp>
    </p:spTree>
    <p:extLst>
      <p:ext uri="{BB962C8B-B14F-4D97-AF65-F5344CB8AC3E}">
        <p14:creationId xmlns:p14="http://schemas.microsoft.com/office/powerpoint/2010/main" val="25095333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6627813" y="249238"/>
            <a:ext cx="3840162" cy="646112"/>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altLang="en-US" b="1" dirty="0">
                <a:solidFill>
                  <a:srgbClr val="0070C0"/>
                </a:solidFill>
                <a:latin typeface="Arial" charset="0"/>
                <a:ea typeface="MS PGothic" pitchFamily="34" charset="-128"/>
              </a:rPr>
              <a:t>Cyprus Incentives – Citizenship by Investment</a:t>
            </a:r>
            <a:endParaRPr lang="en-US" altLang="en-US" dirty="0">
              <a:solidFill>
                <a:prstClr val="black"/>
              </a:solidFill>
              <a:latin typeface="Arial" charset="0"/>
              <a:ea typeface="MS PGothic" pitchFamily="34" charset="-128"/>
            </a:endParaRPr>
          </a:p>
        </p:txBody>
      </p:sp>
      <p:sp>
        <p:nvSpPr>
          <p:cNvPr id="3" name="TextBox 2"/>
          <p:cNvSpPr txBox="1"/>
          <p:nvPr/>
        </p:nvSpPr>
        <p:spPr>
          <a:xfrm>
            <a:off x="2006601" y="1047751"/>
            <a:ext cx="8196263" cy="5632311"/>
          </a:xfrm>
          <a:prstGeom prst="rect">
            <a:avLst/>
          </a:prstGeom>
          <a:noFill/>
        </p:spPr>
        <p:txBody>
          <a:bodyPr>
            <a:spAutoFit/>
          </a:bodyPr>
          <a:lstStyle/>
          <a:p>
            <a:pPr eaLnBrk="0" fontAlgn="base" hangingPunct="0">
              <a:spcBef>
                <a:spcPct val="0"/>
              </a:spcBef>
              <a:spcAft>
                <a:spcPct val="0"/>
              </a:spcAft>
              <a:defRPr/>
            </a:pPr>
            <a:r>
              <a:rPr lang="en-US" altLang="en-US" dirty="0">
                <a:solidFill>
                  <a:srgbClr val="4F81BD">
                    <a:lumMod val="75000"/>
                  </a:srgbClr>
                </a:solidFill>
                <a:latin typeface="Arial" charset="0"/>
                <a:ea typeface="MS PGothic" pitchFamily="34" charset="-128"/>
              </a:rPr>
              <a:t>EUR 2 million investment in:</a:t>
            </a:r>
          </a:p>
          <a:p>
            <a:pPr marL="285750" indent="-285750" eaLnBrk="0" fontAlgn="base" hangingPunct="0">
              <a:spcBef>
                <a:spcPct val="0"/>
              </a:spcBef>
              <a:spcAft>
                <a:spcPct val="0"/>
              </a:spcAft>
              <a:buFont typeface="Arial" panose="020B0604020202020204" pitchFamily="34" charset="0"/>
              <a:buChar char="•"/>
              <a:defRPr/>
            </a:pPr>
            <a:r>
              <a:rPr lang="en-US" altLang="en-US" dirty="0">
                <a:solidFill>
                  <a:srgbClr val="4F81BD">
                    <a:lumMod val="75000"/>
                  </a:srgbClr>
                </a:solidFill>
                <a:latin typeface="Arial" charset="0"/>
                <a:ea typeface="MS PGothic" pitchFamily="34" charset="-128"/>
              </a:rPr>
              <a:t>Investment in real estate, land development and infrastructure projects</a:t>
            </a:r>
          </a:p>
          <a:p>
            <a:pPr marL="285750" indent="-285750" eaLnBrk="0" fontAlgn="base" hangingPunct="0">
              <a:spcBef>
                <a:spcPct val="0"/>
              </a:spcBef>
              <a:spcAft>
                <a:spcPct val="0"/>
              </a:spcAft>
              <a:buFont typeface="Arial" panose="020B0604020202020204" pitchFamily="34" charset="0"/>
              <a:buChar char="•"/>
              <a:defRPr/>
            </a:pPr>
            <a:r>
              <a:rPr lang="en-US" altLang="en-US" dirty="0">
                <a:solidFill>
                  <a:srgbClr val="4F81BD">
                    <a:lumMod val="75000"/>
                  </a:srgbClr>
                </a:solidFill>
                <a:latin typeface="Arial" charset="0"/>
                <a:ea typeface="MS PGothic" pitchFamily="34" charset="-128"/>
              </a:rPr>
              <a:t>Purchase or establishment or participation in Cypriot companies or businesses</a:t>
            </a:r>
          </a:p>
          <a:p>
            <a:pPr marL="285750" indent="-285750" eaLnBrk="0" fontAlgn="base" hangingPunct="0">
              <a:spcBef>
                <a:spcPct val="0"/>
              </a:spcBef>
              <a:spcAft>
                <a:spcPct val="0"/>
              </a:spcAft>
              <a:buFont typeface="Arial" panose="020B0604020202020204" pitchFamily="34" charset="0"/>
              <a:buChar char="•"/>
              <a:defRPr/>
            </a:pPr>
            <a:r>
              <a:rPr lang="en-US" altLang="en-US" dirty="0">
                <a:solidFill>
                  <a:srgbClr val="4F81BD">
                    <a:lumMod val="75000"/>
                  </a:srgbClr>
                </a:solidFill>
                <a:latin typeface="Arial" charset="0"/>
                <a:ea typeface="MS PGothic" pitchFamily="34" charset="-128"/>
              </a:rPr>
              <a:t>Investment in Alternative Investment Funds or financial assets of Cypriot companies or Cypriot organizations that are licensed by the Cyprus Securities and Exchange Commission (</a:t>
            </a:r>
            <a:r>
              <a:rPr lang="en-US" altLang="en-US" dirty="0" err="1">
                <a:solidFill>
                  <a:srgbClr val="4F81BD">
                    <a:lumMod val="75000"/>
                  </a:srgbClr>
                </a:solidFill>
                <a:latin typeface="Arial" charset="0"/>
                <a:ea typeface="MS PGothic" pitchFamily="34" charset="-128"/>
              </a:rPr>
              <a:t>CySec</a:t>
            </a:r>
            <a:r>
              <a:rPr lang="en-US" altLang="en-US" dirty="0">
                <a:solidFill>
                  <a:srgbClr val="4F81BD">
                    <a:lumMod val="75000"/>
                  </a:srgbClr>
                </a:solidFill>
                <a:latin typeface="Arial" charset="0"/>
                <a:ea typeface="MS PGothic" pitchFamily="34" charset="-128"/>
              </a:rPr>
              <a:t>) </a:t>
            </a:r>
          </a:p>
          <a:p>
            <a:pPr marL="285750" indent="-285750" eaLnBrk="0" fontAlgn="base" hangingPunct="0">
              <a:spcBef>
                <a:spcPct val="0"/>
              </a:spcBef>
              <a:spcAft>
                <a:spcPct val="0"/>
              </a:spcAft>
              <a:buFont typeface="Arial" panose="020B0604020202020204" pitchFamily="34" charset="0"/>
              <a:buChar char="•"/>
              <a:defRPr/>
            </a:pPr>
            <a:r>
              <a:rPr lang="en-US" altLang="en-US" dirty="0">
                <a:solidFill>
                  <a:srgbClr val="4F81BD">
                    <a:lumMod val="75000"/>
                  </a:srgbClr>
                </a:solidFill>
                <a:latin typeface="Arial" charset="0"/>
                <a:ea typeface="MS PGothic" pitchFamily="34" charset="-128"/>
              </a:rPr>
              <a:t>Combination of the above mentioned investments</a:t>
            </a:r>
          </a:p>
          <a:p>
            <a:pPr marL="285750" indent="-285750" eaLnBrk="0" fontAlgn="base" hangingPunct="0">
              <a:spcBef>
                <a:spcPct val="0"/>
              </a:spcBef>
              <a:spcAft>
                <a:spcPct val="0"/>
              </a:spcAft>
              <a:buFont typeface="Arial" panose="020B0604020202020204" pitchFamily="34" charset="0"/>
              <a:buChar char="•"/>
              <a:defRPr/>
            </a:pPr>
            <a:endParaRPr lang="en-US" altLang="en-US" dirty="0">
              <a:solidFill>
                <a:srgbClr val="4F81BD">
                  <a:lumMod val="75000"/>
                </a:srgbClr>
              </a:solidFill>
              <a:latin typeface="Arial" charset="0"/>
              <a:ea typeface="MS PGothic" pitchFamily="34" charset="-128"/>
            </a:endParaRPr>
          </a:p>
          <a:p>
            <a:pPr eaLnBrk="0" fontAlgn="base" hangingPunct="0">
              <a:spcBef>
                <a:spcPct val="0"/>
              </a:spcBef>
              <a:spcAft>
                <a:spcPct val="0"/>
              </a:spcAft>
              <a:defRPr/>
            </a:pPr>
            <a:r>
              <a:rPr lang="en-US" altLang="en-US" dirty="0">
                <a:solidFill>
                  <a:srgbClr val="4F81BD">
                    <a:lumMod val="75000"/>
                  </a:srgbClr>
                </a:solidFill>
                <a:latin typeface="Arial" charset="0"/>
                <a:ea typeface="MS PGothic" pitchFamily="34" charset="-128"/>
              </a:rPr>
              <a:t>The investment may be sold after a period of three years provided that the investor maintains at least a property with a value of at least €500,000.</a:t>
            </a:r>
          </a:p>
          <a:p>
            <a:pPr eaLnBrk="0" fontAlgn="base" hangingPunct="0">
              <a:spcBef>
                <a:spcPct val="0"/>
              </a:spcBef>
              <a:spcAft>
                <a:spcPct val="0"/>
              </a:spcAft>
              <a:defRPr/>
            </a:pPr>
            <a:endParaRPr lang="en-US" altLang="en-US" dirty="0">
              <a:solidFill>
                <a:srgbClr val="4F81BD">
                  <a:lumMod val="75000"/>
                </a:srgbClr>
              </a:solidFill>
              <a:latin typeface="Arial" charset="0"/>
              <a:ea typeface="MS PGothic" pitchFamily="34" charset="-128"/>
            </a:endParaRPr>
          </a:p>
          <a:p>
            <a:pPr eaLnBrk="0" fontAlgn="base" hangingPunct="0">
              <a:spcBef>
                <a:spcPct val="0"/>
              </a:spcBef>
              <a:spcAft>
                <a:spcPct val="0"/>
              </a:spcAft>
              <a:defRPr/>
            </a:pPr>
            <a:r>
              <a:rPr lang="en-US" altLang="en-US" dirty="0">
                <a:solidFill>
                  <a:srgbClr val="4F81BD">
                    <a:lumMod val="75000"/>
                  </a:srgbClr>
                </a:solidFill>
                <a:latin typeface="Arial" charset="0"/>
                <a:ea typeface="MS PGothic" pitchFamily="34" charset="-128"/>
              </a:rPr>
              <a:t>Applicant may also add dependents (criteria exist)</a:t>
            </a:r>
          </a:p>
          <a:p>
            <a:pPr eaLnBrk="0" fontAlgn="base" hangingPunct="0">
              <a:spcBef>
                <a:spcPct val="0"/>
              </a:spcBef>
              <a:spcAft>
                <a:spcPct val="0"/>
              </a:spcAft>
              <a:defRPr/>
            </a:pPr>
            <a:endParaRPr lang="en-US" altLang="en-US" dirty="0">
              <a:solidFill>
                <a:srgbClr val="4F81BD">
                  <a:lumMod val="75000"/>
                </a:srgbClr>
              </a:solidFill>
              <a:latin typeface="Arial" charset="0"/>
              <a:ea typeface="MS PGothic" pitchFamily="34" charset="-128"/>
            </a:endParaRPr>
          </a:p>
          <a:p>
            <a:pPr eaLnBrk="0" fontAlgn="base" hangingPunct="0">
              <a:spcBef>
                <a:spcPct val="0"/>
              </a:spcBef>
              <a:spcAft>
                <a:spcPct val="0"/>
              </a:spcAft>
              <a:defRPr/>
            </a:pPr>
            <a:r>
              <a:rPr lang="en-US" altLang="en-US" dirty="0">
                <a:solidFill>
                  <a:srgbClr val="4F81BD">
                    <a:lumMod val="75000"/>
                  </a:srgbClr>
                </a:solidFill>
                <a:latin typeface="Arial" charset="0"/>
                <a:ea typeface="MS PGothic" pitchFamily="34" charset="-128"/>
              </a:rPr>
              <a:t>Applicant must have clean criminal record and name must not be included on list of person whose property is ordered to be frozen by the EU</a:t>
            </a:r>
          </a:p>
          <a:p>
            <a:pPr eaLnBrk="0" fontAlgn="base" hangingPunct="0">
              <a:spcBef>
                <a:spcPct val="0"/>
              </a:spcBef>
              <a:spcAft>
                <a:spcPct val="0"/>
              </a:spcAft>
              <a:defRPr/>
            </a:pPr>
            <a:endParaRPr lang="en-US" altLang="en-US" dirty="0">
              <a:solidFill>
                <a:srgbClr val="4F81BD">
                  <a:lumMod val="75000"/>
                </a:srgbClr>
              </a:solidFill>
              <a:latin typeface="Arial" charset="0"/>
              <a:ea typeface="MS PGothic" pitchFamily="34" charset="-128"/>
            </a:endParaRPr>
          </a:p>
          <a:p>
            <a:pPr eaLnBrk="0" fontAlgn="base" hangingPunct="0">
              <a:spcBef>
                <a:spcPct val="0"/>
              </a:spcBef>
              <a:spcAft>
                <a:spcPct val="0"/>
              </a:spcAft>
              <a:defRPr/>
            </a:pPr>
            <a:r>
              <a:rPr lang="en-US" altLang="en-US" dirty="0">
                <a:solidFill>
                  <a:srgbClr val="4F81BD">
                    <a:lumMod val="75000"/>
                  </a:srgbClr>
                </a:solidFill>
                <a:latin typeface="Arial" charset="0"/>
                <a:ea typeface="MS PGothic" pitchFamily="34" charset="-128"/>
              </a:rPr>
              <a:t>Prior to citizenship must hold residence permit or immigration permit</a:t>
            </a:r>
          </a:p>
          <a:p>
            <a:pPr eaLnBrk="0" fontAlgn="base" hangingPunct="0">
              <a:spcBef>
                <a:spcPct val="0"/>
              </a:spcBef>
              <a:spcAft>
                <a:spcPct val="0"/>
              </a:spcAft>
              <a:defRPr/>
            </a:pPr>
            <a:r>
              <a:rPr lang="en-US" b="1" dirty="0">
                <a:solidFill>
                  <a:prstClr val="black"/>
                </a:solidFill>
                <a:latin typeface="Arial" charset="0"/>
                <a:ea typeface="MS PGothic" pitchFamily="34" charset="-128"/>
              </a:rPr>
              <a:t> </a:t>
            </a:r>
          </a:p>
          <a:p>
            <a:pPr marL="285750"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27335282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ltLang="en-US" sz="3200" b="1" dirty="0">
                <a:solidFill>
                  <a:schemeClr val="tx2"/>
                </a:solidFill>
                <a:ea typeface="ＭＳ Ｐゴシック" pitchFamily="34" charset="-128"/>
              </a:rPr>
              <a:t>Capital gains tax</a:t>
            </a:r>
          </a:p>
        </p:txBody>
      </p:sp>
      <p:sp>
        <p:nvSpPr>
          <p:cNvPr id="3" name="Content Placeholder 2"/>
          <p:cNvSpPr>
            <a:spLocks noGrp="1"/>
          </p:cNvSpPr>
          <p:nvPr>
            <p:ph idx="1"/>
          </p:nvPr>
        </p:nvSpPr>
        <p:spPr/>
        <p:txBody>
          <a:bodyPr/>
          <a:lstStyle/>
          <a:p>
            <a:r>
              <a:rPr lang="en-US" altLang="en-US" sz="2000" dirty="0">
                <a:solidFill>
                  <a:schemeClr val="accent1">
                    <a:lumMod val="75000"/>
                  </a:schemeClr>
                </a:solidFill>
                <a:latin typeface="Arial" charset="0"/>
                <a:cs typeface="+mn-cs"/>
              </a:rPr>
              <a:t>Capital gains tax applies to gains arising from the sale or disposition of immovable property situated in Cyprus.</a:t>
            </a:r>
          </a:p>
          <a:p>
            <a:r>
              <a:rPr lang="en-US" altLang="en-US" sz="2000" dirty="0">
                <a:solidFill>
                  <a:schemeClr val="accent1">
                    <a:lumMod val="75000"/>
                  </a:schemeClr>
                </a:solidFill>
                <a:latin typeface="Arial" charset="0"/>
                <a:cs typeface="+mn-cs"/>
              </a:rPr>
              <a:t>This gain not added to other income</a:t>
            </a:r>
          </a:p>
          <a:p>
            <a:r>
              <a:rPr lang="en-US" altLang="en-US" sz="2000" dirty="0">
                <a:solidFill>
                  <a:schemeClr val="accent1">
                    <a:lumMod val="75000"/>
                  </a:schemeClr>
                </a:solidFill>
                <a:latin typeface="Arial" charset="0"/>
                <a:cs typeface="+mn-cs"/>
              </a:rPr>
              <a:t>Taxable at the rate of 20%</a:t>
            </a:r>
          </a:p>
        </p:txBody>
      </p:sp>
    </p:spTree>
    <p:extLst>
      <p:ext uri="{BB962C8B-B14F-4D97-AF65-F5344CB8AC3E}">
        <p14:creationId xmlns:p14="http://schemas.microsoft.com/office/powerpoint/2010/main" val="14092498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58678"/>
            <a:ext cx="8229600" cy="4525963"/>
          </a:xfrm>
        </p:spPr>
        <p:txBody>
          <a:bodyPr/>
          <a:lstStyle/>
          <a:p>
            <a:pPr marL="0" indent="0">
              <a:buNone/>
            </a:pPr>
            <a:endParaRPr lang="en-US" altLang="en-US" sz="2000" dirty="0">
              <a:solidFill>
                <a:schemeClr val="accent1">
                  <a:lumMod val="75000"/>
                </a:schemeClr>
              </a:solidFill>
              <a:latin typeface="Arial" charset="0"/>
              <a:cs typeface="+mn-cs"/>
            </a:endParaRPr>
          </a:p>
          <a:p>
            <a:pPr lvl="0"/>
            <a:r>
              <a:rPr lang="en-US" altLang="en-US" sz="2000" dirty="0">
                <a:solidFill>
                  <a:schemeClr val="accent1">
                    <a:lumMod val="75000"/>
                  </a:schemeClr>
                </a:solidFill>
                <a:latin typeface="Arial" charset="0"/>
                <a:cs typeface="+mn-cs"/>
              </a:rPr>
              <a:t>Tax Resident of Montenegro is individual that has Montenegro residency or Montenegro is center of his business and personal interest. </a:t>
            </a:r>
          </a:p>
          <a:p>
            <a:pPr lvl="0"/>
            <a:r>
              <a:rPr lang="en-US" altLang="en-US" sz="2000" dirty="0">
                <a:solidFill>
                  <a:schemeClr val="accent1">
                    <a:lumMod val="75000"/>
                  </a:schemeClr>
                </a:solidFill>
                <a:latin typeface="Arial" charset="0"/>
                <a:cs typeface="+mn-cs"/>
              </a:rPr>
              <a:t>Tax Resident of Montenegro is individual that spends in Montenegro above 183 days during calendar year </a:t>
            </a:r>
          </a:p>
          <a:p>
            <a:pPr lvl="0"/>
            <a:r>
              <a:rPr lang="en-US" altLang="en-US" sz="2000" dirty="0">
                <a:solidFill>
                  <a:schemeClr val="accent1">
                    <a:lumMod val="75000"/>
                  </a:schemeClr>
                </a:solidFill>
                <a:latin typeface="Arial" charset="0"/>
                <a:cs typeface="+mn-cs"/>
              </a:rPr>
              <a:t>Both income gained in Montenegro and worldwide tax will be subject to taxation</a:t>
            </a:r>
          </a:p>
          <a:p>
            <a:pPr lvl="0"/>
            <a:r>
              <a:rPr lang="en-US" altLang="en-US" sz="2000" dirty="0">
                <a:solidFill>
                  <a:schemeClr val="accent1">
                    <a:lumMod val="75000"/>
                  </a:schemeClr>
                </a:solidFill>
                <a:latin typeface="Arial" charset="0"/>
                <a:cs typeface="+mn-cs"/>
              </a:rPr>
              <a:t>Worldwide income is taxed with 9% </a:t>
            </a:r>
          </a:p>
          <a:p>
            <a:r>
              <a:rPr lang="en-US" altLang="en-US" sz="2000" dirty="0">
                <a:solidFill>
                  <a:schemeClr val="accent1">
                    <a:lumMod val="75000"/>
                  </a:schemeClr>
                </a:solidFill>
                <a:latin typeface="Arial" charset="0"/>
                <a:cs typeface="+mn-cs"/>
              </a:rPr>
              <a:t>Capital gain is taxed with 9%</a:t>
            </a:r>
          </a:p>
          <a:p>
            <a:pPr lvl="0">
              <a:buNone/>
            </a:pPr>
            <a:endParaRPr lang="en-US" altLang="en-US" sz="2000" dirty="0">
              <a:solidFill>
                <a:schemeClr val="accent1">
                  <a:lumMod val="75000"/>
                </a:schemeClr>
              </a:solidFill>
              <a:latin typeface="Arial" charset="0"/>
              <a:cs typeface="+mn-cs"/>
            </a:endParaRPr>
          </a:p>
          <a:p>
            <a:pPr lvl="0"/>
            <a:endParaRPr lang="en-US" altLang="en-US" sz="2000" dirty="0">
              <a:solidFill>
                <a:schemeClr val="accent1">
                  <a:lumMod val="75000"/>
                </a:schemeClr>
              </a:solidFill>
              <a:latin typeface="Arial" charset="0"/>
              <a:cs typeface="+mn-cs"/>
            </a:endParaRPr>
          </a:p>
          <a:p>
            <a:pPr marL="0" indent="0">
              <a:buNone/>
            </a:pPr>
            <a:r>
              <a:rPr lang="en-US" sz="1800" b="1" dirty="0"/>
              <a:t>  </a:t>
            </a:r>
            <a:endParaRPr lang="en-US" sz="1800" dirty="0"/>
          </a:p>
          <a:p>
            <a:pPr marL="0" indent="0">
              <a:buNone/>
            </a:pPr>
            <a:endParaRPr lang="en-US" sz="1800" dirty="0"/>
          </a:p>
        </p:txBody>
      </p:sp>
      <p:sp>
        <p:nvSpPr>
          <p:cNvPr id="4" name="Title 1"/>
          <p:cNvSpPr>
            <a:spLocks noGrp="1"/>
          </p:cNvSpPr>
          <p:nvPr>
            <p:ph type="title"/>
          </p:nvPr>
        </p:nvSpPr>
        <p:spPr bwMode="auto">
          <a:xfrm>
            <a:off x="1981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r"/>
            <a:r>
              <a:rPr lang="en-US" altLang="en-US" sz="3000" b="1" dirty="0">
                <a:solidFill>
                  <a:schemeClr val="tx2"/>
                </a:solidFill>
                <a:ea typeface="ＭＳ Ｐゴシック" pitchFamily="34" charset="-128"/>
              </a:rPr>
              <a:t>Montenegro Tax Residency-Individuals</a:t>
            </a:r>
            <a:endParaRPr lang="en-US" altLang="en-US" sz="3000" dirty="0">
              <a:ea typeface="ＭＳ Ｐゴシック" pitchFamily="34" charset="-128"/>
            </a:endParaRPr>
          </a:p>
        </p:txBody>
      </p:sp>
    </p:spTree>
    <p:extLst>
      <p:ext uri="{BB962C8B-B14F-4D97-AF65-F5344CB8AC3E}">
        <p14:creationId xmlns:p14="http://schemas.microsoft.com/office/powerpoint/2010/main" val="5989558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ltLang="en-US" sz="3000" b="1" dirty="0">
                <a:solidFill>
                  <a:schemeClr val="tx2"/>
                </a:solidFill>
                <a:ea typeface="ＭＳ Ｐゴシック" pitchFamily="34" charset="-128"/>
              </a:rPr>
              <a:t>Montenegro Tax Residency-Individuals</a:t>
            </a:r>
            <a:endParaRPr lang="en-US" sz="3000" dirty="0"/>
          </a:p>
        </p:txBody>
      </p:sp>
      <p:sp>
        <p:nvSpPr>
          <p:cNvPr id="3" name="Content Placeholder 2"/>
          <p:cNvSpPr>
            <a:spLocks noGrp="1"/>
          </p:cNvSpPr>
          <p:nvPr>
            <p:ph idx="1"/>
          </p:nvPr>
        </p:nvSpPr>
        <p:spPr/>
        <p:txBody>
          <a:bodyPr/>
          <a:lstStyle/>
          <a:p>
            <a:pPr marL="0" indent="0">
              <a:buNone/>
            </a:pPr>
            <a:r>
              <a:rPr lang="en-US" altLang="en-US" sz="2000" dirty="0">
                <a:solidFill>
                  <a:schemeClr val="accent1">
                    <a:lumMod val="75000"/>
                  </a:schemeClr>
                </a:solidFill>
                <a:latin typeface="Arial" charset="0"/>
                <a:cs typeface="+mn-cs"/>
              </a:rPr>
              <a:t>Income that is NOT CONSIDERED AS taxable income:</a:t>
            </a:r>
          </a:p>
          <a:p>
            <a:pPr lvl="0"/>
            <a:r>
              <a:rPr lang="en-US" altLang="en-US" sz="2000" dirty="0">
                <a:solidFill>
                  <a:schemeClr val="accent1">
                    <a:lumMod val="75000"/>
                  </a:schemeClr>
                </a:solidFill>
                <a:latin typeface="Arial" charset="0"/>
                <a:cs typeface="+mn-cs"/>
              </a:rPr>
              <a:t>Pensions </a:t>
            </a:r>
          </a:p>
          <a:p>
            <a:pPr lvl="0"/>
            <a:r>
              <a:rPr lang="en-US" altLang="en-US" sz="2000" dirty="0">
                <a:solidFill>
                  <a:schemeClr val="accent1">
                    <a:lumMod val="75000"/>
                  </a:schemeClr>
                </a:solidFill>
                <a:latin typeface="Arial" charset="0"/>
                <a:cs typeface="+mn-cs"/>
              </a:rPr>
              <a:t>Income from  insurance </a:t>
            </a:r>
          </a:p>
          <a:p>
            <a:pPr lvl="0"/>
            <a:r>
              <a:rPr lang="en-US" altLang="en-US" sz="2000" dirty="0">
                <a:solidFill>
                  <a:schemeClr val="accent1">
                    <a:lumMod val="75000"/>
                  </a:schemeClr>
                </a:solidFill>
                <a:latin typeface="Arial" charset="0"/>
                <a:cs typeface="+mn-cs"/>
              </a:rPr>
              <a:t>Income from Social welfare </a:t>
            </a:r>
          </a:p>
          <a:p>
            <a:pPr lvl="0"/>
            <a:r>
              <a:rPr lang="en-US" altLang="en-US" sz="2000" dirty="0">
                <a:solidFill>
                  <a:schemeClr val="accent1">
                    <a:lumMod val="75000"/>
                  </a:schemeClr>
                </a:solidFill>
                <a:latin typeface="Arial" charset="0"/>
                <a:cs typeface="+mn-cs"/>
              </a:rPr>
              <a:t>Income from Games of Chances</a:t>
            </a:r>
          </a:p>
        </p:txBody>
      </p:sp>
    </p:spTree>
    <p:extLst>
      <p:ext uri="{BB962C8B-B14F-4D97-AF65-F5344CB8AC3E}">
        <p14:creationId xmlns:p14="http://schemas.microsoft.com/office/powerpoint/2010/main" val="881588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96085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06296" y="4342040"/>
            <a:ext cx="8802214" cy="2021889"/>
          </a:xfrm>
        </p:spPr>
        <p:txBody>
          <a:bodyPr/>
          <a:lstStyle/>
          <a:p>
            <a:pPr algn="ctr"/>
            <a:r>
              <a:rPr lang="en-US" i="1" dirty="0"/>
              <a:t>How are company assets dealt </a:t>
            </a:r>
            <a:br>
              <a:rPr lang="en-US" i="1" dirty="0"/>
            </a:br>
            <a:r>
              <a:rPr lang="en-US" i="1" dirty="0"/>
              <a:t>with upon divorce?</a:t>
            </a:r>
            <a:r>
              <a:rPr lang="en-GB" sz="2800" i="1" dirty="0"/>
              <a:t> </a:t>
            </a:r>
            <a:br>
              <a:rPr lang="en-GB" sz="2800" dirty="0"/>
            </a:br>
            <a:br>
              <a:rPr lang="en-GB" sz="2800" dirty="0"/>
            </a:br>
            <a:r>
              <a:rPr lang="en-GB" sz="2400" dirty="0"/>
              <a:t>Lucy Greenwood</a:t>
            </a:r>
            <a:endParaRPr lang="en-GB" sz="3000" dirty="0"/>
          </a:p>
        </p:txBody>
      </p:sp>
      <p:pic>
        <p:nvPicPr>
          <p:cNvPr id="7"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4" t="34733" r="-104" b="4745"/>
          <a:stretch/>
        </p:blipFill>
        <p:spPr>
          <a:xfrm>
            <a:off x="1524000" y="1"/>
            <a:ext cx="9144000" cy="3645242"/>
          </a:xfrm>
        </p:spPr>
      </p:pic>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4" t="34733" r="-104" b="4745"/>
          <a:stretch/>
        </p:blipFill>
        <p:spPr>
          <a:xfrm>
            <a:off x="1524017" y="3"/>
            <a:ext cx="9143985" cy="3654387"/>
          </a:xfrm>
        </p:spPr>
      </p:pic>
      <p:sp>
        <p:nvSpPr>
          <p:cNvPr id="11" name="Rectangle 10"/>
          <p:cNvSpPr/>
          <p:nvPr/>
        </p:nvSpPr>
        <p:spPr>
          <a:xfrm>
            <a:off x="1704220" y="6475579"/>
            <a:ext cx="1753557" cy="369332"/>
          </a:xfrm>
          <a:prstGeom prst="rect">
            <a:avLst/>
          </a:prstGeom>
        </p:spPr>
        <p:txBody>
          <a:bodyPr wrap="none">
            <a:spAutoFit/>
          </a:bodyPr>
          <a:lstStyle/>
          <a:p>
            <a:r>
              <a:rPr lang="en-GB" dirty="0">
                <a:solidFill>
                  <a:prstClr val="white"/>
                </a:solidFill>
                <a:latin typeface="Calibri" panose="020F0502020204030204"/>
                <a:cs typeface="Arial" panose="020B0604020202020204" pitchFamily="34" charset="0"/>
              </a:rPr>
              <a:t>www.iflg.uk.com</a:t>
            </a:r>
          </a:p>
        </p:txBody>
      </p:sp>
      <p:sp>
        <p:nvSpPr>
          <p:cNvPr id="13" name="TextBox 12"/>
          <p:cNvSpPr txBox="1"/>
          <p:nvPr/>
        </p:nvSpPr>
        <p:spPr>
          <a:xfrm>
            <a:off x="7432675" y="6475578"/>
            <a:ext cx="3124200" cy="36933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14"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4" t="34733" r="-104" b="4745"/>
          <a:stretch/>
        </p:blipFill>
        <p:spPr>
          <a:xfrm>
            <a:off x="1524017" y="8878"/>
            <a:ext cx="9143985" cy="409085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3492" y="376348"/>
            <a:ext cx="4712558" cy="1252429"/>
          </a:xfrm>
          <a:prstGeom prst="rect">
            <a:avLst/>
          </a:prstGeom>
          <a:ln>
            <a:solidFill>
              <a:srgbClr val="B40C60"/>
            </a:solidFill>
          </a:ln>
        </p:spPr>
      </p:pic>
    </p:spTree>
    <p:extLst>
      <p:ext uri="{BB962C8B-B14F-4D97-AF65-F5344CB8AC3E}">
        <p14:creationId xmlns:p14="http://schemas.microsoft.com/office/powerpoint/2010/main" val="42842853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Company assets upon divorce</a:t>
            </a:r>
          </a:p>
        </p:txBody>
      </p:sp>
      <p:sp>
        <p:nvSpPr>
          <p:cNvPr id="3" name="Content Placeholder 2"/>
          <p:cNvSpPr>
            <a:spLocks noGrp="1"/>
          </p:cNvSpPr>
          <p:nvPr>
            <p:ph idx="1"/>
          </p:nvPr>
        </p:nvSpPr>
        <p:spPr>
          <a:xfrm>
            <a:off x="2376457" y="1621704"/>
            <a:ext cx="7952072" cy="4409622"/>
          </a:xfrm>
        </p:spPr>
        <p:txBody>
          <a:bodyPr>
            <a:noAutofit/>
          </a:bodyPr>
          <a:lstStyle/>
          <a:p>
            <a:pPr marL="361950" indent="-361950" algn="just">
              <a:buNone/>
            </a:pPr>
            <a:r>
              <a:rPr lang="en-GB" altLang="en-US" sz="1800" dirty="0">
                <a:solidFill>
                  <a:schemeClr val="tx1"/>
                </a:solidFill>
              </a:rPr>
              <a:t>	</a:t>
            </a:r>
            <a:r>
              <a:rPr lang="en-US" altLang="en-US" sz="1800" dirty="0">
                <a:solidFill>
                  <a:schemeClr val="tx1"/>
                </a:solidFill>
              </a:rPr>
              <a:t> </a:t>
            </a:r>
            <a:r>
              <a:rPr lang="en-GB" altLang="en-US" sz="1800" dirty="0">
                <a:solidFill>
                  <a:schemeClr val="tx1"/>
                </a:solidFill>
              </a:rPr>
              <a:t> 	</a:t>
            </a:r>
          </a:p>
          <a:p>
            <a:pPr marL="361950" indent="-361950" algn="just">
              <a:buBlip>
                <a:blip r:embed="rId2">
                  <a:extLst/>
                </a:blip>
              </a:buBlip>
            </a:pPr>
            <a:r>
              <a:rPr lang="en-GB" altLang="en-US" sz="1800" dirty="0">
                <a:solidFill>
                  <a:schemeClr val="tx1"/>
                </a:solidFill>
              </a:rPr>
              <a:t>In this talk I will discuss how company assets are dealt with upon divorce in England &amp; Wales in the absence of any shareholders’ or marital agreement.</a:t>
            </a:r>
          </a:p>
          <a:p>
            <a:pPr marL="361950" indent="-361950" algn="just">
              <a:buBlip>
                <a:blip r:embed="rId2">
                  <a:extLst/>
                </a:blip>
              </a:buBlip>
            </a:pPr>
            <a:r>
              <a:rPr lang="en-GB" altLang="en-US" sz="1800" dirty="0">
                <a:solidFill>
                  <a:schemeClr val="tx1"/>
                </a:solidFill>
              </a:rPr>
              <a:t>Applies equally to same-sex marriages and civil partners, but not cohabitation.  </a:t>
            </a: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1338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The basics</a:t>
            </a:r>
          </a:p>
        </p:txBody>
      </p:sp>
      <p:sp>
        <p:nvSpPr>
          <p:cNvPr id="3" name="Content Placeholder 2"/>
          <p:cNvSpPr>
            <a:spLocks noGrp="1"/>
          </p:cNvSpPr>
          <p:nvPr>
            <p:ph idx="1"/>
          </p:nvPr>
        </p:nvSpPr>
        <p:spPr>
          <a:xfrm>
            <a:off x="2084717" y="1440612"/>
            <a:ext cx="8372971" cy="4666891"/>
          </a:xfrm>
        </p:spPr>
        <p:txBody>
          <a:bodyPr>
            <a:noAutofit/>
          </a:bodyPr>
          <a:lstStyle/>
          <a:p>
            <a:pPr marL="361950" indent="-361950" algn="just">
              <a:buBlip>
                <a:blip r:embed="rId2"/>
              </a:buBlip>
            </a:pPr>
            <a:r>
              <a:rPr lang="en-GB" altLang="en-US" sz="1800" dirty="0">
                <a:solidFill>
                  <a:srgbClr val="000000"/>
                </a:solidFill>
              </a:rPr>
              <a:t>When considering how to distribute the family finances upon divorce, a court takes into account </a:t>
            </a:r>
            <a:r>
              <a:rPr lang="en-GB" altLang="en-US" sz="1800" i="1" dirty="0">
                <a:solidFill>
                  <a:srgbClr val="000000"/>
                </a:solidFill>
              </a:rPr>
              <a:t>all of the assets</a:t>
            </a:r>
            <a:r>
              <a:rPr lang="en-GB" altLang="en-US" sz="1800" dirty="0">
                <a:solidFill>
                  <a:srgbClr val="000000"/>
                </a:solidFill>
              </a:rPr>
              <a:t> owned by both parties. This can include:</a:t>
            </a:r>
          </a:p>
          <a:p>
            <a:pPr marL="647700" lvl="1" indent="-285750" algn="just">
              <a:buClrTx/>
              <a:buFont typeface="Arial" panose="020B0604020202020204" pitchFamily="34" charset="0"/>
              <a:buChar char="•"/>
            </a:pPr>
            <a:r>
              <a:rPr lang="en-GB" altLang="en-US" sz="1800" dirty="0">
                <a:solidFill>
                  <a:srgbClr val="000000"/>
                </a:solidFill>
              </a:rPr>
              <a:t>shares in a family company in which one or both parties are the sole shareholders;</a:t>
            </a:r>
          </a:p>
          <a:p>
            <a:pPr marL="630238" lvl="1" indent="-268288" algn="just">
              <a:buClrTx/>
              <a:buFont typeface="Arial" panose="020B0604020202020204" pitchFamily="34" charset="0"/>
              <a:buChar char="•"/>
            </a:pPr>
            <a:r>
              <a:rPr lang="en-GB" altLang="en-US" sz="1800" dirty="0">
                <a:solidFill>
                  <a:srgbClr val="000000"/>
                </a:solidFill>
              </a:rPr>
              <a:t>shares in a limited company where the spouse is only a minority holder;</a:t>
            </a:r>
          </a:p>
          <a:p>
            <a:pPr marL="630238" lvl="1" indent="-268288" algn="just">
              <a:buClrTx/>
              <a:buFont typeface="Arial" panose="020B0604020202020204" pitchFamily="34" charset="0"/>
              <a:buChar char="•"/>
            </a:pPr>
            <a:r>
              <a:rPr lang="en-GB" altLang="en-US" sz="1800" dirty="0">
                <a:solidFill>
                  <a:srgbClr val="000000"/>
                </a:solidFill>
              </a:rPr>
              <a:t>businesses operated by one spouse as a sole trader; and</a:t>
            </a:r>
          </a:p>
          <a:p>
            <a:pPr marL="630238" lvl="1" indent="-268288" algn="just">
              <a:buClrTx/>
              <a:buFont typeface="Arial" panose="020B0604020202020204" pitchFamily="34" charset="0"/>
              <a:buChar char="•"/>
            </a:pPr>
            <a:r>
              <a:rPr lang="en-GB" altLang="en-US" sz="1800" dirty="0">
                <a:solidFill>
                  <a:srgbClr val="000000"/>
                </a:solidFill>
              </a:rPr>
              <a:t>a partnership; etc.</a:t>
            </a:r>
          </a:p>
          <a:p>
            <a:pPr marL="361950" indent="-361950" algn="just">
              <a:buBlip>
                <a:blip r:embed="rId2"/>
              </a:buBlip>
            </a:pPr>
            <a:r>
              <a:rPr lang="en-GB" altLang="en-US" sz="1800" dirty="0">
                <a:solidFill>
                  <a:srgbClr val="000000"/>
                </a:solidFill>
              </a:rPr>
              <a:t>The court has the power to transfer ownership of property (including a spouse’s shares in a company) to the other spouse. </a:t>
            </a:r>
          </a:p>
          <a:p>
            <a:pPr marL="361950" indent="-361950" algn="just">
              <a:buBlip>
                <a:blip r:embed="rId2"/>
              </a:buBlip>
            </a:pPr>
            <a:r>
              <a:rPr lang="en-GB" altLang="en-US" sz="1800" dirty="0">
                <a:solidFill>
                  <a:srgbClr val="000000"/>
                </a:solidFill>
              </a:rPr>
              <a:t>The court also has the power to order a lump sum, periodical payments, orders in respect of pensions and others (e.g. placing a charge over a property). </a:t>
            </a:r>
          </a:p>
          <a:p>
            <a:pPr marL="361950" indent="-361950" algn="just">
              <a:buBlip>
                <a:blip r:embed="rId2"/>
              </a:buBlip>
            </a:pPr>
            <a:r>
              <a:rPr lang="en-GB" altLang="en-US" sz="1800" dirty="0">
                <a:solidFill>
                  <a:srgbClr val="000000"/>
                </a:solidFill>
              </a:rPr>
              <a:t>The court’s powers for disclosure are significant and far reaching</a:t>
            </a:r>
          </a:p>
          <a:p>
            <a:pPr marL="361950" indent="-361950" algn="just">
              <a:buBlip>
                <a:blip r:embed="rId2"/>
              </a:buBlip>
            </a:pPr>
            <a:r>
              <a:rPr lang="en-GB" altLang="en-US" sz="1800" dirty="0">
                <a:solidFill>
                  <a:srgbClr val="000000"/>
                </a:solidFill>
              </a:rPr>
              <a:t>Contested proceedings comprise three main hearings (but joinder of third parties and preliminary issue hearings are also commonplace in business disputes). Very expensive.</a:t>
            </a: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2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Content Placeholder 5"/>
          <p:cNvSpPr>
            <a:spLocks noGrp="1"/>
          </p:cNvSpPr>
          <p:nvPr>
            <p:ph idx="1"/>
          </p:nvPr>
        </p:nvSpPr>
        <p:spPr>
          <a:xfrm>
            <a:off x="2244000" y="1642534"/>
            <a:ext cx="7704000" cy="4657467"/>
          </a:xfrm>
        </p:spPr>
        <p:txBody>
          <a:bodyPr/>
          <a:lstStyle/>
          <a:p>
            <a:pPr marL="342900" indent="-342900">
              <a:buFont typeface="Wingdings" panose="05000000000000000000" pitchFamily="2" charset="2"/>
              <a:buChar char="q"/>
            </a:pPr>
            <a:r>
              <a:rPr lang="en-GB" sz="2000" b="0" dirty="0"/>
              <a:t>“Elizabeth Emanuel: "This time, I'm doing it all properly"</a:t>
            </a:r>
          </a:p>
          <a:p>
            <a:r>
              <a:rPr lang="en-GB" sz="2000" b="0" dirty="0"/>
              <a:t>     After losing her name in the Nineties, the designer Elizabeth    </a:t>
            </a:r>
          </a:p>
          <a:p>
            <a:r>
              <a:rPr lang="en-GB" sz="2000" b="0" dirty="0"/>
              <a:t>     Emanuel is preparing to make her comeback. She discusses    </a:t>
            </a:r>
          </a:p>
          <a:p>
            <a:r>
              <a:rPr lang="en-GB" sz="2000" b="0" dirty="0"/>
              <a:t>     business plans, perfect weekends and her famous hair </a:t>
            </a:r>
          </a:p>
          <a:p>
            <a:r>
              <a:rPr lang="en-GB" sz="2000" b="0" dirty="0"/>
              <a:t>     extensions.” (</a:t>
            </a:r>
            <a:r>
              <a:rPr lang="en-GB" sz="2000" b="0" i="1" dirty="0"/>
              <a:t>Daily Telegraph, 2014</a:t>
            </a:r>
            <a:r>
              <a:rPr lang="en-GB" sz="2000" b="0" dirty="0"/>
              <a:t>)</a:t>
            </a:r>
          </a:p>
          <a:p>
            <a:pPr marL="342900" indent="-342900">
              <a:buFont typeface="Wingdings" panose="05000000000000000000" pitchFamily="2" charset="2"/>
              <a:buChar char="q"/>
            </a:pPr>
            <a:endParaRPr lang="en-GB" b="0" dirty="0"/>
          </a:p>
          <a:p>
            <a:pPr marL="342900" indent="-342900">
              <a:buFont typeface="Wingdings" panose="05000000000000000000" pitchFamily="2" charset="2"/>
              <a:buChar char="q"/>
            </a:pPr>
            <a:r>
              <a:rPr lang="en-GB" sz="2000" b="0" dirty="0"/>
              <a:t>“The business Malone is best known for, Jo Malone London, is now owned by Estee Lauder. She sold it for an undisclosed amount in 1999, staying on as the creative director until 2006. In 2011, she introduced Jo Loves.” (</a:t>
            </a:r>
            <a:r>
              <a:rPr lang="en-GB" sz="2000" b="0" i="1" dirty="0"/>
              <a:t>Financial Review, 2016</a:t>
            </a:r>
            <a:r>
              <a:rPr lang="en-GB" sz="2000" b="0" dirty="0"/>
              <a:t>)</a:t>
            </a:r>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“Karen Millen loses legal dispute against womenswear retailer.” (</a:t>
            </a:r>
            <a:r>
              <a:rPr lang="en-GB" sz="2000" b="0" i="1" dirty="0"/>
              <a:t>Fashion United, 2016)</a:t>
            </a:r>
            <a:endParaRPr lang="en-GB" sz="2000" b="0" dirty="0"/>
          </a:p>
          <a:p>
            <a:endParaRPr lang="en-GB" b="0" dirty="0">
              <a:solidFill>
                <a:srgbClr val="4A4A4A"/>
              </a:solidFill>
            </a:endParaRPr>
          </a:p>
          <a:p>
            <a:endParaRPr lang="en-GB" dirty="0"/>
          </a:p>
        </p:txBody>
      </p:sp>
    </p:spTree>
    <p:extLst>
      <p:ext uri="{BB962C8B-B14F-4D97-AF65-F5344CB8AC3E}">
        <p14:creationId xmlns:p14="http://schemas.microsoft.com/office/powerpoint/2010/main" val="5522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What is a fair division?</a:t>
            </a:r>
          </a:p>
        </p:txBody>
      </p:sp>
      <p:sp>
        <p:nvSpPr>
          <p:cNvPr id="3" name="Content Placeholder 2"/>
          <p:cNvSpPr>
            <a:spLocks noGrp="1"/>
          </p:cNvSpPr>
          <p:nvPr>
            <p:ph idx="1"/>
          </p:nvPr>
        </p:nvSpPr>
        <p:spPr>
          <a:xfrm>
            <a:off x="2108617" y="1633928"/>
            <a:ext cx="8221759" cy="4598060"/>
          </a:xfrm>
        </p:spPr>
        <p:txBody>
          <a:bodyPr>
            <a:noAutofit/>
          </a:bodyPr>
          <a:lstStyle/>
          <a:p>
            <a:pPr marL="361950" indent="-361950" algn="just">
              <a:buBlip>
                <a:blip r:embed="rId2"/>
              </a:buBlip>
            </a:pPr>
            <a:r>
              <a:rPr lang="en-GB" altLang="en-US" sz="2000" dirty="0">
                <a:solidFill>
                  <a:srgbClr val="000000"/>
                </a:solidFill>
              </a:rPr>
              <a:t>There is no formula for working out who gets what after a divorce. The court has a wide discretion and will take into account the following factors in the round (giving first consideration to any child/</a:t>
            </a:r>
            <a:r>
              <a:rPr lang="en-GB" altLang="en-US" sz="2000" dirty="0" err="1">
                <a:solidFill>
                  <a:srgbClr val="000000"/>
                </a:solidFill>
              </a:rPr>
              <a:t>ren</a:t>
            </a:r>
            <a:r>
              <a:rPr lang="en-GB" altLang="en-US" sz="2000" dirty="0">
                <a:solidFill>
                  <a:srgbClr val="000000"/>
                </a:solidFill>
              </a:rPr>
              <a:t> of the family):</a:t>
            </a:r>
          </a:p>
          <a:p>
            <a:pPr marL="801688" indent="-439738" algn="just">
              <a:lnSpc>
                <a:spcPct val="100000"/>
              </a:lnSpc>
              <a:spcBef>
                <a:spcPts val="0"/>
              </a:spcBef>
              <a:spcAft>
                <a:spcPts val="0"/>
              </a:spcAft>
              <a:buNone/>
            </a:pPr>
            <a:r>
              <a:rPr lang="en-US" altLang="en-US" sz="2000" dirty="0">
                <a:solidFill>
                  <a:srgbClr val="000000"/>
                </a:solidFill>
              </a:rPr>
              <a:t>(a) 	the parties’ income, earning capacity, property and other financial resources;</a:t>
            </a:r>
          </a:p>
          <a:p>
            <a:pPr marL="801688" indent="-439738" algn="just">
              <a:lnSpc>
                <a:spcPct val="100000"/>
              </a:lnSpc>
              <a:spcBef>
                <a:spcPts val="0"/>
              </a:spcBef>
              <a:spcAft>
                <a:spcPts val="0"/>
              </a:spcAft>
              <a:buNone/>
            </a:pPr>
            <a:r>
              <a:rPr lang="en-US" altLang="en-US" sz="2000" dirty="0">
                <a:solidFill>
                  <a:srgbClr val="000000"/>
                </a:solidFill>
              </a:rPr>
              <a:t>(b) 	the parties’ financial needs, obligations and responsibilities;</a:t>
            </a:r>
          </a:p>
          <a:p>
            <a:pPr marL="801688" indent="-439738" algn="just">
              <a:lnSpc>
                <a:spcPct val="100000"/>
              </a:lnSpc>
              <a:spcBef>
                <a:spcPts val="0"/>
              </a:spcBef>
              <a:spcAft>
                <a:spcPts val="0"/>
              </a:spcAft>
              <a:buNone/>
            </a:pPr>
            <a:r>
              <a:rPr lang="en-US" altLang="en-US" sz="2000" dirty="0">
                <a:solidFill>
                  <a:srgbClr val="000000"/>
                </a:solidFill>
              </a:rPr>
              <a:t>(c) 	the standard of living enjoyed by the family before the marriage breakdown;</a:t>
            </a:r>
          </a:p>
          <a:p>
            <a:pPr marL="801688" indent="-439738" algn="just">
              <a:lnSpc>
                <a:spcPct val="100000"/>
              </a:lnSpc>
              <a:spcBef>
                <a:spcPts val="0"/>
              </a:spcBef>
              <a:spcAft>
                <a:spcPts val="0"/>
              </a:spcAft>
              <a:buNone/>
            </a:pPr>
            <a:r>
              <a:rPr lang="en-US" altLang="en-US" sz="2000" dirty="0">
                <a:solidFill>
                  <a:srgbClr val="000000"/>
                </a:solidFill>
              </a:rPr>
              <a:t>(d) 	the parties’ age and the duration of the marriage;</a:t>
            </a:r>
          </a:p>
          <a:p>
            <a:pPr marL="801688" indent="-439738" algn="just">
              <a:lnSpc>
                <a:spcPct val="100000"/>
              </a:lnSpc>
              <a:spcBef>
                <a:spcPts val="0"/>
              </a:spcBef>
              <a:spcAft>
                <a:spcPts val="0"/>
              </a:spcAft>
              <a:buNone/>
            </a:pPr>
            <a:r>
              <a:rPr lang="en-US" altLang="en-US" sz="2000" dirty="0">
                <a:solidFill>
                  <a:srgbClr val="000000"/>
                </a:solidFill>
              </a:rPr>
              <a:t>(e) 	any physical or mental disability;</a:t>
            </a:r>
          </a:p>
          <a:p>
            <a:pPr marL="361950" indent="0" algn="just">
              <a:lnSpc>
                <a:spcPct val="100000"/>
              </a:lnSpc>
              <a:spcBef>
                <a:spcPts val="0"/>
              </a:spcBef>
              <a:spcAft>
                <a:spcPts val="0"/>
              </a:spcAft>
              <a:buNone/>
            </a:pPr>
            <a:r>
              <a:rPr lang="en-US" altLang="en-US" sz="2000" dirty="0">
                <a:solidFill>
                  <a:srgbClr val="000000"/>
                </a:solidFill>
              </a:rPr>
              <a:t>(f)    the parties’ contributions;</a:t>
            </a:r>
          </a:p>
          <a:p>
            <a:pPr marL="361950" indent="0" algn="just">
              <a:lnSpc>
                <a:spcPct val="100000"/>
              </a:lnSpc>
              <a:spcBef>
                <a:spcPts val="0"/>
              </a:spcBef>
              <a:spcAft>
                <a:spcPts val="0"/>
              </a:spcAft>
              <a:buNone/>
            </a:pPr>
            <a:r>
              <a:rPr lang="en-US" altLang="en-US" sz="2000" dirty="0">
                <a:solidFill>
                  <a:srgbClr val="000000"/>
                </a:solidFill>
              </a:rPr>
              <a:t>(g)   the parties’ conduct; and</a:t>
            </a:r>
          </a:p>
          <a:p>
            <a:pPr marL="361950" indent="0" algn="just">
              <a:lnSpc>
                <a:spcPct val="100000"/>
              </a:lnSpc>
              <a:spcBef>
                <a:spcPts val="0"/>
              </a:spcBef>
              <a:spcAft>
                <a:spcPts val="0"/>
              </a:spcAft>
              <a:buNone/>
            </a:pPr>
            <a:r>
              <a:rPr lang="en-US" altLang="en-US" sz="2000" dirty="0">
                <a:solidFill>
                  <a:srgbClr val="000000"/>
                </a:solidFill>
              </a:rPr>
              <a:t>(h)   the value of any lost benefit.</a:t>
            </a:r>
          </a:p>
          <a:p>
            <a:pPr marL="361950" indent="0" algn="just">
              <a:lnSpc>
                <a:spcPct val="100000"/>
              </a:lnSpc>
              <a:spcBef>
                <a:spcPts val="0"/>
              </a:spcBef>
              <a:spcAft>
                <a:spcPts val="0"/>
              </a:spcAft>
              <a:buNone/>
            </a:pPr>
            <a:r>
              <a:rPr lang="en-US" altLang="en-US" sz="2000" dirty="0">
                <a:solidFill>
                  <a:srgbClr val="000000"/>
                </a:solidFill>
              </a:rPr>
              <a:t>(</a:t>
            </a:r>
            <a:r>
              <a:rPr lang="en-US" altLang="en-US" sz="2000" dirty="0" err="1">
                <a:solidFill>
                  <a:srgbClr val="000000"/>
                </a:solidFill>
              </a:rPr>
              <a:t>i</a:t>
            </a:r>
            <a:r>
              <a:rPr lang="en-US" altLang="en-US" sz="2000" dirty="0">
                <a:solidFill>
                  <a:srgbClr val="000000"/>
                </a:solidFill>
              </a:rPr>
              <a:t>)    any other factors e.g. marital or shareholder agreements</a:t>
            </a:r>
          </a:p>
          <a:p>
            <a:pPr marL="819150" indent="-457200" algn="just">
              <a:lnSpc>
                <a:spcPct val="100000"/>
              </a:lnSpc>
              <a:spcBef>
                <a:spcPts val="0"/>
              </a:spcBef>
              <a:spcAft>
                <a:spcPts val="0"/>
              </a:spcAft>
              <a:buAutoNum type="alphaLcParenBoth" startAt="8"/>
            </a:pPr>
            <a:endParaRPr lang="en-GB" altLang="en-US" sz="2000" dirty="0">
              <a:solidFill>
                <a:srgbClr val="000000"/>
              </a:solidFill>
            </a:endParaRP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903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Some points to note…</a:t>
            </a:r>
          </a:p>
        </p:txBody>
      </p:sp>
      <p:sp>
        <p:nvSpPr>
          <p:cNvPr id="3" name="Content Placeholder 2"/>
          <p:cNvSpPr>
            <a:spLocks noGrp="1"/>
          </p:cNvSpPr>
          <p:nvPr>
            <p:ph idx="1"/>
          </p:nvPr>
        </p:nvSpPr>
        <p:spPr>
          <a:xfrm>
            <a:off x="2063647" y="1633928"/>
            <a:ext cx="8264883" cy="4397398"/>
          </a:xfrm>
        </p:spPr>
        <p:txBody>
          <a:bodyPr>
            <a:noAutofit/>
          </a:bodyPr>
          <a:lstStyle/>
          <a:p>
            <a:pPr marL="361950" indent="-361950" algn="just">
              <a:buBlip>
                <a:blip r:embed="rId2"/>
              </a:buBlip>
            </a:pPr>
            <a:r>
              <a:rPr lang="en-GB" altLang="en-US" sz="1800" b="1" dirty="0">
                <a:solidFill>
                  <a:srgbClr val="000000"/>
                </a:solidFill>
              </a:rPr>
              <a:t>Earning capacity</a:t>
            </a:r>
            <a:r>
              <a:rPr lang="en-GB" altLang="en-US" sz="1800" dirty="0">
                <a:solidFill>
                  <a:srgbClr val="000000"/>
                </a:solidFill>
              </a:rPr>
              <a:t>: a court can take into account how much a spouse </a:t>
            </a:r>
            <a:r>
              <a:rPr lang="en-GB" altLang="en-US" sz="1800" i="1" dirty="0">
                <a:solidFill>
                  <a:srgbClr val="000000"/>
                </a:solidFill>
              </a:rPr>
              <a:t>should </a:t>
            </a:r>
            <a:r>
              <a:rPr lang="en-GB" altLang="en-US" sz="1800" dirty="0">
                <a:solidFill>
                  <a:srgbClr val="000000"/>
                </a:solidFill>
              </a:rPr>
              <a:t>be earning, which may include money derived from a family business by way of drawdowns or dividend payments. The court cannot crystal ball gaze, but it can attribute an earning capacity and it might involve re-assessing the need for too cautionary approach to the financial reserves in a business.</a:t>
            </a:r>
          </a:p>
          <a:p>
            <a:pPr marL="361950" indent="-361950" algn="just">
              <a:buBlip>
                <a:blip r:embed="rId2"/>
              </a:buBlip>
            </a:pPr>
            <a:r>
              <a:rPr lang="en-GB" altLang="en-US" sz="1800" b="1" dirty="0">
                <a:solidFill>
                  <a:srgbClr val="000000"/>
                </a:solidFill>
              </a:rPr>
              <a:t>Needs</a:t>
            </a:r>
            <a:r>
              <a:rPr lang="en-GB" altLang="en-US" sz="1800" dirty="0">
                <a:solidFill>
                  <a:srgbClr val="000000"/>
                </a:solidFill>
              </a:rPr>
              <a:t>: may provide a reason to depart from a martial agreement purporting to ringfence company assets. Needs are a discretionary concept in family law </a:t>
            </a:r>
          </a:p>
          <a:p>
            <a:pPr marL="361950" indent="-361950" algn="just">
              <a:buBlip>
                <a:blip r:embed="rId2"/>
              </a:buBlip>
            </a:pPr>
            <a:r>
              <a:rPr lang="en-GB" altLang="en-US" sz="1800" b="1" dirty="0">
                <a:solidFill>
                  <a:srgbClr val="000000"/>
                </a:solidFill>
              </a:rPr>
              <a:t>Standard of living</a:t>
            </a:r>
            <a:r>
              <a:rPr lang="en-GB" altLang="en-US" sz="1800" dirty="0">
                <a:solidFill>
                  <a:srgbClr val="000000"/>
                </a:solidFill>
              </a:rPr>
              <a:t>: no duty to preserve the same standard as that enjoyed during the marriage if it cannot be afforded but may be influential in determining what are </a:t>
            </a:r>
            <a:r>
              <a:rPr lang="en-GB" altLang="en-US" sz="1800" i="1" dirty="0">
                <a:solidFill>
                  <a:srgbClr val="000000"/>
                </a:solidFill>
              </a:rPr>
              <a:t>reasonable needs.</a:t>
            </a:r>
          </a:p>
          <a:p>
            <a:pPr marL="361950" indent="-361950" algn="just">
              <a:buBlip>
                <a:blip r:embed="rId2"/>
              </a:buBlip>
            </a:pPr>
            <a:endParaRPr lang="en-GB" altLang="en-US" sz="2000" dirty="0">
              <a:solidFill>
                <a:srgbClr val="000000"/>
              </a:solidFill>
            </a:endParaRP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2406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Some points to note…</a:t>
            </a:r>
          </a:p>
        </p:txBody>
      </p:sp>
      <p:sp>
        <p:nvSpPr>
          <p:cNvPr id="3" name="Content Placeholder 2"/>
          <p:cNvSpPr>
            <a:spLocks noGrp="1"/>
          </p:cNvSpPr>
          <p:nvPr>
            <p:ph idx="1"/>
          </p:nvPr>
        </p:nvSpPr>
        <p:spPr>
          <a:xfrm>
            <a:off x="2376457" y="1621704"/>
            <a:ext cx="7952072" cy="4409622"/>
          </a:xfrm>
        </p:spPr>
        <p:txBody>
          <a:bodyPr>
            <a:noAutofit/>
          </a:bodyPr>
          <a:lstStyle/>
          <a:p>
            <a:pPr marL="361950" indent="-361950" algn="just">
              <a:buBlip>
                <a:blip r:embed="rId2"/>
              </a:buBlip>
            </a:pPr>
            <a:r>
              <a:rPr lang="en-GB" altLang="en-US" sz="1800" b="1" dirty="0">
                <a:solidFill>
                  <a:srgbClr val="000000"/>
                </a:solidFill>
              </a:rPr>
              <a:t>Contributions</a:t>
            </a:r>
            <a:r>
              <a:rPr lang="en-GB" altLang="en-US" sz="1800" dirty="0">
                <a:solidFill>
                  <a:srgbClr val="000000"/>
                </a:solidFill>
              </a:rPr>
              <a:t>: includes financial contributions (such as contribution towards running a family business or managing a company) and non-financial contributions (such as maintaining the family home and bringing up the children). The law treats these contributions equally in marriage.</a:t>
            </a:r>
          </a:p>
          <a:p>
            <a:pPr marL="361950" indent="-361950" algn="just">
              <a:buBlip>
                <a:blip r:embed="rId2"/>
              </a:buBlip>
            </a:pPr>
            <a:r>
              <a:rPr lang="en-GB" altLang="en-US" sz="1800" b="1" dirty="0">
                <a:solidFill>
                  <a:srgbClr val="000000"/>
                </a:solidFill>
              </a:rPr>
              <a:t>Conduct</a:t>
            </a:r>
            <a:r>
              <a:rPr lang="en-GB" altLang="en-US" sz="1800" dirty="0">
                <a:solidFill>
                  <a:srgbClr val="000000"/>
                </a:solidFill>
              </a:rPr>
              <a:t>: only taken into account in very serious cases and generally where there is a direct financial consequence. Adultery is not considered conduct which affects the overall financial division. However, non-disclosure of company assets, fraudulently signing documents or hiding money in complex company and trust structures in order to defeat the other party’s claim may be considered as relevant conduct! </a:t>
            </a: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0595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Is everything split 50:50?</a:t>
            </a:r>
          </a:p>
        </p:txBody>
      </p:sp>
      <p:sp>
        <p:nvSpPr>
          <p:cNvPr id="3" name="Content Placeholder 2"/>
          <p:cNvSpPr>
            <a:spLocks noGrp="1"/>
          </p:cNvSpPr>
          <p:nvPr>
            <p:ph idx="1"/>
          </p:nvPr>
        </p:nvSpPr>
        <p:spPr>
          <a:xfrm>
            <a:off x="2159726" y="1459477"/>
            <a:ext cx="8275876" cy="4464732"/>
          </a:xfrm>
        </p:spPr>
        <p:txBody>
          <a:bodyPr>
            <a:noAutofit/>
          </a:bodyPr>
          <a:lstStyle/>
          <a:p>
            <a:pPr marL="361950" indent="-361950" algn="just">
              <a:buBlip>
                <a:blip r:embed="rId2"/>
              </a:buBlip>
            </a:pPr>
            <a:r>
              <a:rPr lang="en-GB" altLang="en-US" sz="1800" b="1" dirty="0">
                <a:solidFill>
                  <a:srgbClr val="000000"/>
                </a:solidFill>
              </a:rPr>
              <a:t>It depends on each case.</a:t>
            </a:r>
            <a:r>
              <a:rPr lang="en-GB" altLang="en-US" sz="1800" dirty="0">
                <a:solidFill>
                  <a:srgbClr val="000000"/>
                </a:solidFill>
              </a:rPr>
              <a:t> Generally, the courts start at a position of an equal split of the matrimonial assets. This may be departed from in many cases, e.g. to meet needs, short childless marriage, etc. </a:t>
            </a:r>
          </a:p>
          <a:p>
            <a:pPr marL="361950" indent="-361950" algn="just">
              <a:buBlip>
                <a:blip r:embed="rId2"/>
              </a:buBlip>
            </a:pPr>
            <a:r>
              <a:rPr lang="en-GB" altLang="en-US" sz="1800" dirty="0">
                <a:solidFill>
                  <a:srgbClr val="000000"/>
                </a:solidFill>
              </a:rPr>
              <a:t>What constitutes marital assets is often disputed. When did you separate? When was the company started? </a:t>
            </a:r>
          </a:p>
          <a:p>
            <a:pPr marL="361950" indent="-361950" algn="just">
              <a:buBlip>
                <a:blip r:embed="rId2"/>
              </a:buBlip>
            </a:pPr>
            <a:r>
              <a:rPr lang="en-GB" altLang="en-US" sz="1800" dirty="0">
                <a:solidFill>
                  <a:srgbClr val="000000"/>
                </a:solidFill>
              </a:rPr>
              <a:t>Even in a 50:50 case not everything has to be split 50:50. A company asset or family business may be </a:t>
            </a:r>
            <a:r>
              <a:rPr lang="en-GB" altLang="en-US" sz="1800" b="1" dirty="0">
                <a:solidFill>
                  <a:srgbClr val="000000"/>
                </a:solidFill>
              </a:rPr>
              <a:t>offset</a:t>
            </a:r>
            <a:r>
              <a:rPr lang="en-GB" altLang="en-US" sz="1800" dirty="0">
                <a:solidFill>
                  <a:srgbClr val="000000"/>
                </a:solidFill>
              </a:rPr>
              <a:t> against other matrimonial assets. May be helpful where there are enough assets to compensate the other spouse and where a company is off-shore (because of difficulties with enforcement abroad). </a:t>
            </a:r>
          </a:p>
          <a:p>
            <a:pPr marL="361950" indent="-361950" algn="just">
              <a:buBlip>
                <a:blip r:embed="rId2"/>
              </a:buBlip>
            </a:pPr>
            <a:r>
              <a:rPr lang="en-GB" altLang="en-US" sz="1800" dirty="0">
                <a:solidFill>
                  <a:srgbClr val="000000"/>
                </a:solidFill>
              </a:rPr>
              <a:t>Parties themselves may prefer this, although there may risks for the spouse keeping the company: illiquid asset, decision-making, risk of value going down (or up!). </a:t>
            </a:r>
          </a:p>
          <a:p>
            <a:pPr marL="0" indent="0" algn="just">
              <a:buNone/>
            </a:pPr>
            <a:endParaRPr lang="en-GB" altLang="en-US" sz="2000" dirty="0">
              <a:solidFill>
                <a:srgbClr val="000000"/>
              </a:solidFill>
            </a:endParaRP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131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Matrimonial or non-matrimonial?</a:t>
            </a:r>
          </a:p>
        </p:txBody>
      </p:sp>
      <p:sp>
        <p:nvSpPr>
          <p:cNvPr id="3" name="Content Placeholder 2"/>
          <p:cNvSpPr>
            <a:spLocks noGrp="1"/>
          </p:cNvSpPr>
          <p:nvPr>
            <p:ph idx="1"/>
          </p:nvPr>
        </p:nvSpPr>
        <p:spPr>
          <a:xfrm>
            <a:off x="2376457" y="1621704"/>
            <a:ext cx="7952072" cy="4409622"/>
          </a:xfrm>
        </p:spPr>
        <p:txBody>
          <a:bodyPr>
            <a:noAutofit/>
          </a:bodyPr>
          <a:lstStyle/>
          <a:p>
            <a:pPr marL="361950" indent="-361950" algn="just">
              <a:buBlip>
                <a:blip r:embed="rId2"/>
              </a:buBlip>
            </a:pPr>
            <a:r>
              <a:rPr lang="en-GB" altLang="en-US" sz="1800" dirty="0">
                <a:solidFill>
                  <a:srgbClr val="000000"/>
                </a:solidFill>
              </a:rPr>
              <a:t>Complex area of law and you should seek legal advice. </a:t>
            </a:r>
          </a:p>
          <a:p>
            <a:pPr marL="361950" indent="-361950" algn="just">
              <a:buBlip>
                <a:blip r:embed="rId2"/>
              </a:buBlip>
            </a:pPr>
            <a:r>
              <a:rPr lang="en-GB" altLang="en-US" sz="1800" dirty="0">
                <a:solidFill>
                  <a:srgbClr val="000000"/>
                </a:solidFill>
              </a:rPr>
              <a:t>Inherited or gifted family business is not automatically ringfenced. (Needs may override this). </a:t>
            </a:r>
          </a:p>
          <a:p>
            <a:pPr marL="361950" indent="-361950" algn="just">
              <a:buBlip>
                <a:blip r:embed="rId2"/>
              </a:buBlip>
            </a:pPr>
            <a:r>
              <a:rPr lang="en-GB" altLang="en-US" sz="1800" dirty="0">
                <a:solidFill>
                  <a:srgbClr val="000000"/>
                </a:solidFill>
              </a:rPr>
              <a:t>What is non-matrimonial depends on a variety of factors:</a:t>
            </a:r>
          </a:p>
          <a:p>
            <a:pPr marL="704850" indent="-342900" algn="just">
              <a:buClrTx/>
              <a:buFont typeface="Calibri" panose="020F0502020204030204" pitchFamily="34" charset="0"/>
              <a:buChar char="•"/>
            </a:pPr>
            <a:r>
              <a:rPr lang="en-GB" altLang="en-US" sz="1800" dirty="0">
                <a:solidFill>
                  <a:srgbClr val="000000"/>
                </a:solidFill>
              </a:rPr>
              <a:t>duration of marriage</a:t>
            </a:r>
          </a:p>
          <a:p>
            <a:pPr marL="704850" indent="-342900" algn="just">
              <a:buClrTx/>
              <a:buFont typeface="Calibri" panose="020F0502020204030204" pitchFamily="34" charset="0"/>
              <a:buChar char="•"/>
            </a:pPr>
            <a:r>
              <a:rPr lang="en-GB" altLang="en-US" sz="1800" dirty="0">
                <a:solidFill>
                  <a:srgbClr val="000000"/>
                </a:solidFill>
              </a:rPr>
              <a:t>whether business assets are ‘intermingled’ with matrimonial property, e.g. business borrowing with family home as security, each party’s involvement in the running of the company, e.g. one spouse is appointed a director or company secretary for tax/income  reasons or the use to which a property owned by the company/business is put.</a:t>
            </a:r>
          </a:p>
          <a:p>
            <a:pPr marL="704850" indent="-342900" algn="just">
              <a:buClrTx/>
              <a:buFont typeface="Calibri" panose="020F0502020204030204" pitchFamily="34" charset="0"/>
              <a:buChar char="•"/>
            </a:pPr>
            <a:r>
              <a:rPr lang="en-GB" altLang="en-US" sz="1800" dirty="0">
                <a:solidFill>
                  <a:srgbClr val="000000"/>
                </a:solidFill>
              </a:rPr>
              <a:t>whether company benefits, e.g. company car, is used for benefit of family</a:t>
            </a: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115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Valuation</a:t>
            </a:r>
          </a:p>
        </p:txBody>
      </p:sp>
      <p:sp>
        <p:nvSpPr>
          <p:cNvPr id="3" name="Content Placeholder 2"/>
          <p:cNvSpPr>
            <a:spLocks noGrp="1"/>
          </p:cNvSpPr>
          <p:nvPr>
            <p:ph idx="1"/>
          </p:nvPr>
        </p:nvSpPr>
        <p:spPr>
          <a:xfrm>
            <a:off x="2376457" y="1621704"/>
            <a:ext cx="7952072" cy="4409622"/>
          </a:xfrm>
        </p:spPr>
        <p:txBody>
          <a:bodyPr>
            <a:noAutofit/>
          </a:bodyPr>
          <a:lstStyle/>
          <a:p>
            <a:pPr marL="361950" indent="-361950" algn="just">
              <a:buBlip>
                <a:blip r:embed="rId2"/>
              </a:buBlip>
            </a:pPr>
            <a:r>
              <a:rPr lang="en-GB" altLang="en-US" sz="1800" dirty="0">
                <a:solidFill>
                  <a:srgbClr val="000000"/>
                </a:solidFill>
              </a:rPr>
              <a:t>Valuation of a company is often crucial to divorce cases. Parties’ valuations of the business can vary enormously (but then so can formal valuations)!</a:t>
            </a:r>
          </a:p>
          <a:p>
            <a:pPr marL="361950" indent="-361950" algn="just">
              <a:buBlip>
                <a:blip r:embed="rId2"/>
              </a:buBlip>
            </a:pPr>
            <a:r>
              <a:rPr lang="en-GB" altLang="en-US" sz="1800" dirty="0">
                <a:solidFill>
                  <a:srgbClr val="000000"/>
                </a:solidFill>
              </a:rPr>
              <a:t>Issue may be resolved by appointing a single joint expert (rather than relying on company accountant who is not objective). </a:t>
            </a:r>
          </a:p>
          <a:p>
            <a:pPr marL="361950" indent="-361950" algn="just">
              <a:buBlip>
                <a:blip r:embed="rId2"/>
              </a:buBlip>
            </a:pPr>
            <a:r>
              <a:rPr lang="en-GB" altLang="en-US" sz="1800" dirty="0">
                <a:solidFill>
                  <a:srgbClr val="000000"/>
                </a:solidFill>
              </a:rPr>
              <a:t>May also need to seek historical valuations, e.g. where one party is arguing that the company was built up mostly pre-marriage and therefore should be treated as a non-matrimonial asset. In these cases it </a:t>
            </a:r>
            <a:r>
              <a:rPr lang="en-GB" altLang="en-US" sz="1800" u="sng" dirty="0">
                <a:solidFill>
                  <a:srgbClr val="000000"/>
                </a:solidFill>
              </a:rPr>
              <a:t>may</a:t>
            </a:r>
            <a:r>
              <a:rPr lang="en-GB" altLang="en-US" sz="1800" dirty="0">
                <a:solidFill>
                  <a:srgbClr val="000000"/>
                </a:solidFill>
              </a:rPr>
              <a:t> it is often argued that the other spouse should share only in the increase in the company’s value during the marriage.  </a:t>
            </a:r>
          </a:p>
          <a:p>
            <a:pPr marL="361950" indent="-361950" algn="just">
              <a:buBlip>
                <a:blip r:embed="rId2"/>
              </a:buBlip>
            </a:pPr>
            <a:r>
              <a:rPr lang="en-GB" altLang="en-US" sz="1800" dirty="0">
                <a:solidFill>
                  <a:srgbClr val="000000"/>
                </a:solidFill>
              </a:rPr>
              <a:t>But be warned, the court can take into account latent potential!!</a:t>
            </a:r>
          </a:p>
          <a:p>
            <a:pPr marL="361950" indent="-361950" algn="just">
              <a:buBlip>
                <a:blip r:embed="rId2"/>
              </a:buBlip>
            </a:pPr>
            <a:r>
              <a:rPr lang="en-GB" altLang="en-US" sz="1800" dirty="0">
                <a:solidFill>
                  <a:srgbClr val="000000"/>
                </a:solidFill>
              </a:rPr>
              <a:t>It can also ask to see other documents (e.g. for borrowing purposes) or Minutes of Meetings where values might have been attributed recently.</a:t>
            </a: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834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How do courts treat businesses?</a:t>
            </a:r>
          </a:p>
        </p:txBody>
      </p:sp>
      <p:sp>
        <p:nvSpPr>
          <p:cNvPr id="3" name="Content Placeholder 2"/>
          <p:cNvSpPr>
            <a:spLocks noGrp="1"/>
          </p:cNvSpPr>
          <p:nvPr>
            <p:ph idx="1"/>
          </p:nvPr>
        </p:nvSpPr>
        <p:spPr>
          <a:xfrm>
            <a:off x="2376457" y="1621704"/>
            <a:ext cx="7952072" cy="4409622"/>
          </a:xfrm>
        </p:spPr>
        <p:txBody>
          <a:bodyPr>
            <a:noAutofit/>
          </a:bodyPr>
          <a:lstStyle/>
          <a:p>
            <a:pPr marL="361950" indent="-361950" algn="just">
              <a:buBlip>
                <a:blip r:embed="rId2"/>
              </a:buBlip>
            </a:pPr>
            <a:r>
              <a:rPr lang="en-GB" altLang="en-US" sz="1800" dirty="0">
                <a:solidFill>
                  <a:srgbClr val="000000"/>
                </a:solidFill>
              </a:rPr>
              <a:t>Courts are generally reluctant to make any orders that would interfere with the running of the business (such as forcing a sale), in particular where there are third party interests involved (e.g. other shareholders other than the parties). </a:t>
            </a:r>
          </a:p>
          <a:p>
            <a:pPr marL="361950" indent="-361950" algn="just">
              <a:buBlip>
                <a:blip r:embed="rId2"/>
              </a:buBlip>
            </a:pPr>
            <a:r>
              <a:rPr lang="en-GB" altLang="en-US" sz="1800" dirty="0">
                <a:solidFill>
                  <a:srgbClr val="000000"/>
                </a:solidFill>
              </a:rPr>
              <a:t>Where both spouses run the business, generally better to attain a clean break so the parties do not have to continue working together – but this may be difficult. May require one party to be removed, e.g. as director. It can also be hard to find a buyer, particularly for a family business.</a:t>
            </a:r>
          </a:p>
          <a:p>
            <a:pPr marL="361950" indent="-361950" algn="just">
              <a:buBlip>
                <a:blip r:embed="rId2"/>
              </a:buBlip>
            </a:pPr>
            <a:r>
              <a:rPr lang="en-GB" altLang="en-US" sz="1800" dirty="0">
                <a:solidFill>
                  <a:srgbClr val="000000"/>
                </a:solidFill>
              </a:rPr>
              <a:t>Court may distribute the company’s underlying assets. </a:t>
            </a:r>
          </a:p>
          <a:p>
            <a:pPr marL="361950" indent="-361950" algn="just">
              <a:buBlip>
                <a:blip r:embed="rId2"/>
              </a:buBlip>
            </a:pPr>
            <a:r>
              <a:rPr lang="en-GB" altLang="en-US" sz="1800" dirty="0">
                <a:solidFill>
                  <a:srgbClr val="000000"/>
                </a:solidFill>
              </a:rPr>
              <a:t>Court may take into account income received from business (e.g. in relation to periodical payments). </a:t>
            </a:r>
          </a:p>
          <a:p>
            <a:pPr marL="361950" indent="-361950" algn="just">
              <a:buBlip>
                <a:blip r:embed="rId2"/>
              </a:buBlip>
            </a:pPr>
            <a:r>
              <a:rPr lang="en-GB" altLang="en-US" sz="1800" dirty="0">
                <a:solidFill>
                  <a:srgbClr val="000000"/>
                </a:solidFill>
              </a:rPr>
              <a:t>Court can transfer shares. May be appropriate is spouse is just a minority shareholder and business will not be affected. Other shareholders may not appreciate as shares include voting powers</a:t>
            </a:r>
            <a:r>
              <a:rPr lang="en-GB" altLang="en-US" sz="2000" dirty="0">
                <a:solidFill>
                  <a:srgbClr val="000000"/>
                </a:solidFill>
              </a:rPr>
              <a:t>!</a:t>
            </a:r>
          </a:p>
          <a:p>
            <a:pPr marL="0" indent="0" algn="just">
              <a:buNone/>
            </a:pPr>
            <a:endParaRPr lang="en-GB" altLang="en-US" sz="2000" dirty="0">
              <a:solidFill>
                <a:srgbClr val="000000"/>
              </a:solidFill>
            </a:endParaRPr>
          </a:p>
          <a:p>
            <a:pPr marL="361950" indent="-361950" algn="just">
              <a:buBlip>
                <a:blip r:embed="rId2"/>
              </a:buBlip>
            </a:pPr>
            <a:endParaRPr lang="en-GB" altLang="en-US" sz="2000" dirty="0">
              <a:solidFill>
                <a:srgbClr val="000000"/>
              </a:solidFill>
            </a:endParaRP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685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It’s not mine!!</a:t>
            </a:r>
          </a:p>
        </p:txBody>
      </p:sp>
      <p:sp>
        <p:nvSpPr>
          <p:cNvPr id="3" name="Content Placeholder 2"/>
          <p:cNvSpPr>
            <a:spLocks noGrp="1"/>
          </p:cNvSpPr>
          <p:nvPr>
            <p:ph idx="1"/>
          </p:nvPr>
        </p:nvSpPr>
        <p:spPr>
          <a:xfrm>
            <a:off x="2376457" y="1621704"/>
            <a:ext cx="7952072" cy="4409622"/>
          </a:xfrm>
        </p:spPr>
        <p:txBody>
          <a:bodyPr>
            <a:noAutofit/>
          </a:bodyPr>
          <a:lstStyle/>
          <a:p>
            <a:pPr marL="361950" indent="-361950" algn="just">
              <a:buBlip>
                <a:blip r:embed="rId2"/>
              </a:buBlip>
            </a:pPr>
            <a:r>
              <a:rPr lang="en-GB" altLang="en-US" sz="1800" dirty="0">
                <a:solidFill>
                  <a:schemeClr val="tx1"/>
                </a:solidFill>
              </a:rPr>
              <a:t>Large number of reported cases where one party argues that company assets should not be taken into account, for example, because those assets belong to the company and not the spouse, or that shares are held by the spouse on trust for somebody else.</a:t>
            </a:r>
          </a:p>
          <a:p>
            <a:pPr marL="361950" indent="-361950" algn="just">
              <a:buBlip>
                <a:blip r:embed="rId2"/>
              </a:buBlip>
            </a:pPr>
            <a:r>
              <a:rPr lang="en-GB" altLang="en-US" sz="1800" dirty="0">
                <a:solidFill>
                  <a:schemeClr val="tx1"/>
                </a:solidFill>
              </a:rPr>
              <a:t>Court may ‘lift the corporate veil’ </a:t>
            </a:r>
          </a:p>
          <a:p>
            <a:pPr marL="361950" indent="-361950" algn="just">
              <a:buBlip>
                <a:blip r:embed="rId2"/>
              </a:buBlip>
            </a:pPr>
            <a:r>
              <a:rPr lang="en-GB" altLang="en-US" sz="1800" dirty="0">
                <a:solidFill>
                  <a:schemeClr val="tx1"/>
                </a:solidFill>
              </a:rPr>
              <a:t>Court may also decide that a company holds assets on trust for a spouse.</a:t>
            </a:r>
          </a:p>
          <a:p>
            <a:pPr marL="361950" indent="-361950" algn="just">
              <a:buBlip>
                <a:blip r:embed="rId2"/>
              </a:buBlip>
            </a:pPr>
            <a:r>
              <a:rPr lang="en-GB" altLang="en-US" sz="1800" dirty="0">
                <a:solidFill>
                  <a:schemeClr val="tx1"/>
                </a:solidFill>
              </a:rPr>
              <a:t>Judges often see through shams or arrangements where one spouse falsely claims not to be the true beneficial owner of shares</a:t>
            </a:r>
          </a:p>
          <a:p>
            <a:pPr marL="361950" indent="-361950" algn="just">
              <a:buBlip>
                <a:blip r:embed="rId2"/>
              </a:buBlip>
            </a:pPr>
            <a:r>
              <a:rPr lang="en-GB" altLang="en-US" sz="1800" dirty="0">
                <a:solidFill>
                  <a:schemeClr val="tx1"/>
                </a:solidFill>
              </a:rPr>
              <a:t>Court may also treat assets held in a discretionary trust as belonging to a spouse </a:t>
            </a:r>
          </a:p>
          <a:p>
            <a:pPr marL="361950" indent="-361950" algn="just">
              <a:buBlip>
                <a:blip r:embed="rId2"/>
              </a:buBlip>
            </a:pPr>
            <a:r>
              <a:rPr lang="en-GB" altLang="en-US" sz="1800" dirty="0">
                <a:solidFill>
                  <a:schemeClr val="tx1"/>
                </a:solidFill>
              </a:rPr>
              <a:t>Court has power to claw-back assets</a:t>
            </a: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0550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90" y="286608"/>
            <a:ext cx="7952071" cy="1066285"/>
          </a:xfrm>
        </p:spPr>
        <p:txBody>
          <a:bodyPr>
            <a:normAutofit/>
          </a:bodyPr>
          <a:lstStyle/>
          <a:p>
            <a:pPr algn="ctr"/>
            <a:r>
              <a:rPr lang="en-GB" sz="3600" b="0" u="sng" dirty="0">
                <a:solidFill>
                  <a:schemeClr val="accent2"/>
                </a:solidFill>
                <a:latin typeface="+mn-lt"/>
              </a:rPr>
              <a:t>International dimension</a:t>
            </a:r>
          </a:p>
        </p:txBody>
      </p:sp>
      <p:sp>
        <p:nvSpPr>
          <p:cNvPr id="3" name="Content Placeholder 2"/>
          <p:cNvSpPr>
            <a:spLocks noGrp="1"/>
          </p:cNvSpPr>
          <p:nvPr>
            <p:ph idx="1"/>
          </p:nvPr>
        </p:nvSpPr>
        <p:spPr>
          <a:xfrm>
            <a:off x="2376457" y="1621704"/>
            <a:ext cx="7952072" cy="4409622"/>
          </a:xfrm>
        </p:spPr>
        <p:txBody>
          <a:bodyPr>
            <a:noAutofit/>
          </a:bodyPr>
          <a:lstStyle/>
          <a:p>
            <a:pPr marL="361950" indent="-361950" algn="just">
              <a:buBlip>
                <a:blip r:embed="rId2"/>
              </a:buBlip>
            </a:pPr>
            <a:endParaRPr lang="en-GB" altLang="en-US" sz="1800" dirty="0">
              <a:solidFill>
                <a:srgbClr val="000000"/>
              </a:solidFill>
            </a:endParaRPr>
          </a:p>
          <a:p>
            <a:pPr marL="361950" indent="-361950" algn="just">
              <a:buBlip>
                <a:blip r:embed="rId2"/>
              </a:buBlip>
            </a:pPr>
            <a:r>
              <a:rPr lang="en-GB" altLang="en-US" sz="1800" dirty="0">
                <a:solidFill>
                  <a:srgbClr val="000000"/>
                </a:solidFill>
              </a:rPr>
              <a:t>Consider this at the outset of any difficulties in your marriage – other countries with whom you or your wife have sufficient connection might treat company assets entirely differently.</a:t>
            </a:r>
          </a:p>
          <a:p>
            <a:pPr marL="361950" indent="-361950" algn="just">
              <a:buBlip>
                <a:blip r:embed="rId2"/>
              </a:buBlip>
            </a:pPr>
            <a:r>
              <a:rPr lang="en-GB" altLang="en-US" sz="1800" dirty="0">
                <a:solidFill>
                  <a:srgbClr val="000000"/>
                </a:solidFill>
              </a:rPr>
              <a:t>May affect enforceability of English orders. Possibility of country in which company is based having jurisdiction needs to be explored. </a:t>
            </a:r>
          </a:p>
          <a:p>
            <a:pPr marL="361950" indent="-361950" algn="just">
              <a:buBlip>
                <a:blip r:embed="rId2"/>
              </a:buBlip>
            </a:pPr>
            <a:r>
              <a:rPr lang="en-GB" altLang="en-US" sz="1800" dirty="0">
                <a:solidFill>
                  <a:srgbClr val="000000"/>
                </a:solidFill>
              </a:rPr>
              <a:t>Often an argument for offsetting. </a:t>
            </a:r>
          </a:p>
          <a:p>
            <a:pPr marL="361950" indent="-361950" algn="just">
              <a:buBlip>
                <a:blip r:embed="rId2"/>
              </a:buBlip>
            </a:pPr>
            <a:r>
              <a:rPr lang="en-GB" altLang="en-US" sz="1800" dirty="0">
                <a:solidFill>
                  <a:srgbClr val="000000"/>
                </a:solidFill>
              </a:rPr>
              <a:t>Tax planning required</a:t>
            </a:r>
          </a:p>
          <a:p>
            <a:pPr marL="361950" indent="-361950" algn="just">
              <a:buBlip>
                <a:blip r:embed="rId2"/>
              </a:buBlip>
            </a:pPr>
            <a:r>
              <a:rPr lang="en-GB" altLang="en-US" sz="1800" dirty="0">
                <a:solidFill>
                  <a:srgbClr val="000000"/>
                </a:solidFill>
              </a:rPr>
              <a:t>Need for multi-disciplinary approach, e.g. foreign family law specialist, commercial lawyer, forensic accountants, trust and tax experts etc. </a:t>
            </a:r>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defTabSz="914400"/>
            <a:r>
              <a:rPr lang="en-GB" dirty="0">
                <a:solidFill>
                  <a:prstClr val="white"/>
                </a:solidFill>
                <a:latin typeface="Calibri" panose="020F0502020204030204"/>
              </a:rPr>
              <a:t>Lucy Greenwood</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010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812" y="1632095"/>
            <a:ext cx="7952072" cy="4409622"/>
          </a:xfrm>
        </p:spPr>
        <p:txBody>
          <a:bodyPr>
            <a:noAutofit/>
          </a:bodyPr>
          <a:lstStyle/>
          <a:p>
            <a:pPr marL="0" indent="0" algn="ctr">
              <a:buNone/>
            </a:pPr>
            <a:r>
              <a:rPr lang="en-GB" sz="2500" b="1" dirty="0"/>
              <a:t> Lucy Greenwood</a:t>
            </a:r>
          </a:p>
          <a:p>
            <a:pPr algn="ctr"/>
            <a:r>
              <a:rPr lang="en-GB" sz="2500" b="1" dirty="0"/>
              <a:t>The International Family Law Group LLP</a:t>
            </a:r>
            <a:endParaRPr lang="en-GB" sz="2500" dirty="0"/>
          </a:p>
          <a:p>
            <a:pPr algn="ctr"/>
            <a:r>
              <a:rPr lang="en-GB" sz="2400" dirty="0">
                <a:solidFill>
                  <a:schemeClr val="tx1"/>
                </a:solidFill>
              </a:rPr>
              <a:t>8 Tavistock Street, Covent Garden, London. WC2E 7PP, England</a:t>
            </a:r>
          </a:p>
          <a:p>
            <a:pPr algn="ctr"/>
            <a:r>
              <a:rPr lang="en-GB" sz="2400" dirty="0">
                <a:solidFill>
                  <a:schemeClr val="tx1"/>
                </a:solidFill>
              </a:rPr>
              <a:t>+ 44 (0) 20 3178 5668</a:t>
            </a:r>
          </a:p>
          <a:p>
            <a:pPr marL="0" indent="0" algn="ctr">
              <a:buNone/>
            </a:pPr>
            <a:r>
              <a:rPr lang="en-GB" sz="2400" dirty="0">
                <a:solidFill>
                  <a:schemeClr val="tx1"/>
                </a:solidFill>
                <a:hlinkClick r:id="rId2"/>
              </a:rPr>
              <a:t>Lucy.greenwood@iflg.uk.com</a:t>
            </a:r>
            <a:endParaRPr lang="en-GB" sz="2400" dirty="0">
              <a:solidFill>
                <a:schemeClr val="tx1"/>
              </a:solidFill>
            </a:endParaRPr>
          </a:p>
          <a:p>
            <a:pPr marL="0" indent="0" algn="ctr">
              <a:buNone/>
            </a:pPr>
            <a:r>
              <a:rPr lang="en-GB" sz="2400" dirty="0">
                <a:solidFill>
                  <a:schemeClr val="tx1"/>
                </a:solidFill>
              </a:rPr>
              <a:t>Twitter: @iFLGUK</a:t>
            </a:r>
          </a:p>
          <a:p>
            <a:pPr algn="ctr"/>
            <a:r>
              <a:rPr lang="en-GB" sz="2400" dirty="0">
                <a:solidFill>
                  <a:schemeClr val="tx1"/>
                </a:solidFill>
              </a:rPr>
              <a:t>Website: </a:t>
            </a:r>
            <a:r>
              <a:rPr lang="en-GB" sz="2500" u="sng" dirty="0">
                <a:hlinkClick r:id="rId3"/>
              </a:rPr>
              <a:t>www.iflg.uk.com</a:t>
            </a:r>
            <a:endParaRPr lang="en-GB" sz="2500" dirty="0"/>
          </a:p>
        </p:txBody>
      </p:sp>
      <p:sp>
        <p:nvSpPr>
          <p:cNvPr id="4" name="TextBox 3"/>
          <p:cNvSpPr txBox="1"/>
          <p:nvPr/>
        </p:nvSpPr>
        <p:spPr>
          <a:xfrm>
            <a:off x="1600202" y="6426201"/>
            <a:ext cx="2009273" cy="369332"/>
          </a:xfrm>
          <a:prstGeom prst="rect">
            <a:avLst/>
          </a:prstGeom>
          <a:noFill/>
        </p:spPr>
        <p:txBody>
          <a:bodyPr wrap="square" rtlCol="0">
            <a:spAutoFit/>
          </a:bodyPr>
          <a:lstStyle/>
          <a:p>
            <a:pPr defTabSz="914400"/>
            <a:r>
              <a:rPr lang="en-GB" dirty="0">
                <a:solidFill>
                  <a:prstClr val="white"/>
                </a:solidFill>
                <a:latin typeface="Calibri" panose="020F0502020204030204"/>
              </a:rPr>
              <a:t>www.iflg.uk.com</a:t>
            </a:r>
          </a:p>
        </p:txBody>
      </p:sp>
      <p:sp>
        <p:nvSpPr>
          <p:cNvPr id="5" name="TextBox 4"/>
          <p:cNvSpPr txBox="1"/>
          <p:nvPr/>
        </p:nvSpPr>
        <p:spPr>
          <a:xfrm>
            <a:off x="7896225" y="6361938"/>
            <a:ext cx="2686050" cy="369062"/>
          </a:xfrm>
          <a:prstGeom prst="rect">
            <a:avLst/>
          </a:prstGeom>
          <a:noFill/>
        </p:spPr>
        <p:txBody>
          <a:bodyPr wrap="square" rtlCol="0">
            <a:spAutoFit/>
          </a:bodyPr>
          <a:lstStyle/>
          <a:p>
            <a:pPr algn="r"/>
            <a:r>
              <a:rPr lang="en-GB" dirty="0">
                <a:solidFill>
                  <a:prstClr val="white"/>
                </a:solidFill>
                <a:latin typeface="Calibri" panose="020F0502020204030204"/>
                <a:cs typeface="Arial" panose="020B0604020202020204" pitchFamily="34" charset="0"/>
              </a:rPr>
              <a:t>Lucy Greenwood</a:t>
            </a:r>
          </a:p>
        </p:txBody>
      </p:sp>
      <p:pic>
        <p:nvPicPr>
          <p:cNvPr id="7" name="Picture 4" descr="iFLG_LLP_logo-30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486275"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They no longer have the right to use their name</a:t>
            </a:r>
          </a:p>
        </p:txBody>
      </p:sp>
      <p:sp>
        <p:nvSpPr>
          <p:cNvPr id="6" name="Content Placeholder 5"/>
          <p:cNvSpPr>
            <a:spLocks noGrp="1"/>
          </p:cNvSpPr>
          <p:nvPr>
            <p:ph idx="1"/>
          </p:nvPr>
        </p:nvSpPr>
        <p:spPr>
          <a:xfrm>
            <a:off x="2244000" y="1642534"/>
            <a:ext cx="7704000" cy="4657467"/>
          </a:xfrm>
        </p:spPr>
        <p:txBody>
          <a:bodyPr/>
          <a:lstStyle/>
          <a:p>
            <a:pPr marL="342900" indent="-342900">
              <a:buFont typeface="Wingdings" panose="05000000000000000000" pitchFamily="2" charset="2"/>
              <a:buChar char="q"/>
            </a:pPr>
            <a:r>
              <a:rPr lang="en-GB" sz="2000" b="0" dirty="0"/>
              <a:t>Elizabeth Emanuel sold her trade mark to a business which went bust and then sold the trade mark to a third.  She tried unsuccessfully to regain the trade mark in court proceedings.</a:t>
            </a:r>
          </a:p>
          <a:p>
            <a:pPr marL="342900" indent="-342900">
              <a:buFont typeface="Wingdings" panose="05000000000000000000" pitchFamily="2" charset="2"/>
              <a:buChar char="q"/>
            </a:pPr>
            <a:endParaRPr lang="en-GB" b="0" dirty="0"/>
          </a:p>
          <a:p>
            <a:pPr marL="342900" indent="-342900">
              <a:buFont typeface="Wingdings" panose="05000000000000000000" pitchFamily="2" charset="2"/>
              <a:buChar char="q"/>
            </a:pPr>
            <a:r>
              <a:rPr lang="en-GB" sz="2000" b="0" dirty="0"/>
              <a:t>Jo Malone willingly sold her business to Estee Lauder and now trades as Jo Loves.</a:t>
            </a:r>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Karen Millen had agreed not to use her name when selling rights to an Icelandic bank and then failed in a challenge to the agreement.</a:t>
            </a:r>
          </a:p>
          <a:p>
            <a:endParaRPr lang="en-GB" b="0" dirty="0">
              <a:solidFill>
                <a:srgbClr val="4A4A4A"/>
              </a:solidFill>
            </a:endParaRPr>
          </a:p>
          <a:p>
            <a:endParaRPr lang="en-GB" dirty="0"/>
          </a:p>
        </p:txBody>
      </p:sp>
    </p:spTree>
    <p:extLst>
      <p:ext uri="{BB962C8B-B14F-4D97-AF65-F5344CB8AC3E}">
        <p14:creationId xmlns:p14="http://schemas.microsoft.com/office/powerpoint/2010/main" val="10360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K_logo_spo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353" y="5806861"/>
            <a:ext cx="5415717" cy="607692"/>
          </a:xfrm>
          <a:prstGeom prst="rect">
            <a:avLst/>
          </a:prstGeom>
        </p:spPr>
      </p:pic>
      <p:sp>
        <p:nvSpPr>
          <p:cNvPr id="2" name="Title 1"/>
          <p:cNvSpPr>
            <a:spLocks noGrp="1"/>
          </p:cNvSpPr>
          <p:nvPr>
            <p:ph type="ctrTitle"/>
          </p:nvPr>
        </p:nvSpPr>
        <p:spPr>
          <a:xfrm>
            <a:off x="2417698" y="3504257"/>
            <a:ext cx="7772400" cy="1470025"/>
          </a:xfrm>
        </p:spPr>
        <p:txBody>
          <a:bodyPr anchor="t"/>
          <a:lstStyle/>
          <a:p>
            <a:pPr algn="r"/>
            <a:r>
              <a:rPr lang="en-US" dirty="0">
                <a:solidFill>
                  <a:srgbClr val="666666"/>
                </a:solidFill>
                <a:latin typeface="FS Albert Light"/>
                <a:cs typeface="FS Albert Light"/>
              </a:rPr>
              <a:t>Non Court Resolution</a:t>
            </a:r>
          </a:p>
        </p:txBody>
      </p:sp>
      <p:sp>
        <p:nvSpPr>
          <p:cNvPr id="3" name="Subtitle 2"/>
          <p:cNvSpPr>
            <a:spLocks noGrp="1"/>
          </p:cNvSpPr>
          <p:nvPr>
            <p:ph type="subTitle" idx="1"/>
          </p:nvPr>
        </p:nvSpPr>
        <p:spPr>
          <a:xfrm>
            <a:off x="3789298" y="4431827"/>
            <a:ext cx="6400800" cy="864540"/>
          </a:xfrm>
        </p:spPr>
        <p:txBody>
          <a:bodyPr>
            <a:normAutofit fontScale="92500" lnSpcReduction="20000"/>
          </a:bodyPr>
          <a:lstStyle/>
          <a:p>
            <a:pPr algn="r"/>
            <a:r>
              <a:rPr lang="en-US" dirty="0">
                <a:latin typeface="FS Albert Light"/>
                <a:cs typeface="FS Albert Light"/>
              </a:rPr>
              <a:t>Asset Protection</a:t>
            </a:r>
          </a:p>
          <a:p>
            <a:pPr algn="r"/>
            <a:r>
              <a:rPr lang="en-US" sz="2400" dirty="0"/>
              <a:t>Alan Kaufman</a:t>
            </a:r>
          </a:p>
        </p:txBody>
      </p:sp>
    </p:spTree>
    <p:extLst>
      <p:ext uri="{BB962C8B-B14F-4D97-AF65-F5344CB8AC3E}">
        <p14:creationId xmlns:p14="http://schemas.microsoft.com/office/powerpoint/2010/main" val="3789896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Negotiate don’t litigate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Family ADR</a:t>
            </a:r>
          </a:p>
          <a:p>
            <a:pPr marL="457200" indent="-457200">
              <a:buFont typeface="Arial" panose="020B0604020202020204" pitchFamily="34" charset="0"/>
              <a:buChar char="•"/>
            </a:pPr>
            <a:r>
              <a:rPr lang="en-US" dirty="0"/>
              <a:t>Mediation – 2 models</a:t>
            </a:r>
          </a:p>
          <a:p>
            <a:pPr marL="457200" indent="-457200">
              <a:buFont typeface="Arial" panose="020B0604020202020204" pitchFamily="34" charset="0"/>
              <a:buChar char="•"/>
            </a:pPr>
            <a:r>
              <a:rPr lang="en-US" dirty="0"/>
              <a:t>RTMs</a:t>
            </a:r>
          </a:p>
          <a:p>
            <a:pPr marL="457200" indent="-457200">
              <a:buFont typeface="Arial" panose="020B0604020202020204" pitchFamily="34" charset="0"/>
              <a:buChar char="•"/>
            </a:pPr>
            <a:r>
              <a:rPr lang="en-US" dirty="0"/>
              <a:t>Collaborative law process (including “collaborative light”)</a:t>
            </a:r>
          </a:p>
          <a:p>
            <a:pPr marL="457200" indent="-457200">
              <a:buFont typeface="Arial" panose="020B0604020202020204" pitchFamily="34" charset="0"/>
              <a:buChar char="•"/>
            </a:pPr>
            <a:r>
              <a:rPr lang="en-US" dirty="0"/>
              <a:t>Arbitration</a:t>
            </a:r>
          </a:p>
          <a:p>
            <a:pPr marL="457200" indent="-457200">
              <a:buFont typeface="Arial" panose="020B0604020202020204" pitchFamily="34" charset="0"/>
              <a:buChar char="•"/>
            </a:pPr>
            <a:r>
              <a:rPr lang="en-US" dirty="0"/>
              <a:t>Private FDR</a:t>
            </a:r>
          </a:p>
          <a:p>
            <a:endParaRPr lang="en-US" dirty="0"/>
          </a:p>
        </p:txBody>
      </p:sp>
    </p:spTree>
    <p:extLst>
      <p:ext uri="{BB962C8B-B14F-4D97-AF65-F5344CB8AC3E}">
        <p14:creationId xmlns:p14="http://schemas.microsoft.com/office/powerpoint/2010/main" val="12906416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ADR?</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Saves tears</a:t>
            </a:r>
          </a:p>
          <a:p>
            <a:pPr marL="457200" indent="-457200">
              <a:buFont typeface="Arial" panose="020B0604020202020204" pitchFamily="34" charset="0"/>
              <a:buChar char="•"/>
            </a:pPr>
            <a:r>
              <a:rPr lang="en-GB" dirty="0"/>
              <a:t>Saves money</a:t>
            </a:r>
          </a:p>
          <a:p>
            <a:pPr marL="457200" indent="-457200">
              <a:buFont typeface="Arial" panose="020B0604020202020204" pitchFamily="34" charset="0"/>
              <a:buChar char="•"/>
            </a:pPr>
            <a:r>
              <a:rPr lang="en-GB" dirty="0"/>
              <a:t>Saves time</a:t>
            </a:r>
          </a:p>
          <a:p>
            <a:pPr marL="457200" indent="-457200">
              <a:buFont typeface="Arial" panose="020B0604020202020204" pitchFamily="34" charset="0"/>
              <a:buChar char="•"/>
            </a:pPr>
            <a:r>
              <a:rPr lang="en-GB" dirty="0"/>
              <a:t>Saves publicity</a:t>
            </a:r>
          </a:p>
        </p:txBody>
      </p:sp>
    </p:spTree>
    <p:extLst>
      <p:ext uri="{BB962C8B-B14F-4D97-AF65-F5344CB8AC3E}">
        <p14:creationId xmlns:p14="http://schemas.microsoft.com/office/powerpoint/2010/main" val="288749687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protect your business</a:t>
            </a:r>
          </a:p>
        </p:txBody>
      </p:sp>
      <p:sp>
        <p:nvSpPr>
          <p:cNvPr id="3" name="Content Placeholder 2"/>
          <p:cNvSpPr>
            <a:spLocks noGrp="1"/>
          </p:cNvSpPr>
          <p:nvPr>
            <p:ph idx="1"/>
          </p:nvPr>
        </p:nvSpPr>
        <p:spPr/>
        <p:txBody>
          <a:bodyPr>
            <a:normAutofit/>
          </a:bodyPr>
          <a:lstStyle/>
          <a:p>
            <a:r>
              <a:rPr lang="en-GB" i="1" u="sng" dirty="0"/>
              <a:t>Marital Agreements</a:t>
            </a:r>
          </a:p>
          <a:p>
            <a:pPr marL="457200" indent="-457200">
              <a:buFont typeface="Arial" panose="020B0604020202020204" pitchFamily="34" charset="0"/>
              <a:buChar char="•"/>
            </a:pPr>
            <a:r>
              <a:rPr lang="en-GB" dirty="0"/>
              <a:t>Pre-</a:t>
            </a:r>
            <a:r>
              <a:rPr lang="en-GB" dirty="0" err="1"/>
              <a:t>nups</a:t>
            </a:r>
            <a:r>
              <a:rPr lang="en-GB" dirty="0"/>
              <a:t> and post-</a:t>
            </a:r>
            <a:r>
              <a:rPr lang="en-GB" dirty="0" err="1"/>
              <a:t>nups</a:t>
            </a:r>
            <a:r>
              <a:rPr lang="en-GB" dirty="0"/>
              <a:t> </a:t>
            </a:r>
          </a:p>
          <a:p>
            <a:pPr marL="457200" indent="-457200">
              <a:buFont typeface="Arial" panose="020B0604020202020204" pitchFamily="34" charset="0"/>
              <a:buChar char="•"/>
            </a:pPr>
            <a:r>
              <a:rPr lang="en-GB" dirty="0"/>
              <a:t>The global entrepreneur </a:t>
            </a:r>
          </a:p>
          <a:p>
            <a:pPr marL="457200" indent="-457200">
              <a:buFont typeface="Arial" panose="020B0604020202020204" pitchFamily="34" charset="0"/>
              <a:buChar char="•"/>
            </a:pPr>
            <a:r>
              <a:rPr lang="en-GB" dirty="0" err="1"/>
              <a:t>Radmacher</a:t>
            </a:r>
            <a:endParaRPr lang="en-GB" dirty="0"/>
          </a:p>
          <a:p>
            <a:pPr marL="1200150" lvl="1" indent="-457200">
              <a:buFont typeface="Arial" panose="020B0604020202020204" pitchFamily="34" charset="0"/>
              <a:buChar char="•"/>
            </a:pPr>
            <a:r>
              <a:rPr lang="en-GB" i="1" dirty="0"/>
              <a:t>“The Court should give effect to a nuptial agreement that is freely entered into by each party with a full appreciation of its implications unless in the circumstances prevailing it would not be fair to hold the parties to their agreement”</a:t>
            </a:r>
          </a:p>
        </p:txBody>
      </p:sp>
    </p:spTree>
    <p:extLst>
      <p:ext uri="{BB962C8B-B14F-4D97-AF65-F5344CB8AC3E}">
        <p14:creationId xmlns:p14="http://schemas.microsoft.com/office/powerpoint/2010/main" val="15146647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“fair”?</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Independent advice</a:t>
            </a:r>
          </a:p>
          <a:p>
            <a:pPr marL="457200" indent="-457200">
              <a:buFont typeface="Arial" panose="020B0604020202020204" pitchFamily="34" charset="0"/>
              <a:buChar char="•"/>
            </a:pPr>
            <a:r>
              <a:rPr lang="en-GB" dirty="0"/>
              <a:t>Financial disclosure</a:t>
            </a:r>
          </a:p>
          <a:p>
            <a:pPr marL="457200" indent="-457200">
              <a:buFont typeface="Arial" panose="020B0604020202020204" pitchFamily="34" charset="0"/>
              <a:buChar char="•"/>
            </a:pPr>
            <a:r>
              <a:rPr lang="en-GB" dirty="0"/>
              <a:t>Timing </a:t>
            </a:r>
          </a:p>
          <a:p>
            <a:pPr marL="457200" indent="-457200">
              <a:buFont typeface="Arial" panose="020B0604020202020204" pitchFamily="34" charset="0"/>
              <a:buChar char="•"/>
            </a:pPr>
            <a:r>
              <a:rPr lang="en-GB" dirty="0"/>
              <a:t>Costs</a:t>
            </a:r>
          </a:p>
        </p:txBody>
      </p:sp>
    </p:spTree>
    <p:extLst>
      <p:ext uri="{BB962C8B-B14F-4D97-AF65-F5344CB8AC3E}">
        <p14:creationId xmlns:p14="http://schemas.microsoft.com/office/powerpoint/2010/main" val="6572158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solutions to protect your business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Articles of Association</a:t>
            </a:r>
          </a:p>
          <a:p>
            <a:pPr marL="457200" indent="-457200">
              <a:buFont typeface="Arial" panose="020B0604020202020204" pitchFamily="34" charset="0"/>
              <a:buChar char="•"/>
            </a:pPr>
            <a:r>
              <a:rPr lang="en-GB" dirty="0"/>
              <a:t>Shareholders agreements</a:t>
            </a:r>
          </a:p>
          <a:p>
            <a:pPr marL="457200" indent="-457200">
              <a:buFont typeface="Arial" panose="020B0604020202020204" pitchFamily="34" charset="0"/>
              <a:buChar char="•"/>
            </a:pPr>
            <a:r>
              <a:rPr lang="en-GB" dirty="0"/>
              <a:t>Keep spouse out of company!</a:t>
            </a:r>
          </a:p>
          <a:p>
            <a:pPr marL="457200" indent="-457200">
              <a:buFont typeface="Arial" panose="020B0604020202020204" pitchFamily="34" charset="0"/>
              <a:buChar char="•"/>
            </a:pPr>
            <a:r>
              <a:rPr lang="en-GB" dirty="0"/>
              <a:t>Trusts</a:t>
            </a:r>
          </a:p>
        </p:txBody>
      </p:sp>
    </p:spTree>
    <p:extLst>
      <p:ext uri="{BB962C8B-B14F-4D97-AF65-F5344CB8AC3E}">
        <p14:creationId xmlns:p14="http://schemas.microsoft.com/office/powerpoint/2010/main" val="311747347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68242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K_logo_spo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353" y="5806861"/>
            <a:ext cx="5456177" cy="607692"/>
          </a:xfrm>
          <a:prstGeom prst="rect">
            <a:avLst/>
          </a:prstGeom>
        </p:spPr>
      </p:pic>
      <p:sp>
        <p:nvSpPr>
          <p:cNvPr id="2" name="Title 1"/>
          <p:cNvSpPr>
            <a:spLocks noGrp="1"/>
          </p:cNvSpPr>
          <p:nvPr>
            <p:ph type="ctrTitle"/>
          </p:nvPr>
        </p:nvSpPr>
        <p:spPr>
          <a:xfrm>
            <a:off x="2417698" y="3823919"/>
            <a:ext cx="7772400" cy="1470025"/>
          </a:xfrm>
        </p:spPr>
        <p:txBody>
          <a:bodyPr anchor="t"/>
          <a:lstStyle/>
          <a:p>
            <a:pPr algn="r"/>
            <a:r>
              <a:rPr lang="en-US" dirty="0">
                <a:solidFill>
                  <a:srgbClr val="666666"/>
                </a:solidFill>
                <a:latin typeface="FS Albert Light"/>
                <a:cs typeface="FS Albert Light"/>
              </a:rPr>
              <a:t>Tax Efficient Inheritance</a:t>
            </a:r>
            <a:br>
              <a:rPr lang="en-US" dirty="0">
                <a:solidFill>
                  <a:srgbClr val="666666"/>
                </a:solidFill>
                <a:latin typeface="FS Albert Light"/>
                <a:cs typeface="FS Albert Light"/>
              </a:rPr>
            </a:br>
            <a:r>
              <a:rPr lang="en-US" sz="2800" dirty="0"/>
              <a:t>Liz Palmer</a:t>
            </a:r>
            <a:endParaRPr lang="en-US" sz="2800" dirty="0">
              <a:solidFill>
                <a:srgbClr val="666666"/>
              </a:solidFill>
            </a:endParaRPr>
          </a:p>
        </p:txBody>
      </p:sp>
    </p:spTree>
    <p:extLst>
      <p:ext uri="{BB962C8B-B14F-4D97-AF65-F5344CB8AC3E}">
        <p14:creationId xmlns:p14="http://schemas.microsoft.com/office/powerpoint/2010/main" val="237725922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my children inherit the company in the most tax efficient way?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a:p>
          <a:p>
            <a:pPr marL="1200150" lvl="1" indent="-457200">
              <a:buFont typeface="Arial" panose="020B0604020202020204" pitchFamily="34" charset="0"/>
              <a:buChar char="•"/>
            </a:pPr>
            <a:r>
              <a:rPr lang="en-US" dirty="0"/>
              <a:t>Inherit</a:t>
            </a:r>
          </a:p>
          <a:p>
            <a:pPr marL="1200150" lvl="1" indent="-457200">
              <a:buFont typeface="Arial" panose="020B0604020202020204" pitchFamily="34" charset="0"/>
              <a:buChar char="•"/>
            </a:pPr>
            <a:r>
              <a:rPr lang="en-US" dirty="0"/>
              <a:t>Tax efficient way</a:t>
            </a:r>
          </a:p>
          <a:p>
            <a:pPr marL="1200150" lvl="1" indent="-457200">
              <a:buFont typeface="Arial" panose="020B0604020202020204" pitchFamily="34" charset="0"/>
              <a:buChar char="•"/>
            </a:pPr>
            <a:r>
              <a:rPr lang="en-US" dirty="0"/>
              <a:t>Inheritance tax (or equivalent)</a:t>
            </a:r>
          </a:p>
        </p:txBody>
      </p:sp>
    </p:spTree>
    <p:extLst>
      <p:ext uri="{BB962C8B-B14F-4D97-AF65-F5344CB8AC3E}">
        <p14:creationId xmlns:p14="http://schemas.microsoft.com/office/powerpoint/2010/main" val="148114750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Inherit:   </a:t>
            </a:r>
          </a:p>
          <a:p>
            <a:pPr marL="1200150" lvl="1" indent="-457200">
              <a:buFont typeface="Arial" panose="020B0604020202020204" pitchFamily="34" charset="0"/>
              <a:buChar char="•"/>
            </a:pPr>
            <a:r>
              <a:rPr lang="en-GB" dirty="0"/>
              <a:t>succession   </a:t>
            </a:r>
          </a:p>
          <a:p>
            <a:pPr marL="1200150" lvl="1" indent="-457200">
              <a:buFont typeface="Arial" panose="020B0604020202020204" pitchFamily="34" charset="0"/>
              <a:buChar char="•"/>
            </a:pPr>
            <a:r>
              <a:rPr lang="en-GB" dirty="0"/>
              <a:t>desire</a:t>
            </a:r>
          </a:p>
          <a:p>
            <a:pPr marL="1200150" lvl="1" indent="-457200">
              <a:buFont typeface="Arial" panose="020B0604020202020204" pitchFamily="34" charset="0"/>
              <a:buChar char="•"/>
            </a:pPr>
            <a:r>
              <a:rPr lang="en-GB" dirty="0"/>
              <a:t>legal regime</a:t>
            </a:r>
          </a:p>
          <a:p>
            <a:endParaRPr lang="en-GB" dirty="0"/>
          </a:p>
          <a:p>
            <a:pPr marL="457200" indent="-457200">
              <a:buFont typeface="Arial" panose="020B0604020202020204" pitchFamily="34" charset="0"/>
              <a:buChar char="•"/>
            </a:pPr>
            <a:r>
              <a:rPr lang="en-GB" dirty="0"/>
              <a:t>Assume Stephen has a wife, Debbie, and three children, Alice, Luke and Naomi.</a:t>
            </a:r>
          </a:p>
          <a:p>
            <a:endParaRPr lang="en-GB" dirty="0"/>
          </a:p>
          <a:p>
            <a:endParaRPr lang="en-GB" dirty="0"/>
          </a:p>
        </p:txBody>
      </p:sp>
    </p:spTree>
    <p:extLst>
      <p:ext uri="{BB962C8B-B14F-4D97-AF65-F5344CB8AC3E}">
        <p14:creationId xmlns:p14="http://schemas.microsoft.com/office/powerpoint/2010/main" val="346355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How to stop this happening (if you want to):</a:t>
            </a:r>
          </a:p>
        </p:txBody>
      </p:sp>
      <p:sp>
        <p:nvSpPr>
          <p:cNvPr id="6" name="Content Placeholder 5"/>
          <p:cNvSpPr>
            <a:spLocks noGrp="1"/>
          </p:cNvSpPr>
          <p:nvPr>
            <p:ph idx="1"/>
          </p:nvPr>
        </p:nvSpPr>
        <p:spPr>
          <a:xfrm>
            <a:off x="2244000" y="1642534"/>
            <a:ext cx="7704000" cy="4657467"/>
          </a:xfrm>
        </p:spPr>
        <p:txBody>
          <a:bodyPr/>
          <a:lstStyle/>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Identify IP rights.</a:t>
            </a:r>
          </a:p>
          <a:p>
            <a:pPr marL="342900" indent="-342900">
              <a:buFont typeface="Wingdings" panose="05000000000000000000" pitchFamily="2" charset="2"/>
              <a:buChar char="q"/>
            </a:pPr>
            <a:endParaRPr lang="en-GB"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Protect them by registration where possible.</a:t>
            </a:r>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Licence them or sell them.</a:t>
            </a:r>
          </a:p>
          <a:p>
            <a:pPr marL="342900" indent="-342900">
              <a:buFont typeface="Wingdings" panose="05000000000000000000" pitchFamily="2" charset="2"/>
              <a:buChar char="q"/>
            </a:pPr>
            <a:endParaRPr lang="en-GB" sz="2000" b="0" dirty="0"/>
          </a:p>
          <a:p>
            <a:endParaRPr lang="en-GB" sz="2000" b="0" dirty="0"/>
          </a:p>
          <a:p>
            <a:endParaRPr lang="en-GB" b="0" dirty="0">
              <a:solidFill>
                <a:srgbClr val="4A4A4A"/>
              </a:solidFill>
            </a:endParaRPr>
          </a:p>
          <a:p>
            <a:endParaRPr lang="en-GB" dirty="0"/>
          </a:p>
        </p:txBody>
      </p:sp>
    </p:spTree>
    <p:extLst>
      <p:ext uri="{BB962C8B-B14F-4D97-AF65-F5344CB8AC3E}">
        <p14:creationId xmlns:p14="http://schemas.microsoft.com/office/powerpoint/2010/main" val="15280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End up in business with your business partner’s spouse? What does the corporate governance look like?</a:t>
            </a:r>
          </a:p>
          <a:p>
            <a:endParaRPr lang="en-GB" dirty="0"/>
          </a:p>
          <a:p>
            <a:pPr marL="457200" indent="-457200">
              <a:buFont typeface="Arial" panose="020B0604020202020204" pitchFamily="34" charset="0"/>
              <a:buChar char="•"/>
            </a:pPr>
            <a:r>
              <a:rPr lang="en-GB" dirty="0"/>
              <a:t>Ensure the succession framework is flexible enough.</a:t>
            </a:r>
          </a:p>
          <a:p>
            <a:endParaRPr lang="en-GB" dirty="0"/>
          </a:p>
          <a:p>
            <a:pPr marL="457200" indent="-457200">
              <a:buFont typeface="Arial" panose="020B0604020202020204" pitchFamily="34" charset="0"/>
              <a:buChar char="•"/>
            </a:pPr>
            <a:r>
              <a:rPr lang="en-GB" dirty="0"/>
              <a:t>Use of trusts – complex?</a:t>
            </a:r>
          </a:p>
          <a:p>
            <a:endParaRPr lang="en-GB" dirty="0"/>
          </a:p>
          <a:p>
            <a:pPr marL="457200" indent="-457200">
              <a:buFont typeface="Arial" panose="020B0604020202020204" pitchFamily="34" charset="0"/>
              <a:buChar char="•"/>
            </a:pPr>
            <a:r>
              <a:rPr lang="en-GB" dirty="0"/>
              <a:t>Careful choice of executors.</a:t>
            </a:r>
          </a:p>
        </p:txBody>
      </p:sp>
    </p:spTree>
    <p:extLst>
      <p:ext uri="{BB962C8B-B14F-4D97-AF65-F5344CB8AC3E}">
        <p14:creationId xmlns:p14="http://schemas.microsoft.com/office/powerpoint/2010/main" val="245557493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Inheritance tax</a:t>
            </a:r>
          </a:p>
          <a:p>
            <a:endParaRPr lang="en-GB" dirty="0"/>
          </a:p>
          <a:p>
            <a:pPr marL="457200" indent="-457200">
              <a:buFont typeface="Arial" panose="020B0604020202020204" pitchFamily="34" charset="0"/>
              <a:buChar char="•"/>
            </a:pPr>
            <a:r>
              <a:rPr lang="en-GB" dirty="0"/>
              <a:t>Use the reliefs – spouse exemption and business property relief</a:t>
            </a:r>
          </a:p>
          <a:p>
            <a:endParaRPr lang="en-GB" dirty="0"/>
          </a:p>
          <a:p>
            <a:pPr marL="457200" indent="-457200">
              <a:buFont typeface="Arial" panose="020B0604020202020204" pitchFamily="34" charset="0"/>
              <a:buChar char="•"/>
            </a:pPr>
            <a:r>
              <a:rPr lang="en-GB" dirty="0"/>
              <a:t>Be wary of structuring using limited liability partnerships</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7250182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Ensure succession plan looks at all available </a:t>
            </a:r>
            <a:r>
              <a:rPr lang="en-GB"/>
              <a:t>assets.</a:t>
            </a:r>
          </a:p>
          <a:p>
            <a:endParaRPr lang="en-GB" dirty="0"/>
          </a:p>
          <a:p>
            <a:pPr marL="457200" indent="-457200">
              <a:buFont typeface="Arial" panose="020B0604020202020204" pitchFamily="34" charset="0"/>
              <a:buChar char="•"/>
            </a:pPr>
            <a:r>
              <a:rPr lang="en-GB" dirty="0"/>
              <a:t>Lifetime planning and use of pensions.</a:t>
            </a:r>
          </a:p>
        </p:txBody>
      </p:sp>
    </p:spTree>
    <p:extLst>
      <p:ext uri="{BB962C8B-B14F-4D97-AF65-F5344CB8AC3E}">
        <p14:creationId xmlns:p14="http://schemas.microsoft.com/office/powerpoint/2010/main" val="6009654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7008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8FA0C6DB-7B41-4A4F-AEB4-407EEFD8DC64}"/>
              </a:ext>
            </a:extLst>
          </p:cNvPr>
          <p:cNvSpPr>
            <a:spLocks noGrp="1" noChangeArrowheads="1"/>
          </p:cNvSpPr>
          <p:nvPr>
            <p:ph type="title"/>
          </p:nvPr>
        </p:nvSpPr>
        <p:spPr/>
        <p:txBody>
          <a:bodyPr/>
          <a:lstStyle/>
          <a:p>
            <a:pPr eaLnBrk="1"/>
            <a:r>
              <a:rPr lang="en-US" altLang="en-US" sz="3600" b="0" dirty="0">
                <a:solidFill>
                  <a:schemeClr val="bg2">
                    <a:lumMod val="20000"/>
                    <a:lumOff val="80000"/>
                  </a:schemeClr>
                </a:solidFill>
              </a:rPr>
              <a:t>PRESENTATION TO IBSA</a:t>
            </a:r>
            <a:endParaRPr lang="en-US" altLang="en-US" sz="3600" dirty="0">
              <a:solidFill>
                <a:srgbClr val="FFFFFF"/>
              </a:solidFill>
            </a:endParaRPr>
          </a:p>
        </p:txBody>
      </p:sp>
      <p:sp>
        <p:nvSpPr>
          <p:cNvPr id="5123" name="Rectangle 2">
            <a:extLst>
              <a:ext uri="{FF2B5EF4-FFF2-40B4-BE49-F238E27FC236}">
                <a16:creationId xmlns:a16="http://schemas.microsoft.com/office/drawing/2014/main" id="{41D6FEFC-60A2-4034-B182-AC146C5CE882}"/>
              </a:ext>
            </a:extLst>
          </p:cNvPr>
          <p:cNvSpPr>
            <a:spLocks noGrp="1" noChangeArrowheads="1"/>
          </p:cNvSpPr>
          <p:nvPr>
            <p:ph type="body" idx="1"/>
          </p:nvPr>
        </p:nvSpPr>
        <p:spPr>
          <a:xfrm>
            <a:off x="406400" y="1504950"/>
            <a:ext cx="10972800" cy="2176078"/>
          </a:xfrm>
        </p:spPr>
        <p:txBody>
          <a:bodyPr/>
          <a:lstStyle/>
          <a:p>
            <a:pPr eaLnBrk="1"/>
            <a:endParaRPr lang="en-US" altLang="en-US" sz="2100" dirty="0">
              <a:solidFill>
                <a:srgbClr val="90A6AE"/>
              </a:solidFill>
            </a:endParaRPr>
          </a:p>
          <a:p>
            <a:pPr eaLnBrk="1"/>
            <a:r>
              <a:rPr lang="en-US" altLang="en-US" sz="2100" dirty="0">
                <a:solidFill>
                  <a:srgbClr val="90A6AE"/>
                </a:solidFill>
              </a:rPr>
              <a:t>PENSION SCHEMES AS INTERACTIVE “CUPBOARDS OF WEALTH”</a:t>
            </a:r>
          </a:p>
          <a:p>
            <a:pPr eaLnBrk="1"/>
            <a:endParaRPr lang="en-US" altLang="en-US" dirty="0">
              <a:solidFill>
                <a:schemeClr val="bg2">
                  <a:lumMod val="20000"/>
                  <a:lumOff val="80000"/>
                </a:schemeClr>
              </a:solidFill>
            </a:endParaRPr>
          </a:p>
          <a:p>
            <a:pPr eaLnBrk="1">
              <a:defRPr/>
            </a:pPr>
            <a:r>
              <a:rPr lang="en-US" altLang="en-US" dirty="0">
                <a:solidFill>
                  <a:schemeClr val="bg2">
                    <a:lumMod val="20000"/>
                    <a:lumOff val="80000"/>
                  </a:schemeClr>
                </a:solidFill>
              </a:rPr>
              <a:t>NIGEL SLOAM </a:t>
            </a:r>
            <a:r>
              <a:rPr lang="en-US" altLang="en-US" sz="1600" dirty="0">
                <a:solidFill>
                  <a:schemeClr val="bg2">
                    <a:lumMod val="20000"/>
                    <a:lumOff val="80000"/>
                  </a:schemeClr>
                </a:solidFill>
              </a:rPr>
              <a:t>MA FIA  ASA TEP C MATH MIMA</a:t>
            </a:r>
          </a:p>
          <a:p>
            <a:pPr eaLnBrk="1">
              <a:defRPr/>
            </a:pPr>
            <a:endParaRPr lang="en-US" altLang="en-US" dirty="0"/>
          </a:p>
          <a:p>
            <a:pPr eaLnBrk="1">
              <a:defRPr/>
            </a:pPr>
            <a:r>
              <a:rPr lang="en-US" altLang="en-US" sz="2000" dirty="0">
                <a:solidFill>
                  <a:schemeClr val="bg2">
                    <a:lumMod val="20000"/>
                    <a:lumOff val="80000"/>
                  </a:schemeClr>
                </a:solidFill>
              </a:rPr>
              <a:t>SENIOR PARTNER OF NIGEL SLOAM &amp; CO</a:t>
            </a:r>
          </a:p>
          <a:p>
            <a:pPr eaLnBrk="1">
              <a:defRPr/>
            </a:pPr>
            <a:r>
              <a:rPr lang="en-GB" sz="2000" cap="all" dirty="0" err="1">
                <a:solidFill>
                  <a:schemeClr val="bg2">
                    <a:lumMod val="20000"/>
                    <a:lumOff val="80000"/>
                  </a:schemeClr>
                </a:solidFill>
              </a:rPr>
              <a:t>gérant</a:t>
            </a:r>
            <a:r>
              <a:rPr lang="en-GB" sz="2000" cap="all" dirty="0">
                <a:solidFill>
                  <a:schemeClr val="bg2">
                    <a:lumMod val="20000"/>
                    <a:lumOff val="80000"/>
                  </a:schemeClr>
                </a:solidFill>
              </a:rPr>
              <a:t> - NSS ACTUARIAL MONACO</a:t>
            </a:r>
            <a:endParaRPr lang="en-US" altLang="en-US" sz="2000" dirty="0">
              <a:solidFill>
                <a:srgbClr val="90A6AE"/>
              </a:solidFill>
            </a:endParaRPr>
          </a:p>
        </p:txBody>
      </p:sp>
    </p:spTree>
    <p:extLst>
      <p:ext uri="{BB962C8B-B14F-4D97-AF65-F5344CB8AC3E}">
        <p14:creationId xmlns:p14="http://schemas.microsoft.com/office/powerpoint/2010/main" val="3637691813"/>
      </p:ext>
    </p:extLst>
  </p:cSld>
  <p:clrMapOvr>
    <a:masterClrMapping/>
  </p:clrMapOvr>
  <p:transition spd="med"/>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p:cNvSpPr>
          <p:nvPr>
            <p:ph type="title"/>
          </p:nvPr>
        </p:nvSpPr>
        <p:spPr>
          <a:xfrm>
            <a:off x="406400" y="965994"/>
            <a:ext cx="10972800" cy="538956"/>
          </a:xfrm>
        </p:spPr>
        <p:txBody>
          <a:bodyPr/>
          <a:lstStyle/>
          <a:p>
            <a:pPr eaLnBrk="1"/>
            <a:r>
              <a:rPr lang="en-US" altLang="en-US" sz="4000"/>
              <a:t>How much do I need to provide for later life?</a:t>
            </a:r>
          </a:p>
        </p:txBody>
      </p:sp>
      <p:sp>
        <p:nvSpPr>
          <p:cNvPr id="5123" name="Rectangle 2">
            <a:extLst>
              <a:ext uri="{FF2B5EF4-FFF2-40B4-BE49-F238E27FC236}">
                <a16:creationId xmlns:a16="http://schemas.microsoft.com/office/drawing/2014/main" id="{BE0173CC-4DB9-4010-A8C8-42CE016C51FF}"/>
              </a:ext>
            </a:extLst>
          </p:cNvPr>
          <p:cNvSpPr>
            <a:spLocks noGrp="1" noChangeArrowheads="1"/>
          </p:cNvSpPr>
          <p:nvPr>
            <p:ph type="body" idx="1"/>
          </p:nvPr>
        </p:nvSpPr>
        <p:spPr>
          <a:xfrm>
            <a:off x="406400" y="1504950"/>
            <a:ext cx="10972800" cy="3832262"/>
          </a:xfrm>
        </p:spPr>
        <p:txBody>
          <a:bodyPr/>
          <a:lstStyle/>
          <a:p>
            <a:pPr marL="342900" indent="-342900" eaLnBrk="1">
              <a:buFont typeface="Arial" panose="020B0604020202020204" pitchFamily="34" charset="0"/>
              <a:buChar char="•"/>
              <a:defRPr/>
            </a:pPr>
            <a:endParaRPr lang="en-GB" altLang="en-US" sz="1800" b="1" dirty="0"/>
          </a:p>
          <a:p>
            <a:pPr marL="342900" indent="-342900" eaLnBrk="1">
              <a:buFont typeface="Arial" panose="020B0604020202020204" pitchFamily="34" charset="0"/>
              <a:buChar char="•"/>
              <a:defRPr/>
            </a:pPr>
            <a:r>
              <a:rPr lang="en-GB" altLang="en-US" sz="1700" b="1" dirty="0"/>
              <a:t>The aim is to ensure that resources “last a lifetime – and a little bit longer”.</a:t>
            </a:r>
          </a:p>
          <a:p>
            <a:pPr marL="342900" indent="-342900" eaLnBrk="1">
              <a:buFont typeface="Arial" panose="020B0604020202020204" pitchFamily="34" charset="0"/>
              <a:buChar char="•"/>
              <a:defRPr/>
            </a:pPr>
            <a:endParaRPr lang="en-GB" altLang="en-US" sz="1700" dirty="0"/>
          </a:p>
          <a:p>
            <a:pPr marL="342900" indent="-342900" eaLnBrk="1">
              <a:buFont typeface="Arial" panose="020B0604020202020204" pitchFamily="34" charset="0"/>
              <a:buChar char="•"/>
              <a:defRPr/>
            </a:pPr>
            <a:r>
              <a:rPr lang="en-GB" altLang="en-US" sz="1700" dirty="0"/>
              <a:t>To secure £30,000 gross per annum (joint life, inflation linked) you need?</a:t>
            </a:r>
          </a:p>
          <a:p>
            <a:pPr marL="342900" indent="-342900" eaLnBrk="1">
              <a:buFont typeface="Arial" panose="020B0604020202020204" pitchFamily="34" charset="0"/>
              <a:buChar char="•"/>
              <a:defRPr/>
            </a:pPr>
            <a:endParaRPr lang="en-GB" altLang="en-US" sz="1700" dirty="0"/>
          </a:p>
          <a:p>
            <a:pPr marL="342900" indent="-342900" eaLnBrk="1">
              <a:buFont typeface="Arial" panose="020B0604020202020204" pitchFamily="34" charset="0"/>
              <a:buChar char="•"/>
              <a:defRPr/>
            </a:pPr>
            <a:endParaRPr lang="en-GB" altLang="en-US" sz="1700" dirty="0"/>
          </a:p>
          <a:p>
            <a:pPr marL="342900" indent="-342900" eaLnBrk="1">
              <a:buFont typeface="Arial" panose="020B0604020202020204" pitchFamily="34" charset="0"/>
              <a:buChar char="•"/>
              <a:defRPr/>
            </a:pPr>
            <a:endParaRPr lang="en-GB" altLang="en-US" sz="1700" dirty="0"/>
          </a:p>
          <a:p>
            <a:pPr marL="342900" indent="-342900" eaLnBrk="1">
              <a:buFont typeface="Arial" panose="020B0604020202020204" pitchFamily="34" charset="0"/>
              <a:buChar char="•"/>
              <a:defRPr/>
            </a:pPr>
            <a:endParaRPr lang="en-GB" altLang="en-US" sz="1700" dirty="0"/>
          </a:p>
          <a:p>
            <a:pPr marL="342900" indent="-342900" eaLnBrk="1">
              <a:buFont typeface="Arial" panose="020B0604020202020204" pitchFamily="34" charset="0"/>
              <a:buChar char="•"/>
              <a:defRPr/>
            </a:pPr>
            <a:endParaRPr lang="en-GB" altLang="en-US" sz="1700" dirty="0"/>
          </a:p>
          <a:p>
            <a:pPr marL="0" indent="0" eaLnBrk="1">
              <a:defRPr/>
            </a:pPr>
            <a:endParaRPr lang="en-GB" altLang="en-US" sz="1700" dirty="0"/>
          </a:p>
          <a:p>
            <a:pPr marL="342900" indent="-342900" eaLnBrk="1">
              <a:spcBef>
                <a:spcPts val="300"/>
              </a:spcBef>
              <a:spcAft>
                <a:spcPts val="300"/>
              </a:spcAft>
              <a:buFont typeface="Arial" panose="020B0604020202020204" pitchFamily="34" charset="0"/>
              <a:buChar char="•"/>
              <a:defRPr/>
            </a:pPr>
            <a:r>
              <a:rPr lang="en-GB" altLang="en-US" sz="1700" dirty="0"/>
              <a:t>The current “Lifetime Allowance” – the limit in UK pension savings – of £1 million doesn’t let you fund this!</a:t>
            </a:r>
          </a:p>
          <a:p>
            <a:pPr marL="0" indent="0" eaLnBrk="1">
              <a:spcBef>
                <a:spcPts val="300"/>
              </a:spcBef>
              <a:spcAft>
                <a:spcPts val="300"/>
              </a:spcAft>
              <a:defRPr/>
            </a:pPr>
            <a:endParaRPr lang="en-GB" altLang="en-US" sz="1700" dirty="0"/>
          </a:p>
          <a:p>
            <a:pPr marL="342900" indent="-342900" eaLnBrk="1">
              <a:spcBef>
                <a:spcPts val="300"/>
              </a:spcBef>
              <a:spcAft>
                <a:spcPts val="300"/>
              </a:spcAft>
              <a:buFont typeface="Arial" panose="020B0604020202020204" pitchFamily="34" charset="0"/>
              <a:buChar char="•"/>
              <a:defRPr/>
            </a:pPr>
            <a:r>
              <a:rPr lang="en-GB" altLang="en-US" sz="1700" dirty="0"/>
              <a:t>…but various protection regimes do safeguard historic accrued pension rights and pensions remain the core building block for saving.</a:t>
            </a:r>
            <a:endParaRPr lang="en-GB" altLang="en-US" sz="1800" dirty="0"/>
          </a:p>
          <a:p>
            <a:pPr marL="342900" indent="-342900" eaLnBrk="1">
              <a:buFont typeface="Arial" panose="020B0604020202020204" pitchFamily="34" charset="0"/>
              <a:buChar char="•"/>
              <a:defRPr/>
            </a:pPr>
            <a:endParaRPr lang="en-GB" altLang="en-US" dirty="0"/>
          </a:p>
          <a:p>
            <a:pPr marL="342900" indent="-342900" eaLnBrk="1">
              <a:buFont typeface="Arial" panose="020B0604020202020204" pitchFamily="34" charset="0"/>
              <a:buChar char="•"/>
              <a:defRPr/>
            </a:pPr>
            <a:endParaRPr lang="en-GB" altLang="en-US" dirty="0"/>
          </a:p>
          <a:p>
            <a:pPr marL="342900" indent="-342900" eaLnBrk="1">
              <a:buFont typeface="Arial" panose="020B0604020202020204" pitchFamily="34" charset="0"/>
              <a:buChar char="•"/>
              <a:defRPr/>
            </a:pPr>
            <a:endParaRPr lang="en-GB" altLang="en-US" sz="900" dirty="0"/>
          </a:p>
          <a:p>
            <a:pPr marL="342900" indent="-342900" eaLnBrk="1">
              <a:buFont typeface="Arial" panose="020B0604020202020204" pitchFamily="34" charset="0"/>
              <a:buChar char="•"/>
              <a:defRPr/>
            </a:pPr>
            <a:endParaRPr lang="en-US" altLang="en-US" dirty="0"/>
          </a:p>
        </p:txBody>
      </p:sp>
      <p:graphicFrame>
        <p:nvGraphicFramePr>
          <p:cNvPr id="2" name="Table 1">
            <a:extLst>
              <a:ext uri="{FF2B5EF4-FFF2-40B4-BE49-F238E27FC236}">
                <a16:creationId xmlns:a16="http://schemas.microsoft.com/office/drawing/2014/main" id="{295B8F80-B3B1-425A-A199-932BF76AAE37}"/>
              </a:ext>
            </a:extLst>
          </p:cNvPr>
          <p:cNvGraphicFramePr>
            <a:graphicFrameLocks noGrp="1"/>
          </p:cNvGraphicFramePr>
          <p:nvPr>
            <p:extLst/>
          </p:nvPr>
        </p:nvGraphicFramePr>
        <p:xfrm>
          <a:off x="875507" y="2672557"/>
          <a:ext cx="6084888" cy="1280318"/>
        </p:xfrm>
        <a:graphic>
          <a:graphicData uri="http://schemas.openxmlformats.org/drawingml/2006/table">
            <a:tbl>
              <a:tblPr firstRow="1" bandRow="1">
                <a:tableStyleId>{5C22544A-7EE6-4342-B048-85BDC9FD1C3A}</a:tableStyleId>
              </a:tblPr>
              <a:tblGrid>
                <a:gridCol w="3042444">
                  <a:extLst>
                    <a:ext uri="{9D8B030D-6E8A-4147-A177-3AD203B41FA5}">
                      <a16:colId xmlns:a16="http://schemas.microsoft.com/office/drawing/2014/main" val="20000"/>
                    </a:ext>
                  </a:extLst>
                </a:gridCol>
                <a:gridCol w="3042444">
                  <a:extLst>
                    <a:ext uri="{9D8B030D-6E8A-4147-A177-3AD203B41FA5}">
                      <a16:colId xmlns:a16="http://schemas.microsoft.com/office/drawing/2014/main" val="20001"/>
                    </a:ext>
                  </a:extLst>
                </a:gridCol>
              </a:tblGrid>
              <a:tr h="320080">
                <a:tc>
                  <a:txBody>
                    <a:bodyPr/>
                    <a:lstStyle/>
                    <a:p>
                      <a:pPr algn="ctr"/>
                      <a:r>
                        <a:rPr lang="en-GB" sz="1800" dirty="0">
                          <a:solidFill>
                            <a:srgbClr val="E7EAF4"/>
                          </a:solidFill>
                        </a:rPr>
                        <a:t>Age</a:t>
                      </a:r>
                    </a:p>
                  </a:txBody>
                  <a:tcPr marL="45722" marR="45722" marT="22863" marB="22863"/>
                </a:tc>
                <a:tc>
                  <a:txBody>
                    <a:bodyPr/>
                    <a:lstStyle/>
                    <a:p>
                      <a:pPr algn="ctr"/>
                      <a:r>
                        <a:rPr lang="en-GB" sz="1800" dirty="0">
                          <a:solidFill>
                            <a:srgbClr val="E7EAF4"/>
                          </a:solidFill>
                        </a:rPr>
                        <a:t>Total funds required</a:t>
                      </a:r>
                    </a:p>
                  </a:txBody>
                  <a:tcPr marL="45722" marR="45722" marT="22863" marB="22863"/>
                </a:tc>
                <a:extLst>
                  <a:ext uri="{0D108BD9-81ED-4DB2-BD59-A6C34878D82A}">
                    <a16:rowId xmlns:a16="http://schemas.microsoft.com/office/drawing/2014/main" val="10000"/>
                  </a:ext>
                </a:extLst>
              </a:tr>
              <a:tr h="320080">
                <a:tc>
                  <a:txBody>
                    <a:bodyPr/>
                    <a:lstStyle/>
                    <a:p>
                      <a:pPr algn="ctr"/>
                      <a:r>
                        <a:rPr lang="en-GB" sz="1800" dirty="0">
                          <a:solidFill>
                            <a:schemeClr val="accent1">
                              <a:lumMod val="50000"/>
                            </a:schemeClr>
                          </a:solidFill>
                        </a:rPr>
                        <a:t>60</a:t>
                      </a:r>
                    </a:p>
                  </a:txBody>
                  <a:tcPr marL="45722" marR="45722" marT="22863" marB="22863"/>
                </a:tc>
                <a:tc>
                  <a:txBody>
                    <a:bodyPr/>
                    <a:lstStyle/>
                    <a:p>
                      <a:pPr algn="ctr"/>
                      <a:r>
                        <a:rPr lang="en-GB" sz="1800" dirty="0">
                          <a:solidFill>
                            <a:schemeClr val="accent1">
                              <a:lumMod val="50000"/>
                            </a:schemeClr>
                          </a:solidFill>
                        </a:rPr>
                        <a:t>£1,350,000</a:t>
                      </a:r>
                    </a:p>
                  </a:txBody>
                  <a:tcPr marL="45722" marR="45722" marT="22863" marB="22863"/>
                </a:tc>
                <a:extLst>
                  <a:ext uri="{0D108BD9-81ED-4DB2-BD59-A6C34878D82A}">
                    <a16:rowId xmlns:a16="http://schemas.microsoft.com/office/drawing/2014/main" val="10001"/>
                  </a:ext>
                </a:extLst>
              </a:tr>
              <a:tr h="320080">
                <a:tc>
                  <a:txBody>
                    <a:bodyPr/>
                    <a:lstStyle/>
                    <a:p>
                      <a:pPr algn="ctr"/>
                      <a:r>
                        <a:rPr lang="en-GB" sz="1800" dirty="0">
                          <a:solidFill>
                            <a:schemeClr val="accent1">
                              <a:lumMod val="50000"/>
                            </a:schemeClr>
                          </a:solidFill>
                        </a:rPr>
                        <a:t>65</a:t>
                      </a:r>
                    </a:p>
                  </a:txBody>
                  <a:tcPr marL="45722" marR="45722" marT="22863" marB="22863"/>
                </a:tc>
                <a:tc>
                  <a:txBody>
                    <a:bodyPr/>
                    <a:lstStyle/>
                    <a:p>
                      <a:pPr algn="ctr"/>
                      <a:r>
                        <a:rPr lang="en-GB" sz="1800" dirty="0">
                          <a:solidFill>
                            <a:schemeClr val="accent1">
                              <a:lumMod val="50000"/>
                            </a:schemeClr>
                          </a:solidFill>
                        </a:rPr>
                        <a:t>£1,120,000</a:t>
                      </a:r>
                    </a:p>
                  </a:txBody>
                  <a:tcPr marL="45722" marR="45722" marT="22863" marB="22863"/>
                </a:tc>
                <a:extLst>
                  <a:ext uri="{0D108BD9-81ED-4DB2-BD59-A6C34878D82A}">
                    <a16:rowId xmlns:a16="http://schemas.microsoft.com/office/drawing/2014/main" val="10002"/>
                  </a:ext>
                </a:extLst>
              </a:tr>
              <a:tr h="320080">
                <a:tc>
                  <a:txBody>
                    <a:bodyPr/>
                    <a:lstStyle/>
                    <a:p>
                      <a:pPr algn="ctr"/>
                      <a:r>
                        <a:rPr lang="en-GB" sz="1800" dirty="0">
                          <a:solidFill>
                            <a:schemeClr val="accent1">
                              <a:lumMod val="50000"/>
                            </a:schemeClr>
                          </a:solidFill>
                        </a:rPr>
                        <a:t>70</a:t>
                      </a:r>
                    </a:p>
                  </a:txBody>
                  <a:tcPr marL="45722" marR="45722" marT="22863" marB="22863"/>
                </a:tc>
                <a:tc>
                  <a:txBody>
                    <a:bodyPr/>
                    <a:lstStyle/>
                    <a:p>
                      <a:pPr algn="ctr"/>
                      <a:r>
                        <a:rPr lang="en-GB" sz="1800" dirty="0">
                          <a:solidFill>
                            <a:schemeClr val="accent1">
                              <a:lumMod val="50000"/>
                            </a:schemeClr>
                          </a:solidFill>
                        </a:rPr>
                        <a:t>£960,000</a:t>
                      </a:r>
                    </a:p>
                  </a:txBody>
                  <a:tcPr marL="45722" marR="45722" marT="22863" marB="2286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1810029"/>
      </p:ext>
    </p:extLst>
  </p:cSld>
  <p:clrMapOvr>
    <a:masterClrMapping/>
  </p:clrMapOvr>
  <p:transition spd="med"/>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p:cNvSpPr>
          <p:nvPr>
            <p:ph type="title"/>
          </p:nvPr>
        </p:nvSpPr>
        <p:spPr/>
        <p:txBody>
          <a:bodyPr/>
          <a:lstStyle/>
          <a:p>
            <a:pPr eaLnBrk="1"/>
            <a:r>
              <a:rPr lang="en-US" altLang="en-US"/>
              <a:t>Why utilise pension schemes ?</a:t>
            </a:r>
          </a:p>
        </p:txBody>
      </p:sp>
      <p:sp>
        <p:nvSpPr>
          <p:cNvPr id="9219" name="Rectangle 2"/>
          <p:cNvSpPr>
            <a:spLocks noGrp="1"/>
          </p:cNvSpPr>
          <p:nvPr>
            <p:ph type="body" idx="1"/>
          </p:nvPr>
        </p:nvSpPr>
        <p:spPr>
          <a:xfrm>
            <a:off x="412750" y="1772444"/>
            <a:ext cx="10972800" cy="3513931"/>
          </a:xfrm>
        </p:spPr>
        <p:txBody>
          <a:bodyPr/>
          <a:lstStyle/>
          <a:p>
            <a:pPr marL="342900" indent="-342900" eaLnBrk="1">
              <a:spcBef>
                <a:spcPts val="300"/>
              </a:spcBef>
              <a:spcAft>
                <a:spcPts val="300"/>
              </a:spcAft>
              <a:buFontTx/>
              <a:buChar char="•"/>
            </a:pPr>
            <a:r>
              <a:rPr lang="en-GB" altLang="en-US" dirty="0"/>
              <a:t>Tax relief on contributions.</a:t>
            </a:r>
          </a:p>
          <a:p>
            <a:pPr marL="342900" indent="-342900" eaLnBrk="1">
              <a:spcBef>
                <a:spcPts val="300"/>
              </a:spcBef>
              <a:spcAft>
                <a:spcPts val="300"/>
              </a:spcAft>
              <a:buFontTx/>
              <a:buChar char="•"/>
            </a:pPr>
            <a:r>
              <a:rPr lang="en-GB" altLang="en-US" dirty="0"/>
              <a:t>Tax relief on investments.</a:t>
            </a:r>
          </a:p>
          <a:p>
            <a:pPr marL="342900" indent="-342900" eaLnBrk="1">
              <a:spcBef>
                <a:spcPts val="300"/>
              </a:spcBef>
              <a:spcAft>
                <a:spcPts val="300"/>
              </a:spcAft>
              <a:buFontTx/>
              <a:buChar char="•"/>
            </a:pPr>
            <a:r>
              <a:rPr lang="en-GB" altLang="en-US" dirty="0"/>
              <a:t>Tax free cash on benefit commencement.</a:t>
            </a:r>
          </a:p>
          <a:p>
            <a:pPr marL="342900" indent="-342900" eaLnBrk="1">
              <a:spcBef>
                <a:spcPts val="300"/>
              </a:spcBef>
              <a:spcAft>
                <a:spcPts val="300"/>
              </a:spcAft>
              <a:buFontTx/>
              <a:buChar char="•"/>
            </a:pPr>
            <a:r>
              <a:rPr lang="en-GB" altLang="en-US" dirty="0"/>
              <a:t>Substantial tax exemptions on death benefits.</a:t>
            </a:r>
          </a:p>
          <a:p>
            <a:pPr marL="342900" indent="-342900" eaLnBrk="1">
              <a:spcBef>
                <a:spcPts val="300"/>
              </a:spcBef>
              <a:spcAft>
                <a:spcPts val="300"/>
              </a:spcAft>
              <a:buFontTx/>
              <a:buChar char="•"/>
            </a:pPr>
            <a:r>
              <a:rPr lang="en-GB" altLang="en-US" b="1" dirty="0"/>
              <a:t>Therefore, fastest saving mechanism to achieve objectives.</a:t>
            </a:r>
          </a:p>
          <a:p>
            <a:pPr marL="342900" indent="-342900" eaLnBrk="1">
              <a:spcBef>
                <a:spcPts val="300"/>
              </a:spcBef>
              <a:spcAft>
                <a:spcPts val="300"/>
              </a:spcAft>
              <a:buFontTx/>
              <a:buChar char="•"/>
            </a:pPr>
            <a:r>
              <a:rPr lang="en-GB" altLang="en-US" dirty="0"/>
              <a:t>Better than Individual Savings Accounts (‘ISAs’) as tax relief on input.</a:t>
            </a:r>
            <a:endParaRPr lang="en-GB" altLang="en-US" sz="900" dirty="0"/>
          </a:p>
          <a:p>
            <a:pPr marL="342900" indent="-342900" eaLnBrk="1">
              <a:spcBef>
                <a:spcPts val="300"/>
              </a:spcBef>
              <a:spcAft>
                <a:spcPts val="300"/>
              </a:spcAft>
              <a:buFontTx/>
              <a:buChar char="•"/>
            </a:pPr>
            <a:r>
              <a:rPr lang="en-GB" altLang="en-US" dirty="0"/>
              <a:t>Outside estate for UK Inheritance Tax purposes.</a:t>
            </a:r>
          </a:p>
          <a:p>
            <a:pPr marL="342900" indent="-342900" eaLnBrk="1">
              <a:spcBef>
                <a:spcPts val="300"/>
              </a:spcBef>
              <a:spcAft>
                <a:spcPts val="300"/>
              </a:spcAft>
              <a:buFontTx/>
              <a:buChar char="•"/>
            </a:pPr>
            <a:r>
              <a:rPr lang="en-GB" altLang="en-US" dirty="0"/>
              <a:t>Protection from insolvency  - and creditors other than divorcing spouses.</a:t>
            </a:r>
          </a:p>
          <a:p>
            <a:pPr marL="342900" indent="-342900" eaLnBrk="1">
              <a:buFontTx/>
              <a:buChar char="•"/>
            </a:pPr>
            <a:endParaRPr lang="en-GB" altLang="en-US" sz="900" dirty="0"/>
          </a:p>
          <a:p>
            <a:pPr marL="342900" indent="-342900" eaLnBrk="1">
              <a:buFontTx/>
              <a:buChar char="•"/>
            </a:pPr>
            <a:endParaRPr lang="en-US" altLang="en-US" dirty="0"/>
          </a:p>
        </p:txBody>
      </p:sp>
    </p:spTree>
    <p:extLst>
      <p:ext uri="{BB962C8B-B14F-4D97-AF65-F5344CB8AC3E}">
        <p14:creationId xmlns:p14="http://schemas.microsoft.com/office/powerpoint/2010/main" val="293778933"/>
      </p:ext>
    </p:extLst>
  </p:cSld>
  <p:clrMapOvr>
    <a:masterClrMapping/>
  </p:clrMapOvr>
  <p:transition spd="med"/>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16F90BEA-C583-4B22-B951-8832ABE22388}"/>
              </a:ext>
            </a:extLst>
          </p:cNvPr>
          <p:cNvSpPr>
            <a:spLocks noGrp="1" noChangeArrowheads="1"/>
          </p:cNvSpPr>
          <p:nvPr>
            <p:ph type="title"/>
          </p:nvPr>
        </p:nvSpPr>
        <p:spPr/>
        <p:txBody>
          <a:bodyPr/>
          <a:lstStyle/>
          <a:p>
            <a:pPr eaLnBrk="1"/>
            <a:r>
              <a:rPr lang="en-US" altLang="en-US" dirty="0"/>
              <a:t>“Cupboards of wealth”</a:t>
            </a:r>
          </a:p>
        </p:txBody>
      </p:sp>
      <p:sp>
        <p:nvSpPr>
          <p:cNvPr id="13315" name="Rectangle 2">
            <a:extLst>
              <a:ext uri="{FF2B5EF4-FFF2-40B4-BE49-F238E27FC236}">
                <a16:creationId xmlns:a16="http://schemas.microsoft.com/office/drawing/2014/main" id="{38A74198-C737-411D-9CE5-814BD30EDFC6}"/>
              </a:ext>
            </a:extLst>
          </p:cNvPr>
          <p:cNvSpPr>
            <a:spLocks noGrp="1" noChangeArrowheads="1"/>
          </p:cNvSpPr>
          <p:nvPr>
            <p:ph type="body" idx="1"/>
          </p:nvPr>
        </p:nvSpPr>
        <p:spPr>
          <a:xfrm>
            <a:off x="406225" y="1628800"/>
            <a:ext cx="11342404" cy="3636404"/>
          </a:xfrm>
        </p:spPr>
        <p:txBody>
          <a:bodyPr/>
          <a:lstStyle/>
          <a:p>
            <a:pPr algn="just"/>
            <a:r>
              <a:rPr lang="en-GB" sz="2000" dirty="0"/>
              <a:t>A suitably designed and operated pension arrangement constitutes an interactive “cupboard of</a:t>
            </a:r>
          </a:p>
          <a:p>
            <a:pPr algn="just"/>
            <a:r>
              <a:rPr lang="en-GB" sz="2000" dirty="0"/>
              <a:t>wealth” that should be integrated with - and interact with - other such cupboards including: </a:t>
            </a:r>
          </a:p>
          <a:p>
            <a:pPr algn="just"/>
            <a:r>
              <a:rPr lang="en-GB" sz="2000" dirty="0"/>
              <a:t> </a:t>
            </a:r>
          </a:p>
          <a:p>
            <a:pPr algn="just"/>
            <a:r>
              <a:rPr lang="en-GB" sz="2000" dirty="0"/>
              <a:t>•          Company interests and income streams from companies, self-employment and employment.</a:t>
            </a:r>
          </a:p>
          <a:p>
            <a:pPr algn="just"/>
            <a:endParaRPr lang="en-GB" sz="2000" dirty="0"/>
          </a:p>
          <a:p>
            <a:pPr marL="285750" lvl="2" indent="-285750" algn="just">
              <a:buFont typeface="Arial" panose="020B0604020202020204" pitchFamily="34" charset="0"/>
              <a:buChar char="•"/>
            </a:pPr>
            <a:r>
              <a:rPr lang="en-GB" sz="2000" dirty="0"/>
              <a:t> 		An individual's main residence and other interests in property whether residential or 			 		commercial.</a:t>
            </a:r>
          </a:p>
          <a:p>
            <a:pPr marL="0" lvl="2" algn="just"/>
            <a:endParaRPr lang="en-GB" sz="2000" dirty="0"/>
          </a:p>
          <a:p>
            <a:pPr algn="just"/>
            <a:r>
              <a:rPr lang="en-GB" sz="2000" dirty="0"/>
              <a:t>•          Direct personal savings and investments, and</a:t>
            </a:r>
          </a:p>
          <a:p>
            <a:pPr algn="just"/>
            <a:r>
              <a:rPr lang="en-GB" sz="2000" dirty="0"/>
              <a:t> </a:t>
            </a:r>
          </a:p>
          <a:p>
            <a:pPr algn="just"/>
            <a:r>
              <a:rPr lang="en-GB" sz="2000" dirty="0"/>
              <a:t>•          Other tax-relived savings vehicles including in the UK, Individual Savings Accounts</a:t>
            </a:r>
          </a:p>
          <a:p>
            <a:pPr algn="just"/>
            <a:r>
              <a:rPr lang="en-GB" dirty="0"/>
              <a:t> </a:t>
            </a:r>
          </a:p>
          <a:p>
            <a:pPr marL="0" indent="0" algn="just" eaLnBrk="1">
              <a:spcBef>
                <a:spcPts val="300"/>
              </a:spcBef>
              <a:spcAft>
                <a:spcPts val="300"/>
              </a:spcAft>
              <a:defRPr/>
            </a:pPr>
            <a:endParaRPr lang="en-GB" altLang="en-US" sz="2100" b="1" dirty="0"/>
          </a:p>
        </p:txBody>
      </p:sp>
    </p:spTree>
    <p:extLst>
      <p:ext uri="{BB962C8B-B14F-4D97-AF65-F5344CB8AC3E}">
        <p14:creationId xmlns:p14="http://schemas.microsoft.com/office/powerpoint/2010/main" val="1578522608"/>
      </p:ext>
    </p:extLst>
  </p:cSld>
  <p:clrMapOvr>
    <a:masterClrMapping/>
  </p:clrMapOvr>
  <p:transition spd="med"/>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090A935F-DA00-41E2-BA62-D7D02823C6BE}"/>
              </a:ext>
            </a:extLst>
          </p:cNvPr>
          <p:cNvSpPr>
            <a:spLocks noGrp="1" noChangeArrowheads="1"/>
          </p:cNvSpPr>
          <p:nvPr>
            <p:ph type="title"/>
          </p:nvPr>
        </p:nvSpPr>
        <p:spPr/>
        <p:txBody>
          <a:bodyPr/>
          <a:lstStyle/>
          <a:p>
            <a:pPr eaLnBrk="1"/>
            <a:r>
              <a:rPr lang="en-US" altLang="en-US" dirty="0"/>
              <a:t>UK Contribution limits</a:t>
            </a:r>
          </a:p>
        </p:txBody>
      </p:sp>
      <p:sp>
        <p:nvSpPr>
          <p:cNvPr id="5123" name="Rectangle 2">
            <a:extLst>
              <a:ext uri="{FF2B5EF4-FFF2-40B4-BE49-F238E27FC236}">
                <a16:creationId xmlns:a16="http://schemas.microsoft.com/office/drawing/2014/main" id="{4D66131F-4F04-4559-9724-66BCE1AC0B34}"/>
              </a:ext>
            </a:extLst>
          </p:cNvPr>
          <p:cNvSpPr>
            <a:spLocks noGrp="1" noChangeArrowheads="1"/>
          </p:cNvSpPr>
          <p:nvPr>
            <p:ph type="body" idx="1"/>
          </p:nvPr>
        </p:nvSpPr>
        <p:spPr>
          <a:xfrm>
            <a:off x="412615" y="1700808"/>
            <a:ext cx="10972800" cy="3657948"/>
          </a:xfrm>
        </p:spPr>
        <p:txBody>
          <a:bodyPr/>
          <a:lstStyle/>
          <a:p>
            <a:pPr marL="342900" indent="-342900" algn="just" eaLnBrk="1">
              <a:spcBef>
                <a:spcPts val="300"/>
              </a:spcBef>
              <a:spcAft>
                <a:spcPts val="300"/>
              </a:spcAft>
              <a:buFont typeface="Arial" panose="020B0604020202020204" pitchFamily="34" charset="0"/>
              <a:buChar char="•"/>
              <a:defRPr/>
            </a:pPr>
            <a:r>
              <a:rPr lang="en-GB" altLang="en-US" dirty="0"/>
              <a:t>Annual Allowance for “</a:t>
            </a:r>
            <a:r>
              <a:rPr lang="en-GB" altLang="en-US" u="sng" dirty="0"/>
              <a:t>money purchase” pension schemes</a:t>
            </a:r>
            <a:r>
              <a:rPr lang="en-GB" altLang="en-US" dirty="0"/>
              <a:t> – currently £40,000 but restrictions for “High Earners” since April 2016.</a:t>
            </a:r>
          </a:p>
          <a:p>
            <a:pPr marL="342900" indent="-342900" algn="just" eaLnBrk="1">
              <a:spcBef>
                <a:spcPts val="300"/>
              </a:spcBef>
              <a:spcAft>
                <a:spcPts val="300"/>
              </a:spcAft>
              <a:buFont typeface="Arial" panose="020B0604020202020204" pitchFamily="34" charset="0"/>
              <a:buChar char="•"/>
              <a:defRPr/>
            </a:pPr>
            <a:r>
              <a:rPr lang="en-GB" altLang="en-US" dirty="0"/>
              <a:t>Unused allowances may be carried forward from previous 3 tax years where there are prior pension entitlements in place.</a:t>
            </a:r>
          </a:p>
          <a:p>
            <a:pPr marL="342900" indent="-342900" algn="just" eaLnBrk="1">
              <a:spcBef>
                <a:spcPts val="300"/>
              </a:spcBef>
              <a:spcAft>
                <a:spcPts val="300"/>
              </a:spcAft>
              <a:buFont typeface="Arial" panose="020B0604020202020204" pitchFamily="34" charset="0"/>
              <a:buChar char="•"/>
              <a:defRPr/>
            </a:pPr>
            <a:r>
              <a:rPr lang="en-GB" altLang="en-US" dirty="0"/>
              <a:t>So, up to £160,000 could potentially be contributed to a standard scheme</a:t>
            </a:r>
          </a:p>
          <a:p>
            <a:pPr marL="342900" indent="-342900" algn="just" eaLnBrk="1">
              <a:spcBef>
                <a:spcPts val="300"/>
              </a:spcBef>
              <a:spcAft>
                <a:spcPts val="300"/>
              </a:spcAft>
              <a:buFont typeface="Arial" panose="020B0604020202020204" pitchFamily="34" charset="0"/>
              <a:buChar char="•"/>
              <a:defRPr/>
            </a:pPr>
            <a:r>
              <a:rPr lang="en-GB" altLang="en-US" b="1" dirty="0"/>
              <a:t>…..but up to three or four times more can be paid to certain pension schemes, on actuarial advice</a:t>
            </a:r>
          </a:p>
          <a:p>
            <a:pPr marL="342900" indent="-342900" algn="just" eaLnBrk="1">
              <a:spcBef>
                <a:spcPts val="300"/>
              </a:spcBef>
              <a:spcAft>
                <a:spcPts val="300"/>
              </a:spcAft>
              <a:buFont typeface="Arial" panose="020B0604020202020204" pitchFamily="34" charset="0"/>
              <a:buChar char="•"/>
              <a:defRPr/>
            </a:pPr>
            <a:r>
              <a:rPr lang="en-GB" altLang="en-US" b="1" dirty="0"/>
              <a:t>Company contributions within limits attract corporate tax relief – with no National Insurance costs associated.</a:t>
            </a:r>
            <a:endParaRPr lang="en-US" altLang="en-US" b="1" dirty="0"/>
          </a:p>
          <a:p>
            <a:pPr marL="342900" indent="-342900" algn="just" eaLnBrk="1">
              <a:spcBef>
                <a:spcPts val="300"/>
              </a:spcBef>
              <a:spcAft>
                <a:spcPts val="300"/>
              </a:spcAft>
              <a:buFont typeface="Arial" panose="020B0604020202020204" pitchFamily="34" charset="0"/>
              <a:buChar char="•"/>
              <a:defRPr/>
            </a:pPr>
            <a:endParaRPr lang="en-GB" altLang="en-US" dirty="0"/>
          </a:p>
          <a:p>
            <a:pPr marL="342900" indent="-342900" eaLnBrk="1">
              <a:spcBef>
                <a:spcPts val="300"/>
              </a:spcBef>
              <a:spcAft>
                <a:spcPts val="300"/>
              </a:spcAft>
              <a:buFont typeface="Arial" panose="020B0604020202020204" pitchFamily="34" charset="0"/>
              <a:buChar char="•"/>
              <a:defRPr/>
            </a:pPr>
            <a:endParaRPr lang="en-GB" altLang="en-US" dirty="0"/>
          </a:p>
          <a:p>
            <a:pPr marL="0" indent="0" eaLnBrk="1">
              <a:spcBef>
                <a:spcPts val="300"/>
              </a:spcBef>
              <a:spcAft>
                <a:spcPts val="300"/>
              </a:spcAft>
              <a:defRPr/>
            </a:pPr>
            <a:endParaRPr lang="en-GB" altLang="en-US" dirty="0"/>
          </a:p>
          <a:p>
            <a:pPr marL="342900" indent="-342900" eaLnBrk="1">
              <a:spcBef>
                <a:spcPts val="300"/>
              </a:spcBef>
              <a:spcAft>
                <a:spcPts val="300"/>
              </a:spcAft>
              <a:buFont typeface="Arial" panose="020B0604020202020204" pitchFamily="34" charset="0"/>
              <a:buChar char="•"/>
              <a:defRPr/>
            </a:pPr>
            <a:endParaRPr lang="en-GB" altLang="en-US" b="1" dirty="0"/>
          </a:p>
          <a:p>
            <a:pPr marL="342900" indent="-342900" eaLnBrk="1">
              <a:buFont typeface="Arial" panose="020B0604020202020204" pitchFamily="34" charset="0"/>
              <a:buChar char="•"/>
              <a:defRPr/>
            </a:pPr>
            <a:endParaRPr lang="en-GB" altLang="en-US" dirty="0"/>
          </a:p>
          <a:p>
            <a:pPr marL="342900" indent="-342900" eaLnBrk="1">
              <a:buFont typeface="Arial" panose="020B0604020202020204" pitchFamily="34" charset="0"/>
              <a:buChar char="•"/>
              <a:defRPr/>
            </a:pPr>
            <a:endParaRPr lang="en-GB" altLang="en-US" sz="900" dirty="0"/>
          </a:p>
          <a:p>
            <a:pPr marL="342900" indent="-342900" eaLnBrk="1">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7669147"/>
      </p:ext>
    </p:extLst>
  </p:cSld>
  <p:clrMapOvr>
    <a:masterClrMapping/>
  </p:clrMapOvr>
  <p:transition spd="med"/>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p:cNvSpPr>
          <p:nvPr>
            <p:ph type="title"/>
          </p:nvPr>
        </p:nvSpPr>
        <p:spPr/>
        <p:txBody>
          <a:bodyPr/>
          <a:lstStyle/>
          <a:p>
            <a:pPr eaLnBrk="1"/>
            <a:r>
              <a:rPr lang="en-US" altLang="en-US" dirty="0"/>
              <a:t>Drawing benefits</a:t>
            </a:r>
          </a:p>
        </p:txBody>
      </p:sp>
      <p:sp>
        <p:nvSpPr>
          <p:cNvPr id="13315" name="Rectangle 2"/>
          <p:cNvSpPr>
            <a:spLocks noGrp="1"/>
          </p:cNvSpPr>
          <p:nvPr>
            <p:ph type="body" idx="1"/>
          </p:nvPr>
        </p:nvSpPr>
        <p:spPr>
          <a:xfrm>
            <a:off x="412750" y="1952625"/>
            <a:ext cx="10972800" cy="3513932"/>
          </a:xfrm>
        </p:spPr>
        <p:txBody>
          <a:bodyPr/>
          <a:lstStyle/>
          <a:p>
            <a:pPr marL="342900" indent="-342900" algn="just" eaLnBrk="1">
              <a:spcBef>
                <a:spcPts val="300"/>
              </a:spcBef>
              <a:spcAft>
                <a:spcPts val="300"/>
              </a:spcAft>
              <a:buFontTx/>
              <a:buChar char="•"/>
            </a:pPr>
            <a:r>
              <a:rPr lang="en-GB" altLang="en-US" dirty="0"/>
              <a:t>Tax free lump sum of up to 25% of the member’s fund, subject to the relevant Lifetime Allowance from age 55, in one go or in stages.</a:t>
            </a:r>
          </a:p>
          <a:p>
            <a:pPr marL="342900" indent="-342900" eaLnBrk="1">
              <a:spcBef>
                <a:spcPts val="300"/>
              </a:spcBef>
              <a:spcAft>
                <a:spcPts val="300"/>
              </a:spcAft>
              <a:buFontTx/>
              <a:buChar char="•"/>
            </a:pPr>
            <a:r>
              <a:rPr lang="en-GB" altLang="en-US" dirty="0"/>
              <a:t>Contributions can continue after drawing  but restricted when pension drawing starts – </a:t>
            </a:r>
            <a:r>
              <a:rPr lang="en-GB" altLang="en-US" b="1" dirty="0"/>
              <a:t>from any source</a:t>
            </a:r>
            <a:r>
              <a:rPr lang="en-GB" altLang="en-US" dirty="0"/>
              <a:t>.</a:t>
            </a:r>
          </a:p>
          <a:p>
            <a:pPr marL="342900" indent="-342900" algn="just" eaLnBrk="1">
              <a:spcBef>
                <a:spcPts val="300"/>
              </a:spcBef>
              <a:spcAft>
                <a:spcPts val="300"/>
              </a:spcAft>
              <a:buFontTx/>
              <a:buChar char="•"/>
            </a:pPr>
            <a:r>
              <a:rPr lang="en-GB" altLang="en-US" dirty="0"/>
              <a:t>Residual funds – in appropriately drawn schemes – can be drawn, at will under Flexi Access Drawdown, subject to Income Tax. </a:t>
            </a:r>
          </a:p>
          <a:p>
            <a:pPr marL="342900" indent="-342900" eaLnBrk="1">
              <a:buFontTx/>
              <a:buChar char="•"/>
            </a:pPr>
            <a:endParaRPr lang="en-GB" altLang="en-US" sz="900" dirty="0"/>
          </a:p>
          <a:p>
            <a:pPr marL="342900" indent="-342900" eaLnBrk="1">
              <a:buFontTx/>
              <a:buChar char="•"/>
            </a:pPr>
            <a:endParaRPr lang="en-US" altLang="en-US" dirty="0"/>
          </a:p>
        </p:txBody>
      </p:sp>
    </p:spTree>
    <p:extLst>
      <p:ext uri="{BB962C8B-B14F-4D97-AF65-F5344CB8AC3E}">
        <p14:creationId xmlns:p14="http://schemas.microsoft.com/office/powerpoint/2010/main" val="12060893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14B09"/>
        </a:solidFill>
        <a:effectLst/>
      </p:bgPr>
    </p:bg>
    <p:spTree>
      <p:nvGrpSpPr>
        <p:cNvPr id="1" name=""/>
        <p:cNvGrpSpPr/>
        <p:nvPr/>
      </p:nvGrpSpPr>
      <p:grpSpPr>
        <a:xfrm>
          <a:off x="0" y="0"/>
          <a:ext cx="0" cy="0"/>
          <a:chOff x="0" y="0"/>
          <a:chExt cx="0" cy="0"/>
        </a:xfrm>
      </p:grpSpPr>
      <p:sp>
        <p:nvSpPr>
          <p:cNvPr id="8" name="TextBox 7"/>
          <p:cNvSpPr txBox="1"/>
          <p:nvPr/>
        </p:nvSpPr>
        <p:spPr>
          <a:xfrm>
            <a:off x="315081" y="154236"/>
            <a:ext cx="30450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mn-cs"/>
              </a:rPr>
              <a:t>IBSA</a:t>
            </a:r>
          </a:p>
        </p:txBody>
      </p:sp>
      <p:pic>
        <p:nvPicPr>
          <p:cNvPr id="11" name="Picture 10">
            <a:extLst>
              <a:ext uri="{FF2B5EF4-FFF2-40B4-BE49-F238E27FC236}">
                <a16:creationId xmlns:a16="http://schemas.microsoft.com/office/drawing/2014/main" id="{80405F1C-F342-480B-B9EB-24CA9D670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368" y="1655833"/>
            <a:ext cx="1640066" cy="1280255"/>
          </a:xfrm>
          <a:prstGeom prst="rect">
            <a:avLst/>
          </a:prstGeom>
        </p:spPr>
      </p:pic>
      <p:pic>
        <p:nvPicPr>
          <p:cNvPr id="15" name="Picture 14">
            <a:extLst>
              <a:ext uri="{FF2B5EF4-FFF2-40B4-BE49-F238E27FC236}">
                <a16:creationId xmlns:a16="http://schemas.microsoft.com/office/drawing/2014/main" id="{C3B4980E-64B1-46C5-A26B-BEA691976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368" y="3258827"/>
            <a:ext cx="1640066" cy="1265663"/>
          </a:xfrm>
          <a:prstGeom prst="rect">
            <a:avLst/>
          </a:prstGeom>
        </p:spPr>
      </p:pic>
      <p:pic>
        <p:nvPicPr>
          <p:cNvPr id="19" name="Picture 18">
            <a:extLst>
              <a:ext uri="{FF2B5EF4-FFF2-40B4-BE49-F238E27FC236}">
                <a16:creationId xmlns:a16="http://schemas.microsoft.com/office/drawing/2014/main" id="{05B94E33-16C7-4F92-8AFC-4025D3793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368" y="4807800"/>
            <a:ext cx="1640066" cy="1340586"/>
          </a:xfrm>
          <a:prstGeom prst="rect">
            <a:avLst/>
          </a:prstGeom>
        </p:spPr>
      </p:pic>
      <p:sp>
        <p:nvSpPr>
          <p:cNvPr id="20" name="TextBox 19">
            <a:extLst>
              <a:ext uri="{FF2B5EF4-FFF2-40B4-BE49-F238E27FC236}">
                <a16:creationId xmlns:a16="http://schemas.microsoft.com/office/drawing/2014/main" id="{B0EF9A66-E2E6-4DB8-A2B8-8507718BC156}"/>
              </a:ext>
            </a:extLst>
          </p:cNvPr>
          <p:cNvSpPr txBox="1"/>
          <p:nvPr/>
        </p:nvSpPr>
        <p:spPr>
          <a:xfrm flipH="1">
            <a:off x="3223815" y="1591788"/>
            <a:ext cx="8473813" cy="15081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Connecting IBSA Members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All our global members, comprising entrepreneurs and professional advisers, have exclusive access to and entry in the Members’ Directory profiling their expertise and contact information.  We have created a global network of contacts with a variety of disciplinary skills allowing the potential for reciprocal client referrals.</a:t>
            </a:r>
          </a:p>
        </p:txBody>
      </p:sp>
      <p:sp>
        <p:nvSpPr>
          <p:cNvPr id="21" name="TextBox 20">
            <a:extLst>
              <a:ext uri="{FF2B5EF4-FFF2-40B4-BE49-F238E27FC236}">
                <a16:creationId xmlns:a16="http://schemas.microsoft.com/office/drawing/2014/main" id="{62D56953-B7B5-4DED-AE5A-DF2A3DD7615E}"/>
              </a:ext>
            </a:extLst>
          </p:cNvPr>
          <p:cNvSpPr txBox="1"/>
          <p:nvPr/>
        </p:nvSpPr>
        <p:spPr>
          <a:xfrm flipH="1">
            <a:off x="3223815" y="3258827"/>
            <a:ext cx="8061218"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Sharing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With the IBSA in North America, the UK, Continental Europe, the Middle East and Asia, we hold events and distribute members’ articles providing a wealth of up-to-date information around the world on a variety of topics.</a:t>
            </a:r>
          </a:p>
        </p:txBody>
      </p:sp>
      <p:sp>
        <p:nvSpPr>
          <p:cNvPr id="22" name="TextBox 21">
            <a:extLst>
              <a:ext uri="{FF2B5EF4-FFF2-40B4-BE49-F238E27FC236}">
                <a16:creationId xmlns:a16="http://schemas.microsoft.com/office/drawing/2014/main" id="{3736E92D-C655-4F2A-A39F-C757DA648D61}"/>
              </a:ext>
            </a:extLst>
          </p:cNvPr>
          <p:cNvSpPr txBox="1"/>
          <p:nvPr/>
        </p:nvSpPr>
        <p:spPr>
          <a:xfrm flipH="1">
            <a:off x="3223815" y="4807800"/>
            <a:ext cx="8273092"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Networking Opportunities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With the option to host and speak at our numerous events and the networking drinks which follows, the IBSA offers social interaction with many professionals, providing the chance to promote your business and attract prospective clients.</a:t>
            </a:r>
          </a:p>
        </p:txBody>
      </p:sp>
      <p:sp>
        <p:nvSpPr>
          <p:cNvPr id="23" name="TextBox 22">
            <a:extLst>
              <a:ext uri="{FF2B5EF4-FFF2-40B4-BE49-F238E27FC236}">
                <a16:creationId xmlns:a16="http://schemas.microsoft.com/office/drawing/2014/main" id="{D3C7E44E-CC31-42EC-809D-3342A5FB139F}"/>
              </a:ext>
            </a:extLst>
          </p:cNvPr>
          <p:cNvSpPr txBox="1"/>
          <p:nvPr/>
        </p:nvSpPr>
        <p:spPr>
          <a:xfrm>
            <a:off x="315081" y="748319"/>
            <a:ext cx="289743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International Business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Structuring Association</a:t>
            </a:r>
          </a:p>
        </p:txBody>
      </p:sp>
    </p:spTree>
    <p:extLst>
      <p:ext uri="{BB962C8B-B14F-4D97-AF65-F5344CB8AC3E}">
        <p14:creationId xmlns:p14="http://schemas.microsoft.com/office/powerpoint/2010/main" val="3882396806"/>
      </p:ext>
    </p:extLst>
  </p:cSld>
  <p:clrMapOvr>
    <a:masterClrMapping/>
  </p:clrMapOvr>
  <mc:AlternateContent xmlns:mc="http://schemas.openxmlformats.org/markup-compatibility/2006" xmlns:p14="http://schemas.microsoft.com/office/powerpoint/2010/main">
    <mc:Choice Requires="p14">
      <p:transition spd="slow" p14:dur="2000" advTm="4940"/>
    </mc:Choice>
    <mc:Fallback xmlns="">
      <p:transition spd="slow" advTm="494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 for your time</a:t>
            </a:r>
            <a:br>
              <a:rPr lang="en-GB" dirty="0"/>
            </a:br>
            <a:endParaRPr lang="en-GB" b="0" dirty="0"/>
          </a:p>
        </p:txBody>
      </p:sp>
      <p:sp>
        <p:nvSpPr>
          <p:cNvPr id="3" name="Subtitle 2"/>
          <p:cNvSpPr>
            <a:spLocks noGrp="1"/>
          </p:cNvSpPr>
          <p:nvPr>
            <p:ph type="subTitle" idx="1"/>
          </p:nvPr>
        </p:nvSpPr>
        <p:spPr>
          <a:xfrm>
            <a:off x="4552950" y="3343275"/>
            <a:ext cx="3086100" cy="1575858"/>
          </a:xfrm>
        </p:spPr>
        <p:txBody>
          <a:bodyPr/>
          <a:lstStyle/>
          <a:p>
            <a:r>
              <a:rPr lang="en-GB" dirty="0"/>
              <a:t>+44 (0)20 7936 8861</a:t>
            </a:r>
          </a:p>
          <a:p>
            <a:r>
              <a:rPr lang="en-GB" dirty="0"/>
              <a:t>chris.mcleod@elkfife.com</a:t>
            </a:r>
          </a:p>
          <a:p>
            <a:endParaRPr lang="en-GB" dirty="0"/>
          </a:p>
          <a:p>
            <a:r>
              <a:rPr lang="en-GB" dirty="0">
                <a:hlinkClick r:id="rId2"/>
              </a:rPr>
              <a:t>www.elkfife.com</a:t>
            </a:r>
            <a:endParaRPr lang="en-GB" dirty="0"/>
          </a:p>
          <a:p>
            <a:endParaRPr lang="en-GB" dirty="0"/>
          </a:p>
          <a:p>
            <a:r>
              <a:rPr lang="en-GB" sz="1200" dirty="0"/>
              <a:t>© Elkington and Fife LLP 2017</a:t>
            </a:r>
          </a:p>
        </p:txBody>
      </p:sp>
    </p:spTree>
    <p:extLst>
      <p:ext uri="{BB962C8B-B14F-4D97-AF65-F5344CB8AC3E}">
        <p14:creationId xmlns:p14="http://schemas.microsoft.com/office/powerpoint/2010/main" val="249608084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p:cNvSpPr>
          <p:nvPr>
            <p:ph type="title"/>
          </p:nvPr>
        </p:nvSpPr>
        <p:spPr/>
        <p:txBody>
          <a:bodyPr/>
          <a:lstStyle/>
          <a:p>
            <a:pPr eaLnBrk="1"/>
            <a:r>
              <a:rPr lang="en-US" altLang="en-US"/>
              <a:t>Death benefits – Inheritance Planning</a:t>
            </a:r>
          </a:p>
        </p:txBody>
      </p:sp>
      <p:sp>
        <p:nvSpPr>
          <p:cNvPr id="15363" name="Rectangle 2"/>
          <p:cNvSpPr>
            <a:spLocks noGrp="1"/>
          </p:cNvSpPr>
          <p:nvPr>
            <p:ph type="body" idx="1"/>
          </p:nvPr>
        </p:nvSpPr>
        <p:spPr>
          <a:xfrm>
            <a:off x="412750" y="1844675"/>
            <a:ext cx="10972800" cy="3513932"/>
          </a:xfrm>
        </p:spPr>
        <p:txBody>
          <a:bodyPr/>
          <a:lstStyle/>
          <a:p>
            <a:pPr marL="342900" indent="-342900" eaLnBrk="1">
              <a:spcBef>
                <a:spcPts val="300"/>
              </a:spcBef>
              <a:spcAft>
                <a:spcPts val="300"/>
              </a:spcAft>
              <a:buFontTx/>
              <a:buChar char="•"/>
            </a:pPr>
            <a:r>
              <a:rPr lang="en-GB" altLang="en-US" b="1" dirty="0"/>
              <a:t>No tax on death – no Inheritance Tax.</a:t>
            </a:r>
          </a:p>
          <a:p>
            <a:pPr marL="342900" indent="-342900" eaLnBrk="1">
              <a:spcBef>
                <a:spcPts val="300"/>
              </a:spcBef>
              <a:spcAft>
                <a:spcPts val="300"/>
              </a:spcAft>
              <a:buFontTx/>
              <a:buChar char="•"/>
            </a:pPr>
            <a:r>
              <a:rPr lang="en-GB" altLang="en-US" b="1" dirty="0"/>
              <a:t>Nominated beneficiaries may inherit the pension pot.</a:t>
            </a:r>
          </a:p>
          <a:p>
            <a:pPr marL="342900" indent="-342900" eaLnBrk="1">
              <a:spcBef>
                <a:spcPts val="300"/>
              </a:spcBef>
              <a:spcAft>
                <a:spcPts val="300"/>
              </a:spcAft>
              <a:buFontTx/>
              <a:buChar char="•"/>
            </a:pPr>
            <a:r>
              <a:rPr lang="en-GB" altLang="en-US" dirty="0"/>
              <a:t>Before age 75, distributions may be paid to beneficiaries tax free.</a:t>
            </a:r>
          </a:p>
          <a:p>
            <a:pPr marL="342900" indent="-342900" eaLnBrk="1">
              <a:spcBef>
                <a:spcPts val="300"/>
              </a:spcBef>
              <a:spcAft>
                <a:spcPts val="300"/>
              </a:spcAft>
              <a:buFontTx/>
              <a:buChar char="•"/>
            </a:pPr>
            <a:r>
              <a:rPr lang="en-GB" altLang="en-US" dirty="0"/>
              <a:t>Pension savings could be tested against the Lifetime Allowance.</a:t>
            </a:r>
          </a:p>
          <a:p>
            <a:pPr marL="342900" indent="-342900" eaLnBrk="1">
              <a:spcBef>
                <a:spcPts val="300"/>
              </a:spcBef>
              <a:spcAft>
                <a:spcPts val="300"/>
              </a:spcAft>
              <a:buFontTx/>
              <a:buChar char="•"/>
            </a:pPr>
            <a:r>
              <a:rPr lang="en-GB" altLang="en-US" dirty="0"/>
              <a:t>Post 75, distributions subject to recipients marginal rate of income tax.</a:t>
            </a:r>
          </a:p>
          <a:p>
            <a:pPr marL="342900" indent="-342900" eaLnBrk="1">
              <a:spcBef>
                <a:spcPts val="300"/>
              </a:spcBef>
              <a:spcAft>
                <a:spcPts val="300"/>
              </a:spcAft>
              <a:buFontTx/>
              <a:buChar char="•"/>
            </a:pPr>
            <a:r>
              <a:rPr lang="en-GB" altLang="en-US" dirty="0"/>
              <a:t>Planning a drawing strategy interactively with other wealth cupboards can result in tax savings and increasing Inheritance efficiency.</a:t>
            </a:r>
          </a:p>
          <a:p>
            <a:pPr marL="342900" indent="-342900" eaLnBrk="1">
              <a:buFontTx/>
              <a:buChar char="•"/>
            </a:pPr>
            <a:endParaRPr lang="en-GB" altLang="en-US" dirty="0"/>
          </a:p>
          <a:p>
            <a:pPr marL="342900" indent="-342900" eaLnBrk="1">
              <a:buFontTx/>
              <a:buChar char="•"/>
            </a:pPr>
            <a:endParaRPr lang="en-GB" altLang="en-US" sz="900" dirty="0"/>
          </a:p>
          <a:p>
            <a:pPr marL="342900" indent="-342900" eaLnBrk="1">
              <a:buFontTx/>
              <a:buChar char="•"/>
            </a:pPr>
            <a:endParaRPr lang="en-US" altLang="en-US" dirty="0"/>
          </a:p>
        </p:txBody>
      </p:sp>
    </p:spTree>
    <p:extLst>
      <p:ext uri="{BB962C8B-B14F-4D97-AF65-F5344CB8AC3E}">
        <p14:creationId xmlns:p14="http://schemas.microsoft.com/office/powerpoint/2010/main" val="3806509795"/>
      </p:ext>
    </p:extLst>
  </p:cSld>
  <p:clrMapOvr>
    <a:masterClrMapping/>
  </p:clrMapOvr>
  <p:transition spd="med"/>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p:cNvSpPr>
          <p:nvPr>
            <p:ph type="title"/>
          </p:nvPr>
        </p:nvSpPr>
        <p:spPr/>
        <p:txBody>
          <a:bodyPr/>
          <a:lstStyle/>
          <a:p>
            <a:pPr eaLnBrk="1"/>
            <a:r>
              <a:rPr lang="en-US" altLang="en-US" dirty="0"/>
              <a:t>UK Member-Directed Pension Schemes</a:t>
            </a:r>
          </a:p>
        </p:txBody>
      </p:sp>
      <p:sp>
        <p:nvSpPr>
          <p:cNvPr id="15363" name="Rectangle 2">
            <a:extLst>
              <a:ext uri="{FF2B5EF4-FFF2-40B4-BE49-F238E27FC236}">
                <a16:creationId xmlns:a16="http://schemas.microsoft.com/office/drawing/2014/main" id="{BB8733E7-6BC7-4FFE-86A4-9C34FDFB9C54}"/>
              </a:ext>
            </a:extLst>
          </p:cNvPr>
          <p:cNvSpPr>
            <a:spLocks noGrp="1"/>
          </p:cNvSpPr>
          <p:nvPr>
            <p:ph type="body" idx="1"/>
          </p:nvPr>
        </p:nvSpPr>
        <p:spPr>
          <a:xfrm>
            <a:off x="419894" y="1808957"/>
            <a:ext cx="10972800" cy="3513931"/>
          </a:xfrm>
        </p:spPr>
        <p:txBody>
          <a:bodyPr/>
          <a:lstStyle/>
          <a:p>
            <a:pPr marL="342900" indent="-342900" eaLnBrk="1">
              <a:spcBef>
                <a:spcPts val="300"/>
              </a:spcBef>
              <a:spcAft>
                <a:spcPts val="300"/>
              </a:spcAft>
              <a:buFontTx/>
              <a:buChar char="•"/>
              <a:defRPr/>
            </a:pPr>
            <a:r>
              <a:rPr lang="en-GB" altLang="en-US" dirty="0"/>
              <a:t>Provide flexibility and member control.</a:t>
            </a:r>
          </a:p>
          <a:p>
            <a:pPr marL="342900" indent="-342900" eaLnBrk="1">
              <a:spcBef>
                <a:spcPts val="300"/>
              </a:spcBef>
              <a:spcAft>
                <a:spcPts val="300"/>
              </a:spcAft>
              <a:buFontTx/>
              <a:buChar char="•"/>
              <a:defRPr/>
            </a:pPr>
            <a:r>
              <a:rPr lang="en-GB" altLang="en-US" dirty="0"/>
              <a:t>Can invest in practically anything except residential and “taxable property”.</a:t>
            </a:r>
          </a:p>
          <a:p>
            <a:pPr marL="342900" indent="-342900" eaLnBrk="1">
              <a:spcBef>
                <a:spcPts val="300"/>
              </a:spcBef>
              <a:spcAft>
                <a:spcPts val="300"/>
              </a:spcAft>
              <a:buFontTx/>
              <a:buChar char="•"/>
              <a:defRPr/>
            </a:pPr>
            <a:r>
              <a:rPr lang="en-GB" altLang="en-US" dirty="0"/>
              <a:t>Can lend to third parties.</a:t>
            </a:r>
          </a:p>
          <a:p>
            <a:pPr marL="342900" indent="-342900" eaLnBrk="1">
              <a:spcBef>
                <a:spcPts val="300"/>
              </a:spcBef>
              <a:spcAft>
                <a:spcPts val="300"/>
              </a:spcAft>
              <a:buFontTx/>
              <a:buChar char="•"/>
              <a:defRPr/>
            </a:pPr>
            <a:r>
              <a:rPr lang="en-GB" altLang="en-US" dirty="0"/>
              <a:t>Acquire and develop commercial property.</a:t>
            </a:r>
          </a:p>
          <a:p>
            <a:pPr marL="342900" indent="-342900" eaLnBrk="1">
              <a:spcBef>
                <a:spcPts val="300"/>
              </a:spcBef>
              <a:spcAft>
                <a:spcPts val="300"/>
              </a:spcAft>
              <a:buFontTx/>
              <a:buChar char="•"/>
              <a:defRPr/>
            </a:pPr>
            <a:r>
              <a:rPr lang="en-GB" altLang="en-US" dirty="0"/>
              <a:t>Participate in joint ventures.</a:t>
            </a:r>
          </a:p>
          <a:p>
            <a:pPr marL="342900" indent="-342900" eaLnBrk="1">
              <a:spcBef>
                <a:spcPts val="300"/>
              </a:spcBef>
              <a:spcAft>
                <a:spcPts val="300"/>
              </a:spcAft>
              <a:buFontTx/>
              <a:buChar char="•"/>
              <a:defRPr/>
            </a:pPr>
            <a:r>
              <a:rPr lang="en-GB" altLang="en-US" dirty="0"/>
              <a:t>Transact or partner with members and entities that they control.</a:t>
            </a:r>
          </a:p>
          <a:p>
            <a:pPr marL="342900" indent="-342900" eaLnBrk="1">
              <a:spcBef>
                <a:spcPts val="300"/>
              </a:spcBef>
              <a:spcAft>
                <a:spcPts val="300"/>
              </a:spcAft>
              <a:buFontTx/>
              <a:buChar char="•"/>
              <a:defRPr/>
            </a:pPr>
            <a:r>
              <a:rPr lang="en-GB" altLang="en-US" dirty="0"/>
              <a:t>Lend to participating employers. </a:t>
            </a:r>
          </a:p>
          <a:p>
            <a:pPr marL="342900" indent="-342900" eaLnBrk="1">
              <a:spcBef>
                <a:spcPts val="300"/>
              </a:spcBef>
              <a:spcAft>
                <a:spcPts val="300"/>
              </a:spcAft>
              <a:buFontTx/>
              <a:buChar char="•"/>
              <a:defRPr/>
            </a:pPr>
            <a:r>
              <a:rPr lang="en-GB" altLang="en-US" dirty="0"/>
              <a:t>Schemes may borrow to acquire investments.</a:t>
            </a:r>
          </a:p>
          <a:p>
            <a:pPr marL="0" indent="0" eaLnBrk="1">
              <a:spcBef>
                <a:spcPts val="300"/>
              </a:spcBef>
              <a:spcAft>
                <a:spcPts val="300"/>
              </a:spcAft>
              <a:defRPr/>
            </a:pPr>
            <a:endParaRPr lang="en-GB" altLang="en-US" sz="900" dirty="0"/>
          </a:p>
          <a:p>
            <a:pPr marL="342900" indent="-342900" eaLnBrk="1">
              <a:buFontTx/>
              <a:buChar char="•"/>
              <a:defRPr/>
            </a:pPr>
            <a:endParaRPr lang="en-US" altLang="en-US" dirty="0"/>
          </a:p>
        </p:txBody>
      </p:sp>
    </p:spTree>
    <p:extLst>
      <p:ext uri="{BB962C8B-B14F-4D97-AF65-F5344CB8AC3E}">
        <p14:creationId xmlns:p14="http://schemas.microsoft.com/office/powerpoint/2010/main" val="2125317731"/>
      </p:ext>
    </p:extLst>
  </p:cSld>
  <p:clrMapOvr>
    <a:masterClrMapping/>
  </p:clrMapOvr>
  <p:transition spd="med"/>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20CE9F68-43A8-4C78-919D-EAE9C16353F8}"/>
              </a:ext>
            </a:extLst>
          </p:cNvPr>
          <p:cNvSpPr>
            <a:spLocks noGrp="1" noChangeArrowheads="1"/>
          </p:cNvSpPr>
          <p:nvPr>
            <p:ph type="title"/>
          </p:nvPr>
        </p:nvSpPr>
        <p:spPr/>
        <p:txBody>
          <a:bodyPr/>
          <a:lstStyle/>
          <a:p>
            <a:pPr eaLnBrk="1"/>
            <a:r>
              <a:rPr lang="en-US" altLang="en-US" sz="2700" dirty="0"/>
              <a:t>UK Member-Directed Pension Schemes – comparison</a:t>
            </a:r>
          </a:p>
        </p:txBody>
      </p:sp>
      <p:sp>
        <p:nvSpPr>
          <p:cNvPr id="5123" name="Rectangle 2">
            <a:extLst>
              <a:ext uri="{FF2B5EF4-FFF2-40B4-BE49-F238E27FC236}">
                <a16:creationId xmlns:a16="http://schemas.microsoft.com/office/drawing/2014/main" id="{C19A15BE-6238-472F-AE11-85520EE842E3}"/>
              </a:ext>
            </a:extLst>
          </p:cNvPr>
          <p:cNvSpPr>
            <a:spLocks noGrp="1" noChangeArrowheads="1"/>
          </p:cNvSpPr>
          <p:nvPr>
            <p:ph type="body" idx="1"/>
          </p:nvPr>
        </p:nvSpPr>
        <p:spPr/>
        <p:txBody>
          <a:bodyPr/>
          <a:lstStyle/>
          <a:p>
            <a:pPr eaLnBrk="1">
              <a:defRPr/>
            </a:pPr>
            <a:endParaRPr lang="en-GB" altLang="en-US" dirty="0"/>
          </a:p>
          <a:p>
            <a:pPr marL="342900" indent="-342900" eaLnBrk="1">
              <a:buFont typeface="Arial" panose="020B0604020202020204" pitchFamily="34" charset="0"/>
              <a:buChar char="•"/>
              <a:defRPr/>
            </a:pPr>
            <a:r>
              <a:rPr lang="en-GB" altLang="en-US" dirty="0"/>
              <a:t>x</a:t>
            </a:r>
          </a:p>
          <a:p>
            <a:pPr marL="342900" indent="-342900" eaLnBrk="1">
              <a:buFont typeface="Arial" panose="020B0604020202020204" pitchFamily="34" charset="0"/>
              <a:buChar char="•"/>
              <a:defRPr/>
            </a:pPr>
            <a:endParaRPr lang="en-GB" altLang="en-US" dirty="0"/>
          </a:p>
          <a:p>
            <a:pPr marL="342900" indent="-342900" eaLnBrk="1">
              <a:buFont typeface="Arial" panose="020B0604020202020204" pitchFamily="34" charset="0"/>
              <a:buChar char="•"/>
              <a:defRPr/>
            </a:pPr>
            <a:endParaRPr lang="en-GB" altLang="en-US" sz="900" dirty="0"/>
          </a:p>
          <a:p>
            <a:pPr marL="342900" indent="-342900" eaLnBrk="1">
              <a:buFont typeface="Arial" panose="020B0604020202020204" pitchFamily="34" charset="0"/>
              <a:buChar char="•"/>
              <a:defRPr/>
            </a:pPr>
            <a:endParaRPr lang="en-US" altLang="en-US" dirty="0"/>
          </a:p>
        </p:txBody>
      </p:sp>
      <p:graphicFrame>
        <p:nvGraphicFramePr>
          <p:cNvPr id="3" name="Table 2">
            <a:extLst>
              <a:ext uri="{FF2B5EF4-FFF2-40B4-BE49-F238E27FC236}">
                <a16:creationId xmlns:a16="http://schemas.microsoft.com/office/drawing/2014/main" id="{F5BA2232-3393-4A13-BF6B-DDF12BECC819}"/>
              </a:ext>
            </a:extLst>
          </p:cNvPr>
          <p:cNvGraphicFramePr>
            <a:graphicFrameLocks noGrp="1"/>
          </p:cNvGraphicFramePr>
          <p:nvPr>
            <p:extLst/>
          </p:nvPr>
        </p:nvGraphicFramePr>
        <p:xfrm>
          <a:off x="406400" y="1593057"/>
          <a:ext cx="8128000" cy="358153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50529">
                <a:tc>
                  <a:txBody>
                    <a:bodyPr/>
                    <a:lstStyle/>
                    <a:p>
                      <a:pPr algn="ctr"/>
                      <a:r>
                        <a:rPr lang="en-GB" sz="2000" dirty="0"/>
                        <a:t>SIPP</a:t>
                      </a:r>
                    </a:p>
                  </a:txBody>
                  <a:tcPr marL="45720" marR="45720" marT="22858" marB="22858"/>
                </a:tc>
                <a:tc>
                  <a:txBody>
                    <a:bodyPr/>
                    <a:lstStyle/>
                    <a:p>
                      <a:pPr algn="ctr"/>
                      <a:r>
                        <a:rPr lang="en-GB" sz="2000" dirty="0"/>
                        <a:t>SSAS</a:t>
                      </a:r>
                    </a:p>
                  </a:txBody>
                  <a:tcPr marL="45720" marR="45720" marT="22858" marB="22858"/>
                </a:tc>
                <a:extLst>
                  <a:ext uri="{0D108BD9-81ED-4DB2-BD59-A6C34878D82A}">
                    <a16:rowId xmlns:a16="http://schemas.microsoft.com/office/drawing/2014/main" val="10000"/>
                  </a:ext>
                </a:extLst>
              </a:tr>
              <a:tr h="960158">
                <a:tc>
                  <a:txBody>
                    <a:bodyPr/>
                    <a:lstStyle/>
                    <a:p>
                      <a:r>
                        <a:rPr lang="en-GB" sz="2000" dirty="0"/>
                        <a:t>Personal – 1 member</a:t>
                      </a:r>
                    </a:p>
                  </a:txBody>
                  <a:tcPr marL="45720" marR="45720" marT="22858" marB="22858"/>
                </a:tc>
                <a:tc>
                  <a:txBody>
                    <a:bodyPr/>
                    <a:lstStyle/>
                    <a:p>
                      <a:r>
                        <a:rPr lang="en-GB" sz="2000" dirty="0"/>
                        <a:t>Occupational – up to 11 members</a:t>
                      </a:r>
                    </a:p>
                    <a:p>
                      <a:r>
                        <a:rPr lang="en-GB" sz="2000" dirty="0"/>
                        <a:t>Therefore easier to</a:t>
                      </a:r>
                      <a:r>
                        <a:rPr lang="en-GB" sz="2000" baseline="0" dirty="0"/>
                        <a:t> invest jointly and cost savings</a:t>
                      </a:r>
                      <a:endParaRPr lang="en-GB" sz="2000" dirty="0"/>
                    </a:p>
                  </a:txBody>
                  <a:tcPr marL="45720" marR="45720" marT="22858" marB="22858"/>
                </a:tc>
                <a:extLst>
                  <a:ext uri="{0D108BD9-81ED-4DB2-BD59-A6C34878D82A}">
                    <a16:rowId xmlns:a16="http://schemas.microsoft.com/office/drawing/2014/main" val="10001"/>
                  </a:ext>
                </a:extLst>
              </a:tr>
              <a:tr h="655344">
                <a:tc>
                  <a:txBody>
                    <a:bodyPr/>
                    <a:lstStyle/>
                    <a:p>
                      <a:r>
                        <a:rPr lang="en-GB" sz="2000" dirty="0"/>
                        <a:t>Loans to connected parties not</a:t>
                      </a:r>
                      <a:r>
                        <a:rPr lang="en-GB" sz="2000" baseline="0" dirty="0"/>
                        <a:t> permitted</a:t>
                      </a:r>
                      <a:endParaRPr lang="en-GB" sz="2000" dirty="0"/>
                    </a:p>
                  </a:txBody>
                  <a:tcPr marL="45720" marR="45720" marT="22858" marB="22858"/>
                </a:tc>
                <a:tc>
                  <a:txBody>
                    <a:bodyPr/>
                    <a:lstStyle/>
                    <a:p>
                      <a:r>
                        <a:rPr lang="en-GB" sz="2000" dirty="0"/>
                        <a:t>Loans to employers permitted</a:t>
                      </a:r>
                    </a:p>
                  </a:txBody>
                  <a:tcPr marL="45720" marR="45720" marT="22858" marB="22858"/>
                </a:tc>
                <a:extLst>
                  <a:ext uri="{0D108BD9-81ED-4DB2-BD59-A6C34878D82A}">
                    <a16:rowId xmlns:a16="http://schemas.microsoft.com/office/drawing/2014/main" val="10002"/>
                  </a:ext>
                </a:extLst>
              </a:tr>
              <a:tr h="960158">
                <a:tc>
                  <a:txBody>
                    <a:bodyPr/>
                    <a:lstStyle/>
                    <a:p>
                      <a:r>
                        <a:rPr lang="en-GB" sz="2000" dirty="0"/>
                        <a:t>Due to stringent regulations, difficult to invest in “non-standard” assets</a:t>
                      </a:r>
                    </a:p>
                  </a:txBody>
                  <a:tcPr marL="45720" marR="45720" marT="22858" marB="22858"/>
                </a:tc>
                <a:tc>
                  <a:txBody>
                    <a:bodyPr/>
                    <a:lstStyle/>
                    <a:p>
                      <a:r>
                        <a:rPr lang="en-GB" sz="2000" dirty="0"/>
                        <a:t>No such restrictions </a:t>
                      </a:r>
                    </a:p>
                  </a:txBody>
                  <a:tcPr marL="45720" marR="45720" marT="22858" marB="22858"/>
                </a:tc>
                <a:extLst>
                  <a:ext uri="{0D108BD9-81ED-4DB2-BD59-A6C34878D82A}">
                    <a16:rowId xmlns:a16="http://schemas.microsoft.com/office/drawing/2014/main" val="10003"/>
                  </a:ext>
                </a:extLst>
              </a:tr>
              <a:tr h="655344">
                <a:tc>
                  <a:txBody>
                    <a:bodyPr/>
                    <a:lstStyle/>
                    <a:p>
                      <a:r>
                        <a:rPr lang="en-GB" sz="2000" dirty="0"/>
                        <a:t>Requires outside</a:t>
                      </a:r>
                      <a:r>
                        <a:rPr lang="en-GB" sz="2000" baseline="0" dirty="0"/>
                        <a:t> provider who may be sole trustee</a:t>
                      </a:r>
                      <a:endParaRPr lang="en-GB" sz="2000" dirty="0"/>
                    </a:p>
                  </a:txBody>
                  <a:tcPr marL="45720" marR="45720" marT="22858" marB="22858"/>
                </a:tc>
                <a:tc>
                  <a:txBody>
                    <a:bodyPr/>
                    <a:lstStyle/>
                    <a:p>
                      <a:r>
                        <a:rPr lang="en-GB" sz="2000" dirty="0"/>
                        <a:t>No need for external provider</a:t>
                      </a:r>
                    </a:p>
                  </a:txBody>
                  <a:tcPr marL="45720" marR="45720" marT="22858" marB="2285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18515401"/>
      </p:ext>
    </p:extLst>
  </p:cSld>
  <p:clrMapOvr>
    <a:masterClrMapping/>
  </p:clrMapOvr>
  <p:transition spd="med"/>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319CD6A7-1A94-432C-90B2-CD7DD96718D7}"/>
              </a:ext>
            </a:extLst>
          </p:cNvPr>
          <p:cNvSpPr>
            <a:spLocks noGrp="1" noChangeArrowheads="1"/>
          </p:cNvSpPr>
          <p:nvPr>
            <p:ph type="title"/>
          </p:nvPr>
        </p:nvSpPr>
        <p:spPr>
          <a:xfrm>
            <a:off x="402432" y="944563"/>
            <a:ext cx="10972800" cy="538957"/>
          </a:xfrm>
        </p:spPr>
        <p:txBody>
          <a:bodyPr/>
          <a:lstStyle/>
          <a:p>
            <a:pPr eaLnBrk="1"/>
            <a:r>
              <a:rPr lang="en-US" altLang="en-US" sz="3600" dirty="0"/>
              <a:t>Qualifying Non-UK Pension Schemes (‘QNUPS’)</a:t>
            </a:r>
            <a:br>
              <a:rPr lang="en-US" altLang="en-US" sz="3600" dirty="0"/>
            </a:br>
            <a:endParaRPr lang="en-US" altLang="en-US" sz="3600" dirty="0"/>
          </a:p>
        </p:txBody>
      </p:sp>
      <p:sp>
        <p:nvSpPr>
          <p:cNvPr id="5123" name="Rectangle 2">
            <a:extLst>
              <a:ext uri="{FF2B5EF4-FFF2-40B4-BE49-F238E27FC236}">
                <a16:creationId xmlns:a16="http://schemas.microsoft.com/office/drawing/2014/main" id="{B6A0538B-4B79-4CFA-A7ED-A045F3D97157}"/>
              </a:ext>
            </a:extLst>
          </p:cNvPr>
          <p:cNvSpPr>
            <a:spLocks noGrp="1" noChangeArrowheads="1"/>
          </p:cNvSpPr>
          <p:nvPr>
            <p:ph type="body" idx="1"/>
          </p:nvPr>
        </p:nvSpPr>
        <p:spPr>
          <a:xfrm>
            <a:off x="551384" y="1736812"/>
            <a:ext cx="10909212" cy="3816350"/>
          </a:xfrm>
        </p:spPr>
        <p:txBody>
          <a:bodyPr/>
          <a:lstStyle/>
          <a:p>
            <a:pPr marL="285750" indent="-285750" algn="just" eaLnBrk="1">
              <a:spcBef>
                <a:spcPts val="300"/>
              </a:spcBef>
              <a:spcAft>
                <a:spcPts val="300"/>
              </a:spcAft>
              <a:buFont typeface="Arial" panose="020B0604020202020204" pitchFamily="34" charset="0"/>
              <a:buChar char="•"/>
              <a:defRPr/>
            </a:pPr>
            <a:r>
              <a:rPr lang="en-GB" altLang="en-US" sz="1900" dirty="0"/>
              <a:t>UK pension schemes are great – but not enough!</a:t>
            </a:r>
          </a:p>
          <a:p>
            <a:pPr marL="285750" indent="-285750" algn="just" eaLnBrk="1">
              <a:spcBef>
                <a:spcPts val="300"/>
              </a:spcBef>
              <a:spcAft>
                <a:spcPts val="300"/>
              </a:spcAft>
              <a:buFont typeface="Arial" panose="020B0604020202020204" pitchFamily="34" charset="0"/>
              <a:buChar char="•"/>
              <a:defRPr/>
            </a:pPr>
            <a:r>
              <a:rPr lang="en-GB" altLang="en-US" sz="1900" dirty="0"/>
              <a:t> Some overseas pension schemes are attractive for “top-up” savings</a:t>
            </a:r>
          </a:p>
          <a:p>
            <a:pPr marL="285750" indent="-285750" algn="just" eaLnBrk="1">
              <a:spcBef>
                <a:spcPts val="300"/>
              </a:spcBef>
              <a:spcAft>
                <a:spcPts val="300"/>
              </a:spcAft>
              <a:buFont typeface="Arial" panose="020B0604020202020204" pitchFamily="34" charset="0"/>
              <a:buChar char="•"/>
              <a:defRPr/>
            </a:pPr>
            <a:r>
              <a:rPr lang="en-GB" altLang="en-US" sz="1900" dirty="0"/>
              <a:t>In particular, appropriate </a:t>
            </a:r>
            <a:r>
              <a:rPr lang="en-GB" altLang="en-US" sz="1900" b="1" dirty="0"/>
              <a:t>Qualifying Non-UK Pension Schemes (“QNUPS”) </a:t>
            </a:r>
            <a:r>
              <a:rPr lang="en-GB" altLang="en-US" sz="1900" dirty="0"/>
              <a:t>provide:</a:t>
            </a:r>
          </a:p>
          <a:p>
            <a:pPr marL="675482" indent="-357188" algn="just" eaLnBrk="1">
              <a:spcBef>
                <a:spcPts val="300"/>
              </a:spcBef>
              <a:spcAft>
                <a:spcPts val="300"/>
              </a:spcAft>
              <a:buFont typeface="Courier New" panose="02070309020205020404" pitchFamily="49" charset="0"/>
              <a:buChar char="o"/>
              <a:defRPr/>
            </a:pPr>
            <a:r>
              <a:rPr lang="en-GB" altLang="en-US" sz="1900" dirty="0"/>
              <a:t>Similar (and potentially extended) investment opportunities and flexibility to UK schemes</a:t>
            </a:r>
          </a:p>
          <a:p>
            <a:pPr marL="675482" indent="-357188" algn="just" eaLnBrk="1">
              <a:spcBef>
                <a:spcPts val="300"/>
              </a:spcBef>
              <a:spcAft>
                <a:spcPts val="300"/>
              </a:spcAft>
              <a:buFont typeface="Courier New" panose="02070309020205020404" pitchFamily="49" charset="0"/>
              <a:buChar char="o"/>
              <a:defRPr/>
            </a:pPr>
            <a:r>
              <a:rPr lang="en-GB" altLang="en-US" sz="1900" dirty="0"/>
              <a:t>Tax-exempt roll-up depending upon jurisdiction selected</a:t>
            </a:r>
          </a:p>
          <a:p>
            <a:pPr marL="675482" indent="-357188" algn="just" eaLnBrk="1">
              <a:spcBef>
                <a:spcPts val="300"/>
              </a:spcBef>
              <a:spcAft>
                <a:spcPts val="300"/>
              </a:spcAft>
              <a:buFont typeface="Courier New" panose="02070309020205020404" pitchFamily="49" charset="0"/>
              <a:buChar char="o"/>
              <a:defRPr/>
            </a:pPr>
            <a:r>
              <a:rPr lang="en-GB" altLang="en-US" sz="1900" b="1" dirty="0"/>
              <a:t>Death benefits not subject to UK IHT </a:t>
            </a:r>
            <a:r>
              <a:rPr lang="en-GB" altLang="en-US" sz="1900" b="1" u="sng" dirty="0"/>
              <a:t>but</a:t>
            </a:r>
          </a:p>
          <a:p>
            <a:pPr marL="285750" indent="-285750" algn="just" eaLnBrk="1">
              <a:spcBef>
                <a:spcPts val="300"/>
              </a:spcBef>
              <a:spcAft>
                <a:spcPts val="300"/>
              </a:spcAft>
              <a:buFont typeface="Arial" panose="020B0604020202020204" pitchFamily="34" charset="0"/>
              <a:buChar char="•"/>
              <a:defRPr/>
            </a:pPr>
            <a:r>
              <a:rPr lang="en-GB" altLang="en-US" sz="1900" dirty="0"/>
              <a:t>With no tax relief on contributions and</a:t>
            </a:r>
          </a:p>
          <a:p>
            <a:pPr marL="285750" indent="-285750" algn="just" eaLnBrk="1">
              <a:spcBef>
                <a:spcPts val="300"/>
              </a:spcBef>
              <a:spcAft>
                <a:spcPts val="300"/>
              </a:spcAft>
              <a:buFont typeface="Arial" panose="020B0604020202020204" pitchFamily="34" charset="0"/>
              <a:buChar char="•"/>
              <a:defRPr/>
            </a:pPr>
            <a:r>
              <a:rPr lang="en-GB" altLang="en-US" sz="1900" dirty="0"/>
              <a:t>Benefits paid in respect of UK members, may be subject to UK Income Tax</a:t>
            </a:r>
          </a:p>
          <a:p>
            <a:pPr marL="0" indent="0" algn="just" eaLnBrk="1">
              <a:spcBef>
                <a:spcPts val="300"/>
              </a:spcBef>
              <a:spcAft>
                <a:spcPts val="300"/>
              </a:spcAft>
              <a:defRPr/>
            </a:pPr>
            <a:r>
              <a:rPr lang="en-GB" altLang="en-US" sz="1900" b="1" dirty="0"/>
              <a:t>The suitability of a QNUPS varies with circumstances and the territory and provider selected.</a:t>
            </a:r>
          </a:p>
          <a:p>
            <a:pPr marL="0" indent="0" eaLnBrk="1">
              <a:defRPr/>
            </a:pPr>
            <a:endParaRPr lang="en-GB" altLang="en-US" sz="1800" dirty="0"/>
          </a:p>
          <a:p>
            <a:pPr marL="342900" indent="-342900" eaLnBrk="1">
              <a:buFont typeface="Arial" panose="020B0604020202020204" pitchFamily="34" charset="0"/>
              <a:buChar char="•"/>
              <a:defRPr/>
            </a:pPr>
            <a:endParaRPr lang="en-GB" altLang="en-US" sz="900" dirty="0"/>
          </a:p>
          <a:p>
            <a:pPr marL="0" indent="0" eaLnBrk="1">
              <a:defRPr/>
            </a:pPr>
            <a:endParaRPr lang="en-US" altLang="en-US" sz="1800" dirty="0"/>
          </a:p>
        </p:txBody>
      </p:sp>
    </p:spTree>
    <p:extLst>
      <p:ext uri="{BB962C8B-B14F-4D97-AF65-F5344CB8AC3E}">
        <p14:creationId xmlns:p14="http://schemas.microsoft.com/office/powerpoint/2010/main" val="2537699054"/>
      </p:ext>
    </p:extLst>
  </p:cSld>
  <p:clrMapOvr>
    <a:masterClrMapping/>
  </p:clrMapOvr>
  <p:transition spd="med"/>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04FEB96C-50C8-41EC-B547-5A23693E611A}"/>
              </a:ext>
            </a:extLst>
          </p:cNvPr>
          <p:cNvSpPr>
            <a:spLocks noGrp="1" noChangeArrowheads="1"/>
          </p:cNvSpPr>
          <p:nvPr>
            <p:ph type="title"/>
          </p:nvPr>
        </p:nvSpPr>
        <p:spPr>
          <a:xfrm>
            <a:off x="263352" y="440668"/>
            <a:ext cx="10972800" cy="538957"/>
          </a:xfrm>
        </p:spPr>
        <p:txBody>
          <a:bodyPr/>
          <a:lstStyle/>
          <a:p>
            <a:pPr eaLnBrk="1"/>
            <a:r>
              <a:rPr lang="en-US" altLang="en-US" sz="4400" dirty="0"/>
              <a:t>Moving or working abroad</a:t>
            </a:r>
            <a:endParaRPr lang="en-US" altLang="en-US" dirty="0"/>
          </a:p>
        </p:txBody>
      </p:sp>
      <p:sp>
        <p:nvSpPr>
          <p:cNvPr id="5123" name="Rectangle 2">
            <a:extLst>
              <a:ext uri="{FF2B5EF4-FFF2-40B4-BE49-F238E27FC236}">
                <a16:creationId xmlns:a16="http://schemas.microsoft.com/office/drawing/2014/main" id="{BC41578F-DE25-491C-AB95-319AB5F19916}"/>
              </a:ext>
            </a:extLst>
          </p:cNvPr>
          <p:cNvSpPr>
            <a:spLocks noGrp="1" noChangeArrowheads="1"/>
          </p:cNvSpPr>
          <p:nvPr>
            <p:ph type="body" idx="1"/>
          </p:nvPr>
        </p:nvSpPr>
        <p:spPr>
          <a:xfrm>
            <a:off x="412750" y="1736812"/>
            <a:ext cx="10972800" cy="3796258"/>
          </a:xfrm>
        </p:spPr>
        <p:txBody>
          <a:bodyPr/>
          <a:lstStyle/>
          <a:p>
            <a:pPr lvl="2" indent="-171450" algn="just" eaLnBrk="1">
              <a:spcBef>
                <a:spcPts val="300"/>
              </a:spcBef>
              <a:spcAft>
                <a:spcPts val="300"/>
              </a:spcAft>
              <a:buFont typeface="Arial" panose="020B0604020202020204" pitchFamily="34" charset="0"/>
              <a:buChar char="•"/>
              <a:defRPr/>
            </a:pPr>
            <a:r>
              <a:rPr lang="en-GB" sz="1900" dirty="0"/>
              <a:t>Internationally mobile employees can be offered pension arrangements with gross roll up. </a:t>
            </a:r>
          </a:p>
          <a:p>
            <a:pPr lvl="2" indent="-171450" algn="just" eaLnBrk="1">
              <a:spcBef>
                <a:spcPts val="300"/>
              </a:spcBef>
              <a:spcAft>
                <a:spcPts val="300"/>
              </a:spcAft>
              <a:buFont typeface="Arial" panose="020B0604020202020204" pitchFamily="34" charset="0"/>
              <a:buChar char="•"/>
              <a:defRPr/>
            </a:pPr>
            <a:r>
              <a:rPr lang="en-GB" sz="1900" dirty="0"/>
              <a:t>Ideally, these should permit wide investment, contribution and benefit flexibility – and tax deductibility on contributions where possible.</a:t>
            </a:r>
          </a:p>
          <a:p>
            <a:pPr lvl="4" indent="-171450" algn="just" eaLnBrk="1">
              <a:spcBef>
                <a:spcPts val="300"/>
              </a:spcBef>
              <a:spcAft>
                <a:spcPts val="300"/>
              </a:spcAft>
              <a:buFont typeface="Arial" panose="020B0604020202020204" pitchFamily="34" charset="0"/>
              <a:buChar char="•"/>
              <a:defRPr/>
            </a:pPr>
            <a:r>
              <a:rPr lang="en-GB" altLang="en-US" sz="1900" dirty="0"/>
              <a:t>The UK could be the right base for such pension schemes depending upon the position of the employees – as could some other offshore centres. </a:t>
            </a:r>
          </a:p>
          <a:p>
            <a:pPr lvl="4" indent="-171450" algn="just" eaLnBrk="1">
              <a:spcBef>
                <a:spcPts val="300"/>
              </a:spcBef>
              <a:spcAft>
                <a:spcPts val="300"/>
              </a:spcAft>
              <a:buFont typeface="Arial" panose="020B0604020202020204" pitchFamily="34" charset="0"/>
              <a:buChar char="•"/>
              <a:defRPr/>
            </a:pPr>
            <a:r>
              <a:rPr lang="en-GB" altLang="en-US" sz="1900" dirty="0"/>
              <a:t>Specific advice is always needed regarding the selection of a jurisdiction and provider – and the potential effect of any relevant Double Tax Agreements that may be in force.</a:t>
            </a:r>
            <a:r>
              <a:rPr lang="en-GB" sz="1900" dirty="0"/>
              <a:t> </a:t>
            </a:r>
          </a:p>
          <a:p>
            <a:pPr lvl="4" indent="-171450" algn="just" eaLnBrk="1">
              <a:spcBef>
                <a:spcPts val="300"/>
              </a:spcBef>
              <a:spcAft>
                <a:spcPts val="300"/>
              </a:spcAft>
              <a:buFont typeface="Arial" panose="020B0604020202020204" pitchFamily="34" charset="0"/>
              <a:buChar char="•"/>
              <a:defRPr/>
            </a:pPr>
            <a:r>
              <a:rPr lang="en-GB" altLang="en-US" sz="1900" dirty="0"/>
              <a:t>Always need to take account of where people come from, where they work and where they want to live ultimately.</a:t>
            </a:r>
          </a:p>
          <a:p>
            <a:pPr lvl="4" indent="-171450" algn="just" eaLnBrk="1">
              <a:spcBef>
                <a:spcPts val="300"/>
              </a:spcBef>
              <a:spcAft>
                <a:spcPts val="300"/>
              </a:spcAft>
              <a:buFont typeface="Arial" panose="020B0604020202020204" pitchFamily="34" charset="0"/>
              <a:buChar char="•"/>
              <a:defRPr/>
            </a:pPr>
            <a:r>
              <a:rPr lang="en-GB" altLang="en-US" sz="1900" dirty="0"/>
              <a:t>Pension rights accrued in the UK can be transferred overseas – to “QROPS” – but maybe with a tax </a:t>
            </a:r>
            <a:r>
              <a:rPr lang="en-GB" altLang="en-US" sz="1900"/>
              <a:t>charge.</a:t>
            </a:r>
            <a:endParaRPr lang="en-GB" altLang="en-US" sz="1900" dirty="0"/>
          </a:p>
          <a:p>
            <a:pPr marL="0" lvl="4" algn="just" eaLnBrk="1">
              <a:spcBef>
                <a:spcPts val="300"/>
              </a:spcBef>
              <a:spcAft>
                <a:spcPts val="300"/>
              </a:spcAft>
              <a:defRPr/>
            </a:pPr>
            <a:endParaRPr lang="en-GB" altLang="en-US" sz="1000" b="1" dirty="0"/>
          </a:p>
        </p:txBody>
      </p:sp>
    </p:spTree>
    <p:extLst>
      <p:ext uri="{BB962C8B-B14F-4D97-AF65-F5344CB8AC3E}">
        <p14:creationId xmlns:p14="http://schemas.microsoft.com/office/powerpoint/2010/main" val="3812765944"/>
      </p:ext>
    </p:extLst>
  </p:cSld>
  <p:clrMapOvr>
    <a:masterClrMapping/>
  </p:clrMapOvr>
  <p:transition spd="med"/>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C7E1CB50-281D-40A2-BC6E-0F50D1509D9D}"/>
              </a:ext>
            </a:extLst>
          </p:cNvPr>
          <p:cNvSpPr>
            <a:spLocks noGrp="1" noChangeArrowheads="1"/>
          </p:cNvSpPr>
          <p:nvPr>
            <p:ph type="title"/>
          </p:nvPr>
        </p:nvSpPr>
        <p:spPr/>
        <p:txBody>
          <a:bodyPr/>
          <a:lstStyle/>
          <a:p>
            <a:pPr eaLnBrk="1"/>
            <a:r>
              <a:rPr lang="en-US" altLang="en-US" dirty="0"/>
              <a:t>Nigel Sloam &amp; Co</a:t>
            </a:r>
          </a:p>
        </p:txBody>
      </p:sp>
      <p:sp>
        <p:nvSpPr>
          <p:cNvPr id="5123" name="Rectangle 2">
            <a:extLst>
              <a:ext uri="{FF2B5EF4-FFF2-40B4-BE49-F238E27FC236}">
                <a16:creationId xmlns:a16="http://schemas.microsoft.com/office/drawing/2014/main" id="{36F725D7-4112-4C4A-AB75-B1364FDBCDB6}"/>
              </a:ext>
            </a:extLst>
          </p:cNvPr>
          <p:cNvSpPr>
            <a:spLocks noGrp="1" noChangeArrowheads="1"/>
          </p:cNvSpPr>
          <p:nvPr>
            <p:ph type="body" idx="1"/>
          </p:nvPr>
        </p:nvSpPr>
        <p:spPr>
          <a:xfrm>
            <a:off x="406400" y="1952836"/>
            <a:ext cx="10972800" cy="3066046"/>
          </a:xfrm>
        </p:spPr>
        <p:txBody>
          <a:bodyPr/>
          <a:lstStyle/>
          <a:p>
            <a:pPr marL="342900" indent="-342900" algn="just" eaLnBrk="1">
              <a:spcBef>
                <a:spcPts val="300"/>
              </a:spcBef>
              <a:spcAft>
                <a:spcPts val="300"/>
              </a:spcAft>
              <a:buFont typeface="Arial" panose="020B0604020202020204" pitchFamily="34" charset="0"/>
              <a:buChar char="•"/>
              <a:defRPr/>
            </a:pPr>
            <a:r>
              <a:rPr lang="en-GB" altLang="en-US" dirty="0"/>
              <a:t>Founded in 1979 - offices in London and Monaco, subsidiary in the US</a:t>
            </a:r>
          </a:p>
          <a:p>
            <a:pPr marL="342900" indent="-342900" algn="just" eaLnBrk="1">
              <a:spcBef>
                <a:spcPts val="300"/>
              </a:spcBef>
              <a:spcAft>
                <a:spcPts val="300"/>
              </a:spcAft>
              <a:buFont typeface="Arial" panose="020B0604020202020204" pitchFamily="34" charset="0"/>
              <a:buChar char="•"/>
              <a:defRPr/>
            </a:pPr>
            <a:r>
              <a:rPr lang="en-GB" altLang="en-US" dirty="0"/>
              <a:t>Full pensions consultancy service - planning, advice and solutions!</a:t>
            </a:r>
          </a:p>
          <a:p>
            <a:pPr marL="342900" indent="-342900" algn="just" eaLnBrk="1">
              <a:spcBef>
                <a:spcPts val="300"/>
              </a:spcBef>
              <a:spcAft>
                <a:spcPts val="300"/>
              </a:spcAft>
              <a:buFont typeface="Arial" panose="020B0604020202020204" pitchFamily="34" charset="0"/>
              <a:buChar char="•"/>
              <a:defRPr/>
            </a:pPr>
            <a:r>
              <a:rPr lang="en-GB" altLang="en-US" dirty="0"/>
              <a:t>Structuring - and integrating – pensions and other “cupboards of wealth”</a:t>
            </a:r>
          </a:p>
          <a:p>
            <a:pPr marL="342900" indent="-342900" algn="just" eaLnBrk="1">
              <a:spcBef>
                <a:spcPts val="300"/>
              </a:spcBef>
              <a:spcAft>
                <a:spcPts val="300"/>
              </a:spcAft>
              <a:buFont typeface="Arial" panose="020B0604020202020204" pitchFamily="34" charset="0"/>
              <a:buChar char="•"/>
              <a:defRPr/>
            </a:pPr>
            <a:r>
              <a:rPr lang="en-GB" altLang="en-US" dirty="0"/>
              <a:t>Full actuarial and Independent Trustee services</a:t>
            </a:r>
          </a:p>
          <a:p>
            <a:pPr marL="342900" indent="-342900" algn="just" eaLnBrk="1">
              <a:spcBef>
                <a:spcPts val="300"/>
              </a:spcBef>
              <a:spcAft>
                <a:spcPts val="300"/>
              </a:spcAft>
              <a:buFont typeface="Arial" panose="020B0604020202020204" pitchFamily="34" charset="0"/>
              <a:buChar char="•"/>
              <a:defRPr/>
            </a:pPr>
            <a:r>
              <a:rPr lang="en-GB" altLang="en-US" dirty="0"/>
              <a:t>Wealth and investment management </a:t>
            </a:r>
          </a:p>
          <a:p>
            <a:pPr marL="342900" indent="-342900" algn="just" eaLnBrk="1">
              <a:spcBef>
                <a:spcPts val="300"/>
              </a:spcBef>
              <a:spcAft>
                <a:spcPts val="300"/>
              </a:spcAft>
              <a:buFont typeface="Arial" panose="020B0604020202020204" pitchFamily="34" charset="0"/>
              <a:buChar char="•"/>
              <a:defRPr/>
            </a:pPr>
            <a:r>
              <a:rPr lang="en-GB" altLang="en-US" dirty="0"/>
              <a:t>SSAS &amp; SIPP providers and specialists </a:t>
            </a:r>
          </a:p>
          <a:p>
            <a:pPr marL="342900" indent="-342900" algn="just" eaLnBrk="1">
              <a:spcBef>
                <a:spcPts val="300"/>
              </a:spcBef>
              <a:spcAft>
                <a:spcPts val="300"/>
              </a:spcAft>
              <a:buFont typeface="Arial" panose="020B0604020202020204" pitchFamily="34" charset="0"/>
              <a:buChar char="•"/>
              <a:defRPr/>
            </a:pPr>
            <a:r>
              <a:rPr lang="en-GB" altLang="en-US" dirty="0"/>
              <a:t>QROPS, QNUPS and International Pension Planning consultancy</a:t>
            </a:r>
            <a:endParaRPr lang="en-US" altLang="en-US" dirty="0"/>
          </a:p>
        </p:txBody>
      </p:sp>
    </p:spTree>
    <p:extLst>
      <p:ext uri="{BB962C8B-B14F-4D97-AF65-F5344CB8AC3E}">
        <p14:creationId xmlns:p14="http://schemas.microsoft.com/office/powerpoint/2010/main" val="975425098"/>
      </p:ext>
    </p:extLst>
  </p:cSld>
  <p:clrMapOvr>
    <a:masterClrMapping/>
  </p:clrMapOvr>
  <p:transition spd="med"/>
</p:sld>
</file>

<file path=ppt/slides/slide206.xml><?xml version="1.0" encoding="utf-8"?>
<p:sld xmlns:a="http://schemas.openxmlformats.org/drawingml/2006/main" xmlns:r="http://schemas.openxmlformats.org/officeDocument/2006/relationships" xmlns:p="http://schemas.openxmlformats.org/presentationml/2006/main" showMasterSp="0">
  <p:cSld>
    <p:bg>
      <p:bgPr>
        <a:solidFill>
          <a:srgbClr val="214B09"/>
        </a:solidFill>
        <a:effectLst/>
      </p:bgPr>
    </p:bg>
    <p:spTree>
      <p:nvGrpSpPr>
        <p:cNvPr id="1" name=""/>
        <p:cNvGrpSpPr/>
        <p:nvPr/>
      </p:nvGrpSpPr>
      <p:grpSpPr>
        <a:xfrm>
          <a:off x="0" y="0"/>
          <a:ext cx="0" cy="0"/>
          <a:chOff x="0" y="0"/>
          <a:chExt cx="0" cy="0"/>
        </a:xfrm>
      </p:grpSpPr>
      <p:sp>
        <p:nvSpPr>
          <p:cNvPr id="8" name="TextBox 7"/>
          <p:cNvSpPr txBox="1"/>
          <p:nvPr/>
        </p:nvSpPr>
        <p:spPr>
          <a:xfrm>
            <a:off x="315081" y="154236"/>
            <a:ext cx="30450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mn-cs"/>
              </a:rPr>
              <a:t>IBSA</a:t>
            </a:r>
          </a:p>
        </p:txBody>
      </p:sp>
      <p:sp>
        <p:nvSpPr>
          <p:cNvPr id="2" name="Rectangle 1">
            <a:extLst>
              <a:ext uri="{FF2B5EF4-FFF2-40B4-BE49-F238E27FC236}">
                <a16:creationId xmlns:a16="http://schemas.microsoft.com/office/drawing/2014/main" id="{1FA7DDEC-552C-466C-8379-42800564969B}"/>
              </a:ext>
            </a:extLst>
          </p:cNvPr>
          <p:cNvSpPr/>
          <p:nvPr/>
        </p:nvSpPr>
        <p:spPr>
          <a:xfrm>
            <a:off x="0" y="2098273"/>
            <a:ext cx="12192000" cy="1569660"/>
          </a:xfrm>
          <a:prstGeom prst="rect">
            <a:avLst/>
          </a:prstGeom>
        </p:spPr>
        <p:txBody>
          <a:bodyPr wrap="square">
            <a:spAutoFit/>
          </a:bodyPr>
          <a:lstStyle/>
          <a:p>
            <a:pPr lvl="0" algn="ctr"/>
            <a:r>
              <a:rPr lang="en-GB" sz="4800" kern="0" dirty="0"/>
              <a:t>Thank you for attending the </a:t>
            </a:r>
          </a:p>
          <a:p>
            <a:pPr lvl="0" algn="ctr"/>
            <a:r>
              <a:rPr lang="en-GB" sz="4800" kern="0" dirty="0"/>
              <a:t>IBSA Annual Conference</a:t>
            </a:r>
            <a:endParaRPr kumimoji="0" lang="en-GB" sz="4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FB41916B-F818-46A0-8CFB-1242EEC2B963}"/>
              </a:ext>
            </a:extLst>
          </p:cNvPr>
          <p:cNvCxnSpPr/>
          <p:nvPr/>
        </p:nvCxnSpPr>
        <p:spPr>
          <a:xfrm>
            <a:off x="2794795" y="4036068"/>
            <a:ext cx="649224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EC6D87-0AA1-41EE-9C42-6567CD5D8464}"/>
              </a:ext>
            </a:extLst>
          </p:cNvPr>
          <p:cNvSpPr txBox="1"/>
          <p:nvPr/>
        </p:nvSpPr>
        <p:spPr>
          <a:xfrm>
            <a:off x="4305759" y="4869456"/>
            <a:ext cx="3580482" cy="1200329"/>
          </a:xfrm>
          <a:prstGeom prst="rect">
            <a:avLst/>
          </a:prstGeom>
          <a:noFill/>
        </p:spPr>
        <p:txBody>
          <a:bodyPr wrap="square" rtlCol="0">
            <a:spAutoFit/>
          </a:bodyPr>
          <a:lstStyle/>
          <a:p>
            <a:pPr lvl="0" algn="ctr" defTabSz="914400">
              <a:defRPr/>
            </a:pPr>
            <a:r>
              <a:rPr lang="en-GB" sz="2400" kern="0" dirty="0"/>
              <a:t>www.theibsa.org</a:t>
            </a:r>
          </a:p>
          <a:p>
            <a:pPr lvl="0" algn="ctr" defTabSz="914400">
              <a:defRPr/>
            </a:pPr>
            <a:r>
              <a:rPr lang="en-GB" sz="2400" kern="0" dirty="0"/>
              <a:t>info@theibsa.org</a:t>
            </a:r>
          </a:p>
          <a:p>
            <a:pPr lvl="0" algn="ctr" defTabSz="914400">
              <a:defRPr/>
            </a:pPr>
            <a:r>
              <a:rPr lang="en-GB" sz="2400" kern="0" dirty="0"/>
              <a:t>Tel: + 44 (0) 207 030 3310</a:t>
            </a:r>
          </a:p>
        </p:txBody>
      </p:sp>
      <p:sp>
        <p:nvSpPr>
          <p:cNvPr id="7" name="TextBox 6">
            <a:extLst>
              <a:ext uri="{FF2B5EF4-FFF2-40B4-BE49-F238E27FC236}">
                <a16:creationId xmlns:a16="http://schemas.microsoft.com/office/drawing/2014/main" id="{490554F8-40A5-4121-B056-C7686E22B9E4}"/>
              </a:ext>
            </a:extLst>
          </p:cNvPr>
          <p:cNvSpPr txBox="1"/>
          <p:nvPr/>
        </p:nvSpPr>
        <p:spPr>
          <a:xfrm flipH="1">
            <a:off x="315081" y="755595"/>
            <a:ext cx="3109314" cy="584775"/>
          </a:xfrm>
          <a:prstGeom prst="rect">
            <a:avLst/>
          </a:prstGeom>
          <a:noFill/>
        </p:spPr>
        <p:txBody>
          <a:bodyPr wrap="square" rtlCol="0">
            <a:spAutoFit/>
          </a:bodyPr>
          <a:lstStyle/>
          <a:p>
            <a:pPr lvl="0">
              <a:defRPr/>
            </a:pPr>
            <a:r>
              <a:rPr lang="en-GB" sz="1600" dirty="0">
                <a:solidFill>
                  <a:srgbClr val="FFFFFF"/>
                </a:solidFill>
              </a:rPr>
              <a:t>International Business </a:t>
            </a:r>
          </a:p>
          <a:p>
            <a:pPr lvl="0">
              <a:defRPr/>
            </a:pPr>
            <a:r>
              <a:rPr lang="en-GB" sz="1600" dirty="0">
                <a:solidFill>
                  <a:srgbClr val="FFFFFF"/>
                </a:solidFill>
              </a:rPr>
              <a:t>Structuring Association</a:t>
            </a:r>
          </a:p>
        </p:txBody>
      </p:sp>
    </p:spTree>
    <p:extLst>
      <p:ext uri="{BB962C8B-B14F-4D97-AF65-F5344CB8AC3E}">
        <p14:creationId xmlns:p14="http://schemas.microsoft.com/office/powerpoint/2010/main" val="1856254478"/>
      </p:ext>
    </p:extLst>
  </p:cSld>
  <p:clrMapOvr>
    <a:masterClrMapping/>
  </p:clrMapOvr>
  <mc:AlternateContent xmlns:mc="http://schemas.openxmlformats.org/markup-compatibility/2006" xmlns:p14="http://schemas.microsoft.com/office/powerpoint/2010/main">
    <mc:Choice Requires="p14">
      <p:transition spd="slow" p14:dur="2000" advTm="4940"/>
    </mc:Choice>
    <mc:Fallback xmlns="">
      <p:transition spd="slow" advTm="49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MemeryCrystal</a:t>
            </a:r>
          </a:p>
        </p:txBody>
      </p:sp>
      <p:sp>
        <p:nvSpPr>
          <p:cNvPr id="3" name="Rectangle 3"/>
          <p:cNvSpPr txBox="1">
            <a:spLocks noChangeArrowheads="1"/>
          </p:cNvSpPr>
          <p:nvPr/>
        </p:nvSpPr>
        <p:spPr>
          <a:xfrm>
            <a:off x="1911350" y="592016"/>
            <a:ext cx="8229600" cy="56329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5000"/>
              </a:lnSpc>
              <a:buNone/>
            </a:pPr>
            <a:endParaRPr lang="en-GB" altLang="en-US" dirty="0">
              <a:solidFill>
                <a:prstClr val="black"/>
              </a:solidFill>
              <a:latin typeface="Avenir Book"/>
            </a:endParaRPr>
          </a:p>
          <a:p>
            <a:pPr algn="ctr">
              <a:lnSpc>
                <a:spcPct val="75000"/>
              </a:lnSpc>
              <a:buNone/>
            </a:pPr>
            <a:endParaRPr lang="en-GB" altLang="en-US" b="1" dirty="0">
              <a:solidFill>
                <a:prstClr val="black"/>
              </a:solidFill>
              <a:latin typeface="Avenir Book"/>
            </a:endParaRPr>
          </a:p>
          <a:p>
            <a:pPr algn="ctr">
              <a:lnSpc>
                <a:spcPct val="75000"/>
              </a:lnSpc>
              <a:buNone/>
            </a:pPr>
            <a:r>
              <a:rPr lang="en-GB" altLang="en-US" b="1" dirty="0">
                <a:solidFill>
                  <a:prstClr val="black"/>
                </a:solidFill>
                <a:latin typeface="Avenir Book"/>
              </a:rPr>
              <a:t>Intellectual Property – </a:t>
            </a:r>
          </a:p>
          <a:p>
            <a:pPr algn="ctr">
              <a:lnSpc>
                <a:spcPct val="75000"/>
              </a:lnSpc>
              <a:buNone/>
            </a:pPr>
            <a:r>
              <a:rPr lang="en-GB" altLang="en-US" b="1" dirty="0">
                <a:solidFill>
                  <a:prstClr val="black"/>
                </a:solidFill>
                <a:latin typeface="Avenir Book"/>
              </a:rPr>
              <a:t>Exploitation</a:t>
            </a:r>
          </a:p>
          <a:p>
            <a:pPr algn="ctr">
              <a:lnSpc>
                <a:spcPct val="75000"/>
              </a:lnSpc>
              <a:buNone/>
            </a:pPr>
            <a:endParaRPr lang="en-GB" altLang="en-US" b="1" dirty="0">
              <a:solidFill>
                <a:prstClr val="black"/>
              </a:solidFill>
              <a:latin typeface="Avenir Book"/>
            </a:endParaRPr>
          </a:p>
          <a:p>
            <a:pPr algn="ctr">
              <a:lnSpc>
                <a:spcPct val="75000"/>
              </a:lnSpc>
              <a:buNone/>
            </a:pPr>
            <a:endParaRPr lang="en-GB" altLang="en-US" b="1" dirty="0">
              <a:solidFill>
                <a:prstClr val="black"/>
              </a:solidFill>
              <a:latin typeface="Avenir Book"/>
            </a:endParaRPr>
          </a:p>
          <a:p>
            <a:pPr algn="ctr">
              <a:lnSpc>
                <a:spcPct val="75000"/>
              </a:lnSpc>
              <a:buNone/>
            </a:pPr>
            <a:endParaRPr lang="en-GB" altLang="en-US" b="1" dirty="0">
              <a:solidFill>
                <a:prstClr val="black"/>
              </a:solidFill>
              <a:latin typeface="Avenir Book"/>
            </a:endParaRPr>
          </a:p>
          <a:p>
            <a:pPr algn="ctr">
              <a:lnSpc>
                <a:spcPct val="75000"/>
              </a:lnSpc>
              <a:buNone/>
            </a:pPr>
            <a:endParaRPr lang="en-GB" altLang="en-US" b="1" dirty="0">
              <a:solidFill>
                <a:prstClr val="black"/>
              </a:solidFill>
              <a:latin typeface="Avenir Book"/>
            </a:endParaRPr>
          </a:p>
          <a:p>
            <a:pPr algn="ctr">
              <a:lnSpc>
                <a:spcPct val="75000"/>
              </a:lnSpc>
              <a:buNone/>
            </a:pPr>
            <a:r>
              <a:rPr lang="en-GB" altLang="en-US" b="1" dirty="0">
                <a:solidFill>
                  <a:prstClr val="black"/>
                </a:solidFill>
                <a:latin typeface="Avenir Book"/>
              </a:rPr>
              <a:t>Presentation </a:t>
            </a:r>
          </a:p>
          <a:p>
            <a:pPr algn="ctr">
              <a:lnSpc>
                <a:spcPct val="75000"/>
              </a:lnSpc>
              <a:buNone/>
            </a:pPr>
            <a:r>
              <a:rPr lang="en-GB" altLang="en-US" b="1" dirty="0">
                <a:solidFill>
                  <a:prstClr val="black"/>
                </a:solidFill>
                <a:latin typeface="Avenir Book"/>
              </a:rPr>
              <a:t>Thursday, 16</a:t>
            </a:r>
            <a:r>
              <a:rPr lang="en-GB" altLang="en-US" b="1" baseline="30000" dirty="0">
                <a:solidFill>
                  <a:prstClr val="black"/>
                </a:solidFill>
                <a:latin typeface="Avenir Book"/>
              </a:rPr>
              <a:t>th</a:t>
            </a:r>
            <a:r>
              <a:rPr lang="en-GB" altLang="en-US" b="1" dirty="0">
                <a:solidFill>
                  <a:prstClr val="black"/>
                </a:solidFill>
                <a:latin typeface="Avenir Book"/>
              </a:rPr>
              <a:t> November 2017</a:t>
            </a:r>
          </a:p>
        </p:txBody>
      </p:sp>
    </p:spTree>
    <p:extLst>
      <p:ext uri="{BB962C8B-B14F-4D97-AF65-F5344CB8AC3E}">
        <p14:creationId xmlns:p14="http://schemas.microsoft.com/office/powerpoint/2010/main" val="132585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800" dirty="0">
                <a:latin typeface="Arial" panose="020B0604020202020204" pitchFamily="34" charset="0"/>
                <a:cs typeface="Arial" panose="020B0604020202020204" pitchFamily="34" charset="0"/>
              </a:rPr>
              <a:t>Use It.</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Sell It.</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Let Someone else Use It.</a:t>
            </a:r>
          </a:p>
          <a:p>
            <a:pPr marL="0" indent="0">
              <a:buNone/>
            </a:pPr>
            <a:endParaRPr lang="en-GB"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How to Exploit IP</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108379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000" dirty="0">
                <a:latin typeface="Arial" panose="020B0604020202020204" pitchFamily="34" charset="0"/>
                <a:cs typeface="Arial" panose="020B0604020202020204" pitchFamily="34" charset="0"/>
              </a:rPr>
              <a:t>Intellectual Property Rights – a negative right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the right to stop someone else doing the same thing </a:t>
            </a:r>
          </a:p>
          <a:p>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How to Use IP</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4278649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71839" y="2956265"/>
            <a:ext cx="7622438" cy="3021977"/>
          </a:xfrm>
        </p:spPr>
        <p:txBody>
          <a:bodyPr/>
          <a:lstStyle/>
          <a:p>
            <a:pPr marL="0" indent="0">
              <a:buNone/>
            </a:pPr>
            <a:r>
              <a:rPr lang="en-GB" sz="2000" dirty="0">
                <a:latin typeface="Arial" panose="020B0604020202020204" pitchFamily="34" charset="0"/>
                <a:cs typeface="Arial" panose="020B0604020202020204" pitchFamily="34" charset="0"/>
              </a:rPr>
              <a:t>Can be a sensible arrangement, but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Can a joint owner use the IP?</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Can a joint owner license someone else to use the IP?</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Can a joint owner sell their ownership interest?</a:t>
            </a:r>
          </a:p>
          <a:p>
            <a:pPr marL="0" indent="0">
              <a:buNone/>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Joint Ownership of IP</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2157264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Section 36 Patents Act 1977</a:t>
            </a:r>
          </a:p>
          <a:p>
            <a:r>
              <a:rPr lang="en-GB" sz="1600" dirty="0">
                <a:latin typeface="Arial" panose="020B0604020202020204" pitchFamily="34" charset="0"/>
                <a:cs typeface="Arial" panose="020B0604020202020204" pitchFamily="34" charset="0"/>
              </a:rPr>
              <a:t>Section 23 Trade Marks Act 1994</a:t>
            </a:r>
          </a:p>
          <a:p>
            <a:r>
              <a:rPr lang="en-GB" sz="1600" dirty="0">
                <a:latin typeface="Arial" panose="020B0604020202020204" pitchFamily="34" charset="0"/>
                <a:cs typeface="Arial" panose="020B0604020202020204" pitchFamily="34" charset="0"/>
              </a:rPr>
              <a:t>Sections 16(2) and 173(2) Copyright Act 1988</a:t>
            </a:r>
          </a:p>
        </p:txBody>
      </p:sp>
      <p:sp>
        <p:nvSpPr>
          <p:cNvPr id="3" name="Text Placeholder 2"/>
          <p:cNvSpPr>
            <a:spLocks noGrp="1"/>
          </p:cNvSpPr>
          <p:nvPr>
            <p:ph type="body" sz="quarter" idx="10"/>
          </p:nvPr>
        </p:nvSpPr>
        <p:spPr/>
        <p:txBody>
          <a:bodyPr/>
          <a:lstStyle/>
          <a:p>
            <a:r>
              <a:rPr lang="en-GB" b="1" dirty="0"/>
              <a:t>Joint Ownership of IP</a:t>
            </a:r>
          </a:p>
        </p:txBody>
      </p:sp>
      <p:sp>
        <p:nvSpPr>
          <p:cNvPr id="4" name="Text Placeholder 3"/>
          <p:cNvSpPr>
            <a:spLocks noGrp="1"/>
          </p:cNvSpPr>
          <p:nvPr>
            <p:ph type="body" sz="quarter" idx="11"/>
          </p:nvPr>
        </p:nvSpPr>
        <p:spPr/>
        <p:txBody>
          <a:bodyPr/>
          <a:lstStyle/>
          <a:p>
            <a:r>
              <a:rPr lang="en-GB" dirty="0"/>
              <a:t>IP Exploitation</a:t>
            </a:r>
          </a:p>
        </p:txBody>
      </p:sp>
      <p:graphicFrame>
        <p:nvGraphicFramePr>
          <p:cNvPr id="6" name="Table 5"/>
          <p:cNvGraphicFramePr>
            <a:graphicFrameLocks noGrp="1"/>
          </p:cNvGraphicFramePr>
          <p:nvPr>
            <p:extLst/>
          </p:nvPr>
        </p:nvGraphicFramePr>
        <p:xfrm>
          <a:off x="3048000" y="3081250"/>
          <a:ext cx="6096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35973">
                <a:tc>
                  <a:txBody>
                    <a:bodyPr/>
                    <a:lstStyle/>
                    <a:p>
                      <a:endParaRPr lang="en-GB" dirty="0"/>
                    </a:p>
                  </a:txBody>
                  <a:tcPr/>
                </a:tc>
                <a:tc>
                  <a:txBody>
                    <a:bodyPr/>
                    <a:lstStyle/>
                    <a:p>
                      <a:r>
                        <a:rPr lang="en-GB" dirty="0"/>
                        <a:t>Patent</a:t>
                      </a:r>
                    </a:p>
                  </a:txBody>
                  <a:tcPr/>
                </a:tc>
                <a:tc>
                  <a:txBody>
                    <a:bodyPr/>
                    <a:lstStyle/>
                    <a:p>
                      <a:r>
                        <a:rPr lang="en-GB" dirty="0"/>
                        <a:t>Trade Mark</a:t>
                      </a:r>
                    </a:p>
                  </a:txBody>
                  <a:tcPr/>
                </a:tc>
                <a:tc>
                  <a:txBody>
                    <a:bodyPr/>
                    <a:lstStyle/>
                    <a:p>
                      <a:r>
                        <a:rPr lang="en-GB" dirty="0"/>
                        <a:t>Copyright</a:t>
                      </a:r>
                    </a:p>
                  </a:txBody>
                  <a:tcPr/>
                </a:tc>
                <a:extLst>
                  <a:ext uri="{0D108BD9-81ED-4DB2-BD59-A6C34878D82A}">
                    <a16:rowId xmlns:a16="http://schemas.microsoft.com/office/drawing/2014/main" val="10000"/>
                  </a:ext>
                </a:extLst>
              </a:tr>
              <a:tr h="335973">
                <a:tc>
                  <a:txBody>
                    <a:bodyPr/>
                    <a:lstStyle/>
                    <a:p>
                      <a:r>
                        <a:rPr lang="en-GB" dirty="0"/>
                        <a:t>Use</a:t>
                      </a:r>
                    </a:p>
                  </a:txBody>
                  <a:tcPr/>
                </a:tc>
                <a:tc>
                  <a:txBody>
                    <a:bodyPr/>
                    <a:lstStyle/>
                    <a:p>
                      <a:pPr algn="ctr"/>
                      <a:r>
                        <a:rPr lang="en-GB" b="1" dirty="0">
                          <a:solidFill>
                            <a:srgbClr val="00B050"/>
                          </a:solidFill>
                        </a:rPr>
                        <a:t>√</a:t>
                      </a:r>
                    </a:p>
                  </a:txBody>
                  <a:tcPr/>
                </a:tc>
                <a:tc>
                  <a:txBody>
                    <a:bodyPr/>
                    <a:lstStyle/>
                    <a:p>
                      <a:pPr algn="ctr"/>
                      <a:r>
                        <a:rPr lang="en-GB" b="1" dirty="0">
                          <a:solidFill>
                            <a:srgbClr val="00B050"/>
                          </a:solidFill>
                        </a:rPr>
                        <a:t>√</a:t>
                      </a:r>
                    </a:p>
                  </a:txBody>
                  <a:tcPr/>
                </a:tc>
                <a:tc>
                  <a:txBody>
                    <a:bodyPr/>
                    <a:lstStyle/>
                    <a:p>
                      <a:pPr algn="ctr"/>
                      <a:r>
                        <a:rPr lang="en-GB" b="1" dirty="0">
                          <a:solidFill>
                            <a:srgbClr val="FF0000"/>
                          </a:solidFill>
                        </a:rPr>
                        <a:t>x</a:t>
                      </a:r>
                    </a:p>
                  </a:txBody>
                  <a:tcPr/>
                </a:tc>
                <a:extLst>
                  <a:ext uri="{0D108BD9-81ED-4DB2-BD59-A6C34878D82A}">
                    <a16:rowId xmlns:a16="http://schemas.microsoft.com/office/drawing/2014/main" val="10001"/>
                  </a:ext>
                </a:extLst>
              </a:tr>
              <a:tr h="335973">
                <a:tc>
                  <a:txBody>
                    <a:bodyPr/>
                    <a:lstStyle/>
                    <a:p>
                      <a:r>
                        <a:rPr lang="en-GB" dirty="0"/>
                        <a:t>License</a:t>
                      </a:r>
                    </a:p>
                  </a:txBody>
                  <a:tcPr/>
                </a:tc>
                <a:tc>
                  <a:txBody>
                    <a:bodyPr/>
                    <a:lstStyle/>
                    <a:p>
                      <a:pPr algn="ctr"/>
                      <a:r>
                        <a:rPr lang="en-GB" b="1" dirty="0">
                          <a:solidFill>
                            <a:srgbClr val="FF0000"/>
                          </a:solidFill>
                        </a:rPr>
                        <a:t>x</a:t>
                      </a:r>
                    </a:p>
                  </a:txBody>
                  <a:tcPr/>
                </a:tc>
                <a:tc>
                  <a:txBody>
                    <a:bodyPr/>
                    <a:lstStyle/>
                    <a:p>
                      <a:pPr algn="ctr"/>
                      <a:r>
                        <a:rPr lang="en-GB" b="1" dirty="0">
                          <a:solidFill>
                            <a:srgbClr val="FF0000"/>
                          </a:solidFill>
                        </a:rPr>
                        <a:t>x</a:t>
                      </a:r>
                    </a:p>
                  </a:txBody>
                  <a:tcPr/>
                </a:tc>
                <a:tc>
                  <a:txBody>
                    <a:bodyPr/>
                    <a:lstStyle/>
                    <a:p>
                      <a:pPr algn="ctr"/>
                      <a:r>
                        <a:rPr lang="en-GB" b="1" dirty="0">
                          <a:solidFill>
                            <a:srgbClr val="FF0000"/>
                          </a:solidFill>
                        </a:rPr>
                        <a:t>x</a:t>
                      </a:r>
                    </a:p>
                  </a:txBody>
                  <a:tcPr/>
                </a:tc>
                <a:extLst>
                  <a:ext uri="{0D108BD9-81ED-4DB2-BD59-A6C34878D82A}">
                    <a16:rowId xmlns:a16="http://schemas.microsoft.com/office/drawing/2014/main" val="10002"/>
                  </a:ext>
                </a:extLst>
              </a:tr>
              <a:tr h="335973">
                <a:tc>
                  <a:txBody>
                    <a:bodyPr/>
                    <a:lstStyle/>
                    <a:p>
                      <a:r>
                        <a:rPr lang="en-GB" dirty="0"/>
                        <a:t>Sell</a:t>
                      </a:r>
                    </a:p>
                  </a:txBody>
                  <a:tcPr/>
                </a:tc>
                <a:tc>
                  <a:txBody>
                    <a:bodyPr/>
                    <a:lstStyle/>
                    <a:p>
                      <a:pPr algn="ctr"/>
                      <a:r>
                        <a:rPr lang="en-GB" b="1" dirty="0">
                          <a:solidFill>
                            <a:srgbClr val="FF0000"/>
                          </a:solidFill>
                        </a:rPr>
                        <a:t>x</a:t>
                      </a:r>
                    </a:p>
                  </a:txBody>
                  <a:tcPr/>
                </a:tc>
                <a:tc>
                  <a:txBody>
                    <a:bodyPr/>
                    <a:lstStyle/>
                    <a:p>
                      <a:pPr algn="ctr"/>
                      <a:r>
                        <a:rPr lang="en-GB" b="1" dirty="0">
                          <a:solidFill>
                            <a:srgbClr val="FF0000"/>
                          </a:solidFill>
                        </a:rPr>
                        <a:t>x</a:t>
                      </a:r>
                    </a:p>
                  </a:txBody>
                  <a:tcPr/>
                </a:tc>
                <a:tc>
                  <a:txBody>
                    <a:bodyPr/>
                    <a:lstStyle/>
                    <a:p>
                      <a:pPr algn="ctr"/>
                      <a:r>
                        <a:rPr lang="en-GB" b="1" dirty="0">
                          <a:solidFill>
                            <a:srgbClr val="002060"/>
                          </a:solidFill>
                        </a:rPr>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08150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71839" y="2858610"/>
            <a:ext cx="7622438" cy="3119632"/>
          </a:xfrm>
        </p:spPr>
        <p:txBody>
          <a:bodyPr/>
          <a:lstStyle/>
          <a:p>
            <a:pPr marL="0" indent="0">
              <a:buNone/>
            </a:pPr>
            <a:r>
              <a:rPr lang="en-GB" sz="2000" dirty="0">
                <a:latin typeface="Arial" panose="020B0604020202020204" pitchFamily="34" charset="0"/>
                <a:cs typeface="Arial" panose="020B0604020202020204" pitchFamily="34" charset="0"/>
              </a:rPr>
              <a:t>Tangible –vs- Intangible Asset</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Partial Assignment or Outright Sale?</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Partial Assignment can be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Limited by Rights</a:t>
            </a:r>
          </a:p>
          <a:p>
            <a:r>
              <a:rPr lang="en-GB" sz="2000" dirty="0">
                <a:latin typeface="Arial" panose="020B0604020202020204" pitchFamily="34" charset="0"/>
                <a:cs typeface="Arial" panose="020B0604020202020204" pitchFamily="34" charset="0"/>
              </a:rPr>
              <a:t>Limited in Time</a:t>
            </a:r>
          </a:p>
          <a:p>
            <a:r>
              <a:rPr lang="en-GB" sz="2000" dirty="0">
                <a:latin typeface="Arial" panose="020B0604020202020204" pitchFamily="34" charset="0"/>
                <a:cs typeface="Arial" panose="020B0604020202020204" pitchFamily="34" charset="0"/>
              </a:rPr>
              <a:t>But not limited by Territory</a:t>
            </a:r>
          </a:p>
          <a:p>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Assignment of IP</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7411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contractual grant of rights.</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contractual relationship negotiated by the parties.</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Licensor has contractual controls over Licensee.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But value to Licensee and Licensor may be aligned.</a:t>
            </a:r>
          </a:p>
          <a:p>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IP Licence</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298827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sz="2000" u="sng" dirty="0">
                <a:latin typeface="Arial" panose="020B0604020202020204" pitchFamily="34" charset="0"/>
                <a:cs typeface="Arial" panose="020B0604020202020204" pitchFamily="34" charset="0"/>
              </a:rPr>
              <a:t>Exclusive or Non-Exclusive Licence?</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What does ‘Exclusive’ mean?</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Performance Obligations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Consequences of Performance Failure</a:t>
            </a:r>
          </a:p>
          <a:p>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IP Licence</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35513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sz="2000" u="sng" dirty="0">
                <a:latin typeface="Arial" panose="020B0604020202020204" pitchFamily="34" charset="0"/>
                <a:cs typeface="Arial" panose="020B0604020202020204" pitchFamily="34" charset="0"/>
              </a:rPr>
              <a:t>Royalty Structure</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Gross or Net?</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Received or Receivable?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Transfer Pricing</a:t>
            </a:r>
          </a:p>
          <a:p>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IP Licence</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2410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214B0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38E9C1-B75C-4434-BE5D-A022F30E3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C22D90-904B-4BF8-9918-ADF58B918B88}"/>
              </a:ext>
            </a:extLst>
          </p:cNvPr>
          <p:cNvSpPr txBox="1"/>
          <p:nvPr/>
        </p:nvSpPr>
        <p:spPr>
          <a:xfrm>
            <a:off x="267628" y="188456"/>
            <a:ext cx="2649307" cy="1323439"/>
          </a:xfrm>
          <a:prstGeom prst="rect">
            <a:avLst/>
          </a:prstGeom>
          <a:noFill/>
        </p:spPr>
        <p:txBody>
          <a:bodyPr wrap="square" rtlCol="0">
            <a:spAutoFit/>
          </a:bodyPr>
          <a:lstStyle/>
          <a:p>
            <a:pPr lvl="0">
              <a:defRPr/>
            </a:pPr>
            <a:r>
              <a:rPr lang="en-GB" sz="4800" dirty="0">
                <a:solidFill>
                  <a:schemeClr val="accent1">
                    <a:lumMod val="50000"/>
                  </a:schemeClr>
                </a:solidFill>
                <a:latin typeface="Book Antiqua" panose="02040602050305030304" pitchFamily="18" charset="0"/>
              </a:rPr>
              <a:t>IBSA</a:t>
            </a:r>
          </a:p>
          <a:p>
            <a:pPr lvl="0">
              <a:defRPr/>
            </a:pPr>
            <a:r>
              <a:rPr lang="en-GB" sz="1600" dirty="0">
                <a:solidFill>
                  <a:schemeClr val="accent1">
                    <a:lumMod val="50000"/>
                  </a:schemeClr>
                </a:solidFill>
              </a:rPr>
              <a:t>International Business Structuring Association</a:t>
            </a:r>
          </a:p>
        </p:txBody>
      </p:sp>
    </p:spTree>
    <p:extLst>
      <p:ext uri="{BB962C8B-B14F-4D97-AF65-F5344CB8AC3E}">
        <p14:creationId xmlns:p14="http://schemas.microsoft.com/office/powerpoint/2010/main" val="3453774240"/>
      </p:ext>
    </p:extLst>
  </p:cSld>
  <p:clrMapOvr>
    <a:masterClrMapping/>
  </p:clrMapOvr>
  <mc:AlternateContent xmlns:mc="http://schemas.openxmlformats.org/markup-compatibility/2006" xmlns:p14="http://schemas.microsoft.com/office/powerpoint/2010/main">
    <mc:Choice Requires="p14">
      <p:transition spd="slow" p14:dur="2000" advTm="4940"/>
    </mc:Choice>
    <mc:Fallback xmlns="">
      <p:transition spd="slow" advTm="494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sz="2000" u="sng" dirty="0">
                <a:latin typeface="Arial" panose="020B0604020202020204" pitchFamily="34" charset="0"/>
                <a:cs typeface="Arial" panose="020B0604020202020204" pitchFamily="34" charset="0"/>
              </a:rPr>
              <a:t>Sub-Licensing</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Approval of sub-licensee and sub-licence terms</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Payments on actual/deemed arm’s length terms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Licensee responsibilities</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Licensor directly enforceable rights</a:t>
            </a:r>
          </a:p>
          <a:p>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b="1" dirty="0"/>
              <a:t>IP Licence</a:t>
            </a:r>
          </a:p>
        </p:txBody>
      </p:sp>
      <p:sp>
        <p:nvSpPr>
          <p:cNvPr id="4" name="Text Placeholder 3"/>
          <p:cNvSpPr>
            <a:spLocks noGrp="1"/>
          </p:cNvSpPr>
          <p:nvPr>
            <p:ph type="body" sz="quarter" idx="11"/>
          </p:nvPr>
        </p:nvSpPr>
        <p:spPr/>
        <p:txBody>
          <a:bodyPr/>
          <a:lstStyle/>
          <a:p>
            <a:r>
              <a:rPr lang="en-GB" dirty="0"/>
              <a:t>IP Exploitation</a:t>
            </a:r>
          </a:p>
        </p:txBody>
      </p:sp>
    </p:spTree>
    <p:extLst>
      <p:ext uri="{BB962C8B-B14F-4D97-AF65-F5344CB8AC3E}">
        <p14:creationId xmlns:p14="http://schemas.microsoft.com/office/powerpoint/2010/main" val="228093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71839" y="2231255"/>
            <a:ext cx="7622438" cy="3746987"/>
          </a:xfrm>
        </p:spPr>
        <p:txBody>
          <a:bodyPr/>
          <a:lstStyle/>
          <a:p>
            <a:pPr marL="0" indent="0">
              <a:buNone/>
            </a:pPr>
            <a:r>
              <a:rPr lang="en-GB" altLang="en-US" sz="2000" b="1" dirty="0">
                <a:solidFill>
                  <a:srgbClr val="000000"/>
                </a:solidFill>
              </a:rPr>
              <a:t>Jonathan Riley</a:t>
            </a:r>
            <a:br>
              <a:rPr lang="en-GB" altLang="en-US" sz="2000" b="1" dirty="0">
                <a:solidFill>
                  <a:srgbClr val="000000"/>
                </a:solidFill>
              </a:rPr>
            </a:br>
            <a:r>
              <a:rPr lang="en-GB" altLang="en-US" sz="2000" dirty="0">
                <a:solidFill>
                  <a:srgbClr val="000000"/>
                </a:solidFill>
              </a:rPr>
              <a:t>Partner</a:t>
            </a:r>
          </a:p>
          <a:p>
            <a:pPr marL="0" indent="0">
              <a:buNone/>
            </a:pPr>
            <a:r>
              <a:rPr lang="en-GB" altLang="en-US" sz="2000" dirty="0">
                <a:solidFill>
                  <a:srgbClr val="000000"/>
                </a:solidFill>
              </a:rPr>
              <a:t>Memery Crystal LLP</a:t>
            </a:r>
            <a:br>
              <a:rPr lang="en-GB" altLang="en-US" sz="2000" dirty="0">
                <a:solidFill>
                  <a:srgbClr val="000000"/>
                </a:solidFill>
              </a:rPr>
            </a:br>
            <a:br>
              <a:rPr lang="en-GB" altLang="en-US" sz="2000" dirty="0">
                <a:solidFill>
                  <a:srgbClr val="000000"/>
                </a:solidFill>
              </a:rPr>
            </a:br>
            <a:r>
              <a:rPr lang="en-GB" altLang="en-US" sz="2000" dirty="0">
                <a:solidFill>
                  <a:srgbClr val="000000"/>
                </a:solidFill>
              </a:rPr>
              <a:t>T +44 (0) 20 7400 5806</a:t>
            </a:r>
            <a:br>
              <a:rPr lang="en-GB" altLang="en-US" sz="2000" dirty="0">
                <a:solidFill>
                  <a:srgbClr val="000000"/>
                </a:solidFill>
              </a:rPr>
            </a:br>
            <a:r>
              <a:rPr lang="en-GB" altLang="en-US" sz="2000" dirty="0">
                <a:solidFill>
                  <a:srgbClr val="000000"/>
                </a:solidFill>
              </a:rPr>
              <a:t>E </a:t>
            </a:r>
            <a:r>
              <a:rPr lang="en-GB" altLang="en-US" sz="2000" u="sng" dirty="0">
                <a:solidFill>
                  <a:srgbClr val="0000FF"/>
                </a:solidFill>
              </a:rPr>
              <a:t>jonathan.riley@memerycrystal.com</a:t>
            </a:r>
            <a:endParaRPr lang="en-US" altLang="en-US" sz="4400" dirty="0">
              <a:solidFill>
                <a:schemeClr val="bg1"/>
              </a:solidFill>
              <a:latin typeface="Arial"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lstStyle/>
          <a:p>
            <a:r>
              <a:rPr lang="en-GB" dirty="0"/>
              <a:t>.</a:t>
            </a:r>
          </a:p>
        </p:txBody>
      </p:sp>
      <p:sp>
        <p:nvSpPr>
          <p:cNvPr id="4" name="Text Placeholder 3"/>
          <p:cNvSpPr>
            <a:spLocks noGrp="1"/>
          </p:cNvSpPr>
          <p:nvPr>
            <p:ph type="body" sz="quarter" idx="11"/>
          </p:nvPr>
        </p:nvSpPr>
        <p:spPr/>
        <p:txBody>
          <a:bodyPr/>
          <a:lstStyle/>
          <a:p>
            <a:r>
              <a:rPr lang="en-GB" dirty="0"/>
              <a:t>IP Exploitation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25997" y="2284922"/>
            <a:ext cx="2113266" cy="2097098"/>
          </a:xfrm>
          <a:prstGeom prst="rect">
            <a:avLst/>
          </a:prstGeom>
          <a:noFill/>
          <a:extLst>
            <a:ext uri="{909E8E84-426E-40DD-AFC4-6F175D3DCCD1}">
              <a14:hiddenFill xmlns:a14="http://schemas.microsoft.com/office/drawing/2010/main">
                <a:solidFill>
                  <a:srgbClr val="006E7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2989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46313" y="1988840"/>
            <a:ext cx="7772400" cy="2808312"/>
          </a:xfrm>
        </p:spPr>
        <p:txBody>
          <a:bodyPr>
            <a:normAutofit fontScale="77500" lnSpcReduction="20000"/>
          </a:bodyPr>
          <a:lstStyle/>
          <a:p>
            <a:r>
              <a:rPr lang="en-GB" dirty="0">
                <a:solidFill>
                  <a:schemeClr val="tx1">
                    <a:lumMod val="65000"/>
                    <a:lumOff val="35000"/>
                  </a:schemeClr>
                </a:solidFill>
                <a:latin typeface="Arial" panose="020B0604020202020204" pitchFamily="34" charset="0"/>
                <a:cs typeface="Arial" panose="020B0604020202020204" pitchFamily="34" charset="0"/>
              </a:rPr>
              <a:t>Presentation Title:  INCENTIVISING KEY PERSONNEL</a:t>
            </a:r>
          </a:p>
          <a:p>
            <a:r>
              <a:rPr lang="en-GB" dirty="0">
                <a:solidFill>
                  <a:schemeClr val="tx1">
                    <a:lumMod val="65000"/>
                    <a:lumOff val="35000"/>
                  </a:schemeClr>
                </a:solidFill>
                <a:latin typeface="Arial" panose="020B0604020202020204" pitchFamily="34" charset="0"/>
                <a:cs typeface="Arial" panose="020B0604020202020204" pitchFamily="34" charset="0"/>
              </a:rPr>
              <a:t>Date:  	              16 November 2017</a:t>
            </a:r>
          </a:p>
          <a:p>
            <a:endParaRPr lang="en-GB" dirty="0">
              <a:solidFill>
                <a:schemeClr val="tx1">
                  <a:lumMod val="65000"/>
                  <a:lumOff val="35000"/>
                </a:schemeClr>
              </a:solidFill>
              <a:latin typeface="Arial" panose="020B0604020202020204" pitchFamily="34" charset="0"/>
              <a:cs typeface="Arial" panose="020B0604020202020204" pitchFamily="34" charset="0"/>
            </a:endParaRPr>
          </a:p>
          <a:p>
            <a:pPr>
              <a:tabLst>
                <a:tab pos="1614488" algn="l"/>
              </a:tabLst>
            </a:pPr>
            <a:r>
              <a:rPr lang="en-GB" dirty="0">
                <a:solidFill>
                  <a:schemeClr val="tx1">
                    <a:lumMod val="65000"/>
                    <a:lumOff val="35000"/>
                  </a:schemeClr>
                </a:solidFill>
                <a:latin typeface="Arial" panose="020B0604020202020204" pitchFamily="34" charset="0"/>
                <a:cs typeface="Arial" panose="020B0604020202020204" pitchFamily="34" charset="0"/>
              </a:rPr>
              <a:t>Presented by:	  Bernhard Gilbey</a:t>
            </a:r>
            <a:br>
              <a:rPr lang="en-GB" dirty="0">
                <a:solidFill>
                  <a:schemeClr val="tx1">
                    <a:lumMod val="65000"/>
                    <a:lumOff val="35000"/>
                  </a:schemeClr>
                </a:solidFill>
                <a:latin typeface="Arial" panose="020B0604020202020204" pitchFamily="34" charset="0"/>
                <a:cs typeface="Arial" panose="020B0604020202020204" pitchFamily="34" charset="0"/>
              </a:rPr>
            </a:br>
            <a:r>
              <a:rPr lang="en-GB" dirty="0">
                <a:solidFill>
                  <a:schemeClr val="tx1">
                    <a:lumMod val="65000"/>
                    <a:lumOff val="35000"/>
                  </a:schemeClr>
                </a:solidFill>
                <a:latin typeface="Arial" panose="020B0604020202020204" pitchFamily="34" charset="0"/>
                <a:cs typeface="Arial" panose="020B0604020202020204" pitchFamily="34" charset="0"/>
              </a:rPr>
              <a:t>	  Head of Tax Strategy &amp; Benefits, Squire Patton Boggs</a:t>
            </a:r>
          </a:p>
          <a:p>
            <a:pPr>
              <a:tabLst>
                <a:tab pos="1614488" algn="l"/>
              </a:tabLst>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a:tabLst>
                <a:tab pos="1614488" algn="l"/>
              </a:tabLst>
            </a:pPr>
            <a:r>
              <a:rPr lang="en-GB" dirty="0">
                <a:solidFill>
                  <a:schemeClr val="tx1">
                    <a:lumMod val="65000"/>
                    <a:lumOff val="35000"/>
                  </a:schemeClr>
                </a:solidFill>
                <a:latin typeface="Arial" panose="020B0604020202020204" pitchFamily="34" charset="0"/>
                <a:cs typeface="Arial" panose="020B0604020202020204" pitchFamily="34" charset="0"/>
              </a:rPr>
              <a:t>	  Michael Lewis</a:t>
            </a:r>
          </a:p>
          <a:p>
            <a:pPr>
              <a:tabLst>
                <a:tab pos="1614488" algn="l"/>
              </a:tabLst>
            </a:pPr>
            <a:r>
              <a:rPr lang="en-GB">
                <a:solidFill>
                  <a:schemeClr val="tx1">
                    <a:lumMod val="65000"/>
                    <a:lumOff val="35000"/>
                  </a:schemeClr>
                </a:solidFill>
                <a:latin typeface="Arial" panose="020B0604020202020204" pitchFamily="34" charset="0"/>
                <a:cs typeface="Arial" panose="020B0604020202020204" pitchFamily="34" charset="0"/>
              </a:rPr>
              <a:t>	  Director</a:t>
            </a:r>
            <a:r>
              <a:rPr lang="en-GB" dirty="0">
                <a:solidFill>
                  <a:schemeClr val="tx1">
                    <a:lumMod val="65000"/>
                    <a:lumOff val="35000"/>
                  </a:schemeClr>
                </a:solidFill>
                <a:latin typeface="Arial" panose="020B0604020202020204" pitchFamily="34" charset="0"/>
                <a:cs typeface="Arial" panose="020B0604020202020204" pitchFamily="34" charset="0"/>
              </a:rPr>
              <a:t>, Frank </a:t>
            </a:r>
            <a:r>
              <a:rPr lang="en-GB" dirty="0" err="1">
                <a:solidFill>
                  <a:schemeClr val="tx1">
                    <a:lumMod val="65000"/>
                    <a:lumOff val="35000"/>
                  </a:schemeClr>
                </a:solidFill>
                <a:latin typeface="Arial" panose="020B0604020202020204" pitchFamily="34" charset="0"/>
                <a:cs typeface="Arial" panose="020B0604020202020204" pitchFamily="34" charset="0"/>
              </a:rPr>
              <a:t>Hirth</a:t>
            </a:r>
            <a:endParaRPr lang="en-GB" dirty="0">
              <a:solidFill>
                <a:schemeClr val="tx1">
                  <a:lumMod val="65000"/>
                  <a:lumOff val="35000"/>
                </a:schemeClr>
              </a:solidFill>
              <a:latin typeface="Arial" panose="020B0604020202020204" pitchFamily="34" charset="0"/>
              <a:cs typeface="Arial" panose="020B0604020202020204" pitchFamily="34" charset="0"/>
            </a:endParaRPr>
          </a:p>
          <a:p>
            <a:pPr>
              <a:tabLst>
                <a:tab pos="1614488" algn="l"/>
              </a:tabLst>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a:tabLst>
                <a:tab pos="1614488" algn="l"/>
              </a:tabLst>
            </a:pPr>
            <a:r>
              <a:rPr lang="en-GB" dirty="0">
                <a:solidFill>
                  <a:schemeClr val="tx1">
                    <a:lumMod val="65000"/>
                    <a:lumOff val="35000"/>
                  </a:schemeClr>
                </a:solidFill>
                <a:latin typeface="Arial" panose="020B0604020202020204" pitchFamily="34" charset="0"/>
                <a:cs typeface="Arial" panose="020B0604020202020204" pitchFamily="34" charset="0"/>
              </a:rPr>
              <a:t>	</a:t>
            </a:r>
          </a:p>
          <a:p>
            <a:pPr>
              <a:tabLst>
                <a:tab pos="1614488" algn="l"/>
              </a:tabLst>
            </a:pPr>
            <a:r>
              <a:rPr lang="en-GB" dirty="0">
                <a:solidFill>
                  <a:schemeClr val="tx1">
                    <a:lumMod val="65000"/>
                    <a:lumOff val="35000"/>
                  </a:schemeClr>
                </a:solidFill>
                <a:latin typeface="Arial" panose="020B0604020202020204" pitchFamily="34" charset="0"/>
                <a:cs typeface="Arial" panose="020B0604020202020204" pitchFamily="34" charset="0"/>
              </a:rPr>
              <a:t>	</a:t>
            </a:r>
            <a:endParaRPr lang="en-GB" dirty="0">
              <a:solidFill>
                <a:schemeClr val="tx1">
                  <a:lumMod val="65000"/>
                  <a:lumOff val="35000"/>
                </a:schemeClr>
              </a:solidFill>
            </a:endParaRPr>
          </a:p>
        </p:txBody>
      </p:sp>
      <p:pic>
        <p:nvPicPr>
          <p:cNvPr id="5" name="Picture 4">
            <a:extLst>
              <a:ext uri="{FF2B5EF4-FFF2-40B4-BE49-F238E27FC236}">
                <a16:creationId xmlns:a16="http://schemas.microsoft.com/office/drawing/2014/main" id="{83CC997A-A9FB-456B-B4F1-91F58E4FB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pic>
        <p:nvPicPr>
          <p:cNvPr id="8" name="Picture 7">
            <a:extLst>
              <a:ext uri="{FF2B5EF4-FFF2-40B4-BE49-F238E27FC236}">
                <a16:creationId xmlns:a16="http://schemas.microsoft.com/office/drawing/2014/main" id="{A8ED978F-92AB-4323-B345-EA696AC05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sp>
        <p:nvSpPr>
          <p:cNvPr id="6" name="Rectangle 5">
            <a:extLst>
              <a:ext uri="{FF2B5EF4-FFF2-40B4-BE49-F238E27FC236}">
                <a16:creationId xmlns:a16="http://schemas.microsoft.com/office/drawing/2014/main" id="{C532D7F6-07DE-4C60-8A5B-ECB8F58B647B}"/>
              </a:ext>
            </a:extLst>
          </p:cNvPr>
          <p:cNvSpPr/>
          <p:nvPr/>
        </p:nvSpPr>
        <p:spPr>
          <a:xfrm>
            <a:off x="9848850" y="311904"/>
            <a:ext cx="2124075" cy="94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1A2BC6B-F61F-49B4-AE5D-92434D24C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20975341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060848"/>
            <a:ext cx="8229600" cy="1143000"/>
          </a:xfrm>
        </p:spPr>
        <p:txBody>
          <a:bodyPr>
            <a:normAutofit/>
          </a:bodyPr>
          <a:lstStyle/>
          <a:p>
            <a:pPr algn="l"/>
            <a:r>
              <a:rPr lang="en-GB" sz="2800" dirty="0">
                <a:solidFill>
                  <a:srgbClr val="284832"/>
                </a:solidFill>
                <a:latin typeface="Arial" panose="020B0604020202020204" pitchFamily="34" charset="0"/>
                <a:cs typeface="Arial" panose="020B0604020202020204" pitchFamily="34" charset="0"/>
              </a:rPr>
              <a:t>Incentivising Employees at Home &amp;</a:t>
            </a:r>
            <a:br>
              <a:rPr lang="en-GB" sz="2800" dirty="0">
                <a:solidFill>
                  <a:srgbClr val="284832"/>
                </a:solidFill>
                <a:latin typeface="Arial" panose="020B0604020202020204" pitchFamily="34" charset="0"/>
                <a:cs typeface="Arial" panose="020B0604020202020204" pitchFamily="34" charset="0"/>
              </a:rPr>
            </a:br>
            <a:r>
              <a:rPr lang="en-GB" sz="2800" dirty="0">
                <a:solidFill>
                  <a:srgbClr val="284832"/>
                </a:solidFill>
                <a:latin typeface="Arial" panose="020B0604020202020204" pitchFamily="34" charset="0"/>
                <a:cs typeface="Arial" panose="020B0604020202020204" pitchFamily="34" charset="0"/>
              </a:rPr>
              <a:t>Abroad</a:t>
            </a:r>
          </a:p>
        </p:txBody>
      </p:sp>
      <p:sp>
        <p:nvSpPr>
          <p:cNvPr id="3" name="Content Placeholder 2"/>
          <p:cNvSpPr>
            <a:spLocks noGrp="1"/>
          </p:cNvSpPr>
          <p:nvPr>
            <p:ph idx="1"/>
          </p:nvPr>
        </p:nvSpPr>
        <p:spPr>
          <a:xfrm>
            <a:off x="2063552" y="3501008"/>
            <a:ext cx="8229600" cy="2376264"/>
          </a:xfrm>
        </p:spPr>
        <p:txBody>
          <a:bodyPr>
            <a:normAutofit/>
          </a:bodyPr>
          <a:lstStyle/>
          <a:p>
            <a:pPr>
              <a:tabLst>
                <a:tab pos="2330450" algn="l"/>
              </a:tabLst>
            </a:pPr>
            <a:r>
              <a:rPr lang="en-GB" sz="2400" dirty="0">
                <a:solidFill>
                  <a:schemeClr val="tx1">
                    <a:lumMod val="65000"/>
                    <a:lumOff val="35000"/>
                  </a:schemeClr>
                </a:solidFill>
                <a:latin typeface="Arial" panose="020B0604020202020204" pitchFamily="34" charset="0"/>
                <a:cs typeface="Arial" panose="020B0604020202020204" pitchFamily="34" charset="0"/>
              </a:rPr>
              <a:t>Introductions</a:t>
            </a:r>
          </a:p>
          <a:p>
            <a:pPr marL="2687638" indent="-2687638">
              <a:buNone/>
              <a:tabLst>
                <a:tab pos="2330450" algn="l"/>
              </a:tabLst>
            </a:pPr>
            <a:endParaRPr lang="en-GB" sz="2400" dirty="0">
              <a:solidFill>
                <a:schemeClr val="tx1">
                  <a:lumMod val="65000"/>
                  <a:lumOff val="35000"/>
                </a:schemeClr>
              </a:solidFill>
              <a:latin typeface="Arial" panose="020B0604020202020204" pitchFamily="34" charset="0"/>
              <a:cs typeface="Arial" panose="020B0604020202020204" pitchFamily="34" charset="0"/>
            </a:endParaRPr>
          </a:p>
          <a:p>
            <a:pPr>
              <a:tabLst>
                <a:tab pos="2330450" algn="l"/>
              </a:tabLst>
            </a:pPr>
            <a:r>
              <a:rPr lang="en-GB" sz="2400" dirty="0">
                <a:solidFill>
                  <a:schemeClr val="tx1">
                    <a:lumMod val="65000"/>
                    <a:lumOff val="35000"/>
                  </a:schemeClr>
                </a:solidFill>
                <a:latin typeface="Arial" panose="020B0604020202020204" pitchFamily="34" charset="0"/>
                <a:cs typeface="Arial" panose="020B0604020202020204" pitchFamily="34" charset="0"/>
              </a:rPr>
              <a:t>Why it is increasingly important to consider potential current or future US tax issues (especially in ‘Tech’ sector’).</a:t>
            </a:r>
          </a:p>
          <a:p>
            <a:pPr marL="2687638" indent="-2687638">
              <a:buNone/>
              <a:tabLst>
                <a:tab pos="2330450" algn="l"/>
              </a:tabLst>
            </a:pP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ECE131C-9E43-45AD-B6A1-5B343878E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pic>
        <p:nvPicPr>
          <p:cNvPr id="6" name="Picture 5">
            <a:extLst>
              <a:ext uri="{FF2B5EF4-FFF2-40B4-BE49-F238E27FC236}">
                <a16:creationId xmlns:a16="http://schemas.microsoft.com/office/drawing/2014/main" id="{A980FC46-BC27-41B9-A6E4-F88418D6A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sp>
        <p:nvSpPr>
          <p:cNvPr id="8" name="Rectangle 7">
            <a:extLst>
              <a:ext uri="{FF2B5EF4-FFF2-40B4-BE49-F238E27FC236}">
                <a16:creationId xmlns:a16="http://schemas.microsoft.com/office/drawing/2014/main" id="{22FE8613-5C5E-48EC-BDE5-86D715FB0785}"/>
              </a:ext>
            </a:extLst>
          </p:cNvPr>
          <p:cNvSpPr/>
          <p:nvPr/>
        </p:nvSpPr>
        <p:spPr>
          <a:xfrm>
            <a:off x="9858375" y="311904"/>
            <a:ext cx="2114550" cy="8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628B6D-42F5-4972-B60F-481AA6907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15911397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896" y="1916832"/>
            <a:ext cx="8229600" cy="1143000"/>
          </a:xfrm>
        </p:spPr>
        <p:txBody>
          <a:bodyPr>
            <a:normAutofit/>
          </a:bodyPr>
          <a:lstStyle/>
          <a:p>
            <a:pPr algn="l"/>
            <a:r>
              <a:rPr lang="en-GB" sz="2800" dirty="0">
                <a:solidFill>
                  <a:srgbClr val="284832"/>
                </a:solidFill>
                <a:latin typeface="Arial" panose="020B0604020202020204" pitchFamily="34" charset="0"/>
                <a:cs typeface="Arial" panose="020B0604020202020204" pitchFamily="34" charset="0"/>
              </a:rPr>
              <a:t>Incentivising Employees at Home &amp;</a:t>
            </a:r>
            <a:br>
              <a:rPr lang="en-GB" sz="2800" dirty="0">
                <a:solidFill>
                  <a:srgbClr val="284832"/>
                </a:solidFill>
                <a:latin typeface="Arial" panose="020B0604020202020204" pitchFamily="34" charset="0"/>
                <a:cs typeface="Arial" panose="020B0604020202020204" pitchFamily="34" charset="0"/>
              </a:rPr>
            </a:br>
            <a:r>
              <a:rPr lang="en-GB" sz="2800" dirty="0">
                <a:solidFill>
                  <a:srgbClr val="284832"/>
                </a:solidFill>
                <a:latin typeface="Arial" panose="020B0604020202020204" pitchFamily="34" charset="0"/>
                <a:cs typeface="Arial" panose="020B0604020202020204" pitchFamily="34" charset="0"/>
              </a:rPr>
              <a:t>Abroad</a:t>
            </a:r>
          </a:p>
        </p:txBody>
      </p:sp>
      <p:sp>
        <p:nvSpPr>
          <p:cNvPr id="3" name="Content Placeholder 2"/>
          <p:cNvSpPr>
            <a:spLocks noGrp="1"/>
          </p:cNvSpPr>
          <p:nvPr>
            <p:ph idx="1"/>
          </p:nvPr>
        </p:nvSpPr>
        <p:spPr>
          <a:xfrm>
            <a:off x="2052896" y="3356992"/>
            <a:ext cx="8229600" cy="2664296"/>
          </a:xfrm>
        </p:spPr>
        <p:txBody>
          <a:bodyPr>
            <a:normAutofit/>
          </a:bodyPr>
          <a:lstStyle/>
          <a:p>
            <a:pPr>
              <a:tabLst>
                <a:tab pos="2330450" algn="l"/>
              </a:tabLst>
            </a:pPr>
            <a:r>
              <a:rPr lang="en-GB" sz="2400" dirty="0">
                <a:solidFill>
                  <a:schemeClr val="tx1">
                    <a:lumMod val="65000"/>
                    <a:lumOff val="35000"/>
                  </a:schemeClr>
                </a:solidFill>
                <a:latin typeface="Arial" panose="020B0604020202020204" pitchFamily="34" charset="0"/>
                <a:cs typeface="Arial" panose="020B0604020202020204" pitchFamily="34" charset="0"/>
              </a:rPr>
              <a:t>Use of options</a:t>
            </a:r>
          </a:p>
          <a:p>
            <a:pPr>
              <a:tabLst>
                <a:tab pos="2330450" algn="l"/>
              </a:tabLst>
            </a:pP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a:tabLst>
                <a:tab pos="2330450" algn="l"/>
              </a:tabLst>
            </a:pPr>
            <a:r>
              <a:rPr lang="en-GB" sz="2400" dirty="0">
                <a:solidFill>
                  <a:schemeClr val="tx1">
                    <a:lumMod val="65000"/>
                    <a:lumOff val="35000"/>
                  </a:schemeClr>
                </a:solidFill>
                <a:latin typeface="Arial" panose="020B0604020202020204" pitchFamily="34" charset="0"/>
                <a:cs typeface="Arial" panose="020B0604020202020204" pitchFamily="34" charset="0"/>
              </a:rPr>
              <a:t>Use of stock</a:t>
            </a:r>
          </a:p>
          <a:p>
            <a:pPr marL="0" indent="0">
              <a:buNone/>
              <a:tabLst>
                <a:tab pos="2330450" algn="l"/>
              </a:tabLst>
            </a:pP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a:tabLst>
                <a:tab pos="2330450" algn="l"/>
              </a:tabLst>
            </a:pPr>
            <a:r>
              <a:rPr lang="en-GB" sz="2400" dirty="0">
                <a:solidFill>
                  <a:schemeClr val="tx1">
                    <a:lumMod val="65000"/>
                    <a:lumOff val="35000"/>
                  </a:schemeClr>
                </a:solidFill>
                <a:latin typeface="Arial" panose="020B0604020202020204" pitchFamily="34" charset="0"/>
                <a:cs typeface="Arial" panose="020B0604020202020204" pitchFamily="34" charset="0"/>
              </a:rPr>
              <a:t>The likely stages of development</a:t>
            </a:r>
          </a:p>
          <a:p>
            <a:pPr>
              <a:tabLst>
                <a:tab pos="2330450" algn="l"/>
              </a:tabLst>
            </a:pP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a:tabLst>
                <a:tab pos="2330450" algn="l"/>
              </a:tabLst>
            </a:pPr>
            <a:r>
              <a:rPr lang="en-GB" sz="2400" dirty="0">
                <a:solidFill>
                  <a:schemeClr val="tx1">
                    <a:lumMod val="65000"/>
                    <a:lumOff val="35000"/>
                  </a:schemeClr>
                </a:solidFill>
                <a:latin typeface="Arial" panose="020B0604020202020204" pitchFamily="34" charset="0"/>
                <a:cs typeface="Arial" panose="020B0604020202020204" pitchFamily="34" charset="0"/>
              </a:rPr>
              <a:t>National insurance elections </a:t>
            </a:r>
          </a:p>
          <a:p>
            <a:pPr marL="2687638" indent="-2687638">
              <a:buNone/>
              <a:tabLst>
                <a:tab pos="2330450" algn="l"/>
              </a:tabLst>
            </a:pP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B93F70-657F-4CE9-A0EE-E2B91E1B3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pic>
        <p:nvPicPr>
          <p:cNvPr id="6" name="Picture 5">
            <a:extLst>
              <a:ext uri="{FF2B5EF4-FFF2-40B4-BE49-F238E27FC236}">
                <a16:creationId xmlns:a16="http://schemas.microsoft.com/office/drawing/2014/main" id="{326964C1-16C5-4402-9AFA-14A94DA9B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sp>
        <p:nvSpPr>
          <p:cNvPr id="7" name="Rectangle 6">
            <a:extLst>
              <a:ext uri="{FF2B5EF4-FFF2-40B4-BE49-F238E27FC236}">
                <a16:creationId xmlns:a16="http://schemas.microsoft.com/office/drawing/2014/main" id="{C0AFEAA4-A3DF-4375-9423-DF81D4C0EAE0}"/>
              </a:ext>
            </a:extLst>
          </p:cNvPr>
          <p:cNvSpPr/>
          <p:nvPr/>
        </p:nvSpPr>
        <p:spPr>
          <a:xfrm>
            <a:off x="9858375" y="311904"/>
            <a:ext cx="2114550" cy="8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558554B-DA3B-45CA-9088-3A4F2D2A7C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134398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406" y="1340768"/>
            <a:ext cx="8229600" cy="1143000"/>
          </a:xfrm>
        </p:spPr>
        <p:txBody>
          <a:bodyPr>
            <a:normAutofit/>
          </a:bodyPr>
          <a:lstStyle/>
          <a:p>
            <a:pPr algn="l"/>
            <a:r>
              <a:rPr lang="en-GB" sz="2800" dirty="0" err="1">
                <a:solidFill>
                  <a:srgbClr val="284832"/>
                </a:solidFill>
                <a:latin typeface="Arial" panose="020B0604020202020204" pitchFamily="34" charset="0"/>
                <a:cs typeface="Arial" panose="020B0604020202020204" pitchFamily="34" charset="0"/>
              </a:rPr>
              <a:t>Polycon</a:t>
            </a:r>
            <a:r>
              <a:rPr lang="en-GB" sz="2800" dirty="0">
                <a:solidFill>
                  <a:srgbClr val="284832"/>
                </a:solidFill>
                <a:latin typeface="Arial" panose="020B0604020202020204" pitchFamily="34" charset="0"/>
                <a:cs typeface="Arial" panose="020B0604020202020204" pitchFamily="34" charset="0"/>
              </a:rPr>
              <a:t> – The Early Days</a:t>
            </a:r>
          </a:p>
        </p:txBody>
      </p:sp>
      <p:sp>
        <p:nvSpPr>
          <p:cNvPr id="3" name="Content Placeholder 2"/>
          <p:cNvSpPr>
            <a:spLocks noGrp="1"/>
          </p:cNvSpPr>
          <p:nvPr>
            <p:ph idx="1"/>
          </p:nvPr>
        </p:nvSpPr>
        <p:spPr>
          <a:xfrm>
            <a:off x="1991544" y="2276872"/>
            <a:ext cx="8229600" cy="4032448"/>
          </a:xfrm>
        </p:spPr>
        <p:txBody>
          <a:bodyPr>
            <a:normAutofit/>
          </a:bodyPr>
          <a:lstStyle/>
          <a:p>
            <a:r>
              <a:rPr lang="en-GB" sz="1800" dirty="0">
                <a:solidFill>
                  <a:schemeClr val="tx1">
                    <a:lumMod val="65000"/>
                    <a:lumOff val="35000"/>
                  </a:schemeClr>
                </a:solidFill>
                <a:latin typeface="Arial" panose="020B0604020202020204" pitchFamily="34" charset="0"/>
                <a:cs typeface="Arial" panose="020B0604020202020204" pitchFamily="34" charset="0"/>
              </a:rPr>
              <a:t>UK tax advantages schemes</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EMI</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CSOP</a:t>
            </a:r>
          </a:p>
          <a:p>
            <a:pPr marL="457200" lvl="1" indent="0">
              <a:buNone/>
            </a:pPr>
            <a:r>
              <a:rPr lang="en-GB" sz="1800" dirty="0">
                <a:solidFill>
                  <a:schemeClr val="tx1">
                    <a:lumMod val="65000"/>
                    <a:lumOff val="35000"/>
                  </a:schemeClr>
                </a:solidFill>
                <a:latin typeface="Arial" panose="020B0604020202020204" pitchFamily="34" charset="0"/>
                <a:cs typeface="Arial" panose="020B0604020202020204" pitchFamily="34" charset="0"/>
              </a:rPr>
              <a:t>(Can cause US problems if granted at undervalue, not recognised for US purposes but still useful if excess foreign tax credits).</a:t>
            </a:r>
          </a:p>
          <a:p>
            <a:pPr marL="457200" lvl="1" indent="0">
              <a:buNone/>
            </a:pPr>
            <a:endParaRPr lang="en-GB" sz="1800" dirty="0">
              <a:solidFill>
                <a:schemeClr val="tx1">
                  <a:lumMod val="65000"/>
                  <a:lumOff val="35000"/>
                </a:schemeClr>
              </a:solidFill>
              <a:latin typeface="Arial" panose="020B0604020202020204" pitchFamily="34" charset="0"/>
              <a:cs typeface="Arial" panose="020B0604020202020204" pitchFamily="34" charset="0"/>
            </a:endParaRPr>
          </a:p>
          <a:p>
            <a:r>
              <a:rPr lang="en-GB" sz="1800" dirty="0">
                <a:solidFill>
                  <a:schemeClr val="tx1">
                    <a:lumMod val="65000"/>
                    <a:lumOff val="35000"/>
                  </a:schemeClr>
                </a:solidFill>
                <a:latin typeface="Arial" panose="020B0604020202020204" pitchFamily="34" charset="0"/>
                <a:cs typeface="Arial" panose="020B0604020202020204" pitchFamily="34" charset="0"/>
              </a:rPr>
              <a:t>US tax advantaged plan</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ISO</a:t>
            </a:r>
          </a:p>
          <a:p>
            <a:pPr marL="457200" lvl="1" indent="0">
              <a:buNone/>
            </a:pPr>
            <a:r>
              <a:rPr lang="en-GB" sz="1800" dirty="0">
                <a:solidFill>
                  <a:schemeClr val="tx1">
                    <a:lumMod val="65000"/>
                    <a:lumOff val="35000"/>
                  </a:schemeClr>
                </a:solidFill>
                <a:latin typeface="Arial" panose="020B0604020202020204" pitchFamily="34" charset="0"/>
                <a:cs typeface="Arial" panose="020B0604020202020204" pitchFamily="34" charset="0"/>
              </a:rPr>
              <a:t>(Little benefit for high earners – Alternative Minimum Tax)</a:t>
            </a:r>
          </a:p>
          <a:p>
            <a:pPr marL="457200" lvl="1" indent="0">
              <a:buNone/>
            </a:pPr>
            <a:endParaRPr lang="en-GB" sz="1800" dirty="0">
              <a:solidFill>
                <a:schemeClr val="tx1">
                  <a:lumMod val="65000"/>
                  <a:lumOff val="35000"/>
                </a:schemeClr>
              </a:solidFill>
              <a:latin typeface="Arial" panose="020B0604020202020204" pitchFamily="34" charset="0"/>
              <a:cs typeface="Arial" panose="020B0604020202020204" pitchFamily="34" charset="0"/>
            </a:endParaRPr>
          </a:p>
          <a:p>
            <a:r>
              <a:rPr lang="en-GB" sz="1800" dirty="0">
                <a:solidFill>
                  <a:schemeClr val="tx1">
                    <a:lumMod val="65000"/>
                    <a:lumOff val="35000"/>
                  </a:schemeClr>
                </a:solidFill>
                <a:latin typeface="Arial" panose="020B0604020202020204" pitchFamily="34" charset="0"/>
                <a:cs typeface="Arial" panose="020B0604020202020204" pitchFamily="34" charset="0"/>
              </a:rPr>
              <a:t>Rest of World</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Market value options</a:t>
            </a:r>
            <a:r>
              <a:rPr lang="en-GB" sz="20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4697FB28-2265-44D6-A73A-2946ED97B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pic>
        <p:nvPicPr>
          <p:cNvPr id="6" name="Picture 5">
            <a:extLst>
              <a:ext uri="{FF2B5EF4-FFF2-40B4-BE49-F238E27FC236}">
                <a16:creationId xmlns:a16="http://schemas.microsoft.com/office/drawing/2014/main" id="{8ED888E6-B1BF-49B6-81C5-6B9DF9264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sp>
        <p:nvSpPr>
          <p:cNvPr id="7" name="Rectangle 6">
            <a:extLst>
              <a:ext uri="{FF2B5EF4-FFF2-40B4-BE49-F238E27FC236}">
                <a16:creationId xmlns:a16="http://schemas.microsoft.com/office/drawing/2014/main" id="{3A744ECB-A067-4BBD-8651-A112B2D8676A}"/>
              </a:ext>
            </a:extLst>
          </p:cNvPr>
          <p:cNvSpPr/>
          <p:nvPr/>
        </p:nvSpPr>
        <p:spPr>
          <a:xfrm>
            <a:off x="9858375" y="311904"/>
            <a:ext cx="2114550" cy="8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56883AC-6321-4B86-95D3-3DEBB47FB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24596246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216" y="1340768"/>
            <a:ext cx="8229600" cy="1143000"/>
          </a:xfrm>
        </p:spPr>
        <p:txBody>
          <a:bodyPr>
            <a:normAutofit/>
          </a:bodyPr>
          <a:lstStyle/>
          <a:p>
            <a:pPr algn="l"/>
            <a:r>
              <a:rPr lang="en-GB" sz="2800" dirty="0" err="1">
                <a:solidFill>
                  <a:srgbClr val="284832"/>
                </a:solidFill>
                <a:latin typeface="Arial" panose="020B0604020202020204" pitchFamily="34" charset="0"/>
                <a:cs typeface="Arial" panose="020B0604020202020204" pitchFamily="34" charset="0"/>
              </a:rPr>
              <a:t>Polycon</a:t>
            </a:r>
            <a:r>
              <a:rPr lang="en-GB" sz="2800" dirty="0">
                <a:solidFill>
                  <a:srgbClr val="284832"/>
                </a:solidFill>
                <a:latin typeface="Arial" panose="020B0604020202020204" pitchFamily="34" charset="0"/>
                <a:cs typeface="Arial" panose="020B0604020202020204" pitchFamily="34" charset="0"/>
              </a:rPr>
              <a:t> – The Early Days (2)</a:t>
            </a:r>
          </a:p>
        </p:txBody>
      </p:sp>
      <p:sp>
        <p:nvSpPr>
          <p:cNvPr id="3" name="Content Placeholder 2"/>
          <p:cNvSpPr>
            <a:spLocks noGrp="1"/>
          </p:cNvSpPr>
          <p:nvPr>
            <p:ph idx="1"/>
          </p:nvPr>
        </p:nvSpPr>
        <p:spPr>
          <a:xfrm>
            <a:off x="1981200" y="2132856"/>
            <a:ext cx="8229600" cy="4248472"/>
          </a:xfrm>
        </p:spPr>
        <p:txBody>
          <a:bodyPr>
            <a:normAutofit/>
          </a:bodyPr>
          <a:lstStyle/>
          <a:p>
            <a:r>
              <a:rPr lang="en-GB" sz="1800" dirty="0">
                <a:solidFill>
                  <a:schemeClr val="tx1">
                    <a:lumMod val="65000"/>
                    <a:lumOff val="35000"/>
                  </a:schemeClr>
                </a:solidFill>
                <a:latin typeface="Arial" panose="020B0604020202020204" pitchFamily="34" charset="0"/>
                <a:cs typeface="Arial" panose="020B0604020202020204" pitchFamily="34" charset="0"/>
              </a:rPr>
              <a:t>Low value shares</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UK (s431)</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US (s83b)</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Valuation Methodologies</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ROW (restricted stock or restricted Stock Units).</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Should have approved share incentive plan (shareholders are aware of potential future dilution).</a:t>
            </a:r>
          </a:p>
          <a:p>
            <a:r>
              <a:rPr lang="en-GB" sz="1800" dirty="0">
                <a:solidFill>
                  <a:schemeClr val="tx1">
                    <a:lumMod val="65000"/>
                    <a:lumOff val="35000"/>
                  </a:schemeClr>
                </a:solidFill>
                <a:latin typeface="Arial" panose="020B0604020202020204" pitchFamily="34" charset="0"/>
                <a:cs typeface="Arial" panose="020B0604020202020204" pitchFamily="34" charset="0"/>
              </a:rPr>
              <a:t>Care needed if loan provided to cover cost of shares.</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Who is providing loan? (disguised remuneration)</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Benefit in kind charge</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If significant portion is non-recourse to worldwide assets could be re-characterised as ‘an option’</a:t>
            </a:r>
          </a:p>
          <a:p>
            <a:pPr lvl="1"/>
            <a:r>
              <a:rPr lang="en-GB" sz="1800" dirty="0">
                <a:solidFill>
                  <a:schemeClr val="tx1">
                    <a:lumMod val="65000"/>
                    <a:lumOff val="35000"/>
                  </a:schemeClr>
                </a:solidFill>
                <a:latin typeface="Arial" panose="020B0604020202020204" pitchFamily="34" charset="0"/>
                <a:cs typeface="Arial" panose="020B0604020202020204" pitchFamily="34" charset="0"/>
              </a:rPr>
              <a:t>Writing off/down loans</a:t>
            </a:r>
          </a:p>
          <a:p>
            <a:pPr lvl="1"/>
            <a:endParaRPr lang="en-GB" sz="2000" dirty="0">
              <a:solidFill>
                <a:schemeClr val="tx1">
                  <a:lumMod val="65000"/>
                  <a:lumOff val="35000"/>
                </a:schemeClr>
              </a:solidFill>
              <a:latin typeface="Arial" panose="020B0604020202020204" pitchFamily="34" charset="0"/>
              <a:cs typeface="Arial" panose="020B0604020202020204" pitchFamily="34" charset="0"/>
            </a:endParaRPr>
          </a:p>
          <a:p>
            <a:pPr lvl="1"/>
            <a:endParaRPr lang="en-GB" sz="2000" dirty="0">
              <a:solidFill>
                <a:schemeClr val="tx1">
                  <a:lumMod val="65000"/>
                  <a:lumOff val="35000"/>
                </a:schemeClr>
              </a:solidFill>
              <a:latin typeface="Arial" panose="020B0604020202020204" pitchFamily="34" charset="0"/>
              <a:cs typeface="Arial" panose="020B0604020202020204" pitchFamily="34" charset="0"/>
            </a:endParaRPr>
          </a:p>
          <a:p>
            <a:pPr marL="457200" lvl="1" indent="0">
              <a:buNone/>
            </a:pPr>
            <a:endParaRPr lang="en-GB" sz="2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89FDDC4-A1F4-49C5-8BFC-6285306BC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pic>
        <p:nvPicPr>
          <p:cNvPr id="6" name="Picture 5">
            <a:extLst>
              <a:ext uri="{FF2B5EF4-FFF2-40B4-BE49-F238E27FC236}">
                <a16:creationId xmlns:a16="http://schemas.microsoft.com/office/drawing/2014/main" id="{9FBEB863-D045-49CB-8F3C-83D9057C8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sp>
        <p:nvSpPr>
          <p:cNvPr id="7" name="Rectangle 6">
            <a:extLst>
              <a:ext uri="{FF2B5EF4-FFF2-40B4-BE49-F238E27FC236}">
                <a16:creationId xmlns:a16="http://schemas.microsoft.com/office/drawing/2014/main" id="{FCCB08D1-766C-406A-8B40-4A06B2FB8065}"/>
              </a:ext>
            </a:extLst>
          </p:cNvPr>
          <p:cNvSpPr/>
          <p:nvPr/>
        </p:nvSpPr>
        <p:spPr>
          <a:xfrm>
            <a:off x="9858375" y="311904"/>
            <a:ext cx="2114550" cy="8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A5B1E6C-1A0E-475D-B2D8-A80DC3F738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8516863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757" y="1916832"/>
            <a:ext cx="8229600" cy="1143000"/>
          </a:xfrm>
        </p:spPr>
        <p:txBody>
          <a:bodyPr>
            <a:normAutofit/>
          </a:bodyPr>
          <a:lstStyle/>
          <a:p>
            <a:pPr algn="l"/>
            <a:r>
              <a:rPr lang="en-GB" sz="2800" dirty="0" err="1">
                <a:solidFill>
                  <a:srgbClr val="284832"/>
                </a:solidFill>
                <a:latin typeface="Arial" panose="020B0604020202020204" pitchFamily="34" charset="0"/>
                <a:cs typeface="Arial" panose="020B0604020202020204" pitchFamily="34" charset="0"/>
              </a:rPr>
              <a:t>Polycon</a:t>
            </a:r>
            <a:r>
              <a:rPr lang="en-GB" sz="2800" dirty="0">
                <a:solidFill>
                  <a:srgbClr val="284832"/>
                </a:solidFill>
                <a:latin typeface="Arial" panose="020B0604020202020204" pitchFamily="34" charset="0"/>
                <a:cs typeface="Arial" panose="020B0604020202020204" pitchFamily="34" charset="0"/>
              </a:rPr>
              <a:t> – The growth years</a:t>
            </a:r>
          </a:p>
        </p:txBody>
      </p:sp>
      <p:sp>
        <p:nvSpPr>
          <p:cNvPr id="3" name="Content Placeholder 2"/>
          <p:cNvSpPr>
            <a:spLocks noGrp="1"/>
          </p:cNvSpPr>
          <p:nvPr>
            <p:ph idx="1"/>
          </p:nvPr>
        </p:nvSpPr>
        <p:spPr>
          <a:xfrm>
            <a:off x="1985757" y="3041928"/>
            <a:ext cx="8229600" cy="2736304"/>
          </a:xfrm>
        </p:spPr>
        <p:txBody>
          <a:bodyPr>
            <a:norm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Tax advantaged schemes</a:t>
            </a:r>
          </a:p>
          <a:p>
            <a:r>
              <a:rPr lang="en-GB" sz="2400" dirty="0">
                <a:solidFill>
                  <a:schemeClr val="tx1">
                    <a:lumMod val="65000"/>
                    <a:lumOff val="35000"/>
                  </a:schemeClr>
                </a:solidFill>
                <a:latin typeface="Arial" panose="020B0604020202020204" pitchFamily="34" charset="0"/>
                <a:cs typeface="Arial" panose="020B0604020202020204" pitchFamily="34" charset="0"/>
              </a:rPr>
              <a:t>Phantom awards </a:t>
            </a:r>
          </a:p>
          <a:p>
            <a:r>
              <a:rPr lang="en-GB" sz="2400" dirty="0">
                <a:solidFill>
                  <a:schemeClr val="tx1">
                    <a:lumMod val="65000"/>
                    <a:lumOff val="35000"/>
                  </a:schemeClr>
                </a:solidFill>
                <a:latin typeface="Arial" panose="020B0604020202020204" pitchFamily="34" charset="0"/>
                <a:cs typeface="Arial" panose="020B0604020202020204" pitchFamily="34" charset="0"/>
              </a:rPr>
              <a:t>Alternative to Phantom awards -Promise of free shares later e.g. Restricted Stock Units</a:t>
            </a:r>
          </a:p>
          <a:p>
            <a:r>
              <a:rPr lang="en-GB" sz="2400" dirty="0">
                <a:solidFill>
                  <a:schemeClr val="tx1">
                    <a:lumMod val="65000"/>
                    <a:lumOff val="35000"/>
                  </a:schemeClr>
                </a:solidFill>
                <a:latin typeface="Arial" panose="020B0604020202020204" pitchFamily="34" charset="0"/>
                <a:cs typeface="Arial" panose="020B0604020202020204" pitchFamily="34" charset="0"/>
              </a:rPr>
              <a:t>Beware US s409A rules (market value options and actual stock awards specifically excluded).</a:t>
            </a:r>
          </a:p>
        </p:txBody>
      </p:sp>
      <p:pic>
        <p:nvPicPr>
          <p:cNvPr id="5" name="Picture 4">
            <a:extLst>
              <a:ext uri="{FF2B5EF4-FFF2-40B4-BE49-F238E27FC236}">
                <a16:creationId xmlns:a16="http://schemas.microsoft.com/office/drawing/2014/main" id="{B7262DDB-6826-45D0-97DE-3EDA15D60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pic>
        <p:nvPicPr>
          <p:cNvPr id="6" name="Picture 5">
            <a:extLst>
              <a:ext uri="{FF2B5EF4-FFF2-40B4-BE49-F238E27FC236}">
                <a16:creationId xmlns:a16="http://schemas.microsoft.com/office/drawing/2014/main" id="{23BAE5CB-382D-42DC-892B-0209CBCF5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sp>
        <p:nvSpPr>
          <p:cNvPr id="7" name="Rectangle 6">
            <a:extLst>
              <a:ext uri="{FF2B5EF4-FFF2-40B4-BE49-F238E27FC236}">
                <a16:creationId xmlns:a16="http://schemas.microsoft.com/office/drawing/2014/main" id="{76AB13E8-C1CC-476C-A743-120F5A80F490}"/>
              </a:ext>
            </a:extLst>
          </p:cNvPr>
          <p:cNvSpPr/>
          <p:nvPr/>
        </p:nvSpPr>
        <p:spPr>
          <a:xfrm>
            <a:off x="9858375" y="311904"/>
            <a:ext cx="2114550" cy="8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51BDA02-4E03-4E5E-BBA9-D65969537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29957012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060848"/>
            <a:ext cx="8229600" cy="1143000"/>
          </a:xfrm>
        </p:spPr>
        <p:txBody>
          <a:bodyPr>
            <a:normAutofit/>
          </a:bodyPr>
          <a:lstStyle/>
          <a:p>
            <a:pPr algn="l"/>
            <a:r>
              <a:rPr lang="en-GB" sz="2800" dirty="0">
                <a:solidFill>
                  <a:srgbClr val="284832"/>
                </a:solidFill>
                <a:latin typeface="Arial" panose="020B0604020202020204" pitchFamily="34" charset="0"/>
                <a:cs typeface="Arial" panose="020B0604020202020204" pitchFamily="34" charset="0"/>
              </a:rPr>
              <a:t>Managing the Leavers</a:t>
            </a:r>
          </a:p>
        </p:txBody>
      </p:sp>
      <p:sp>
        <p:nvSpPr>
          <p:cNvPr id="3" name="Content Placeholder 2"/>
          <p:cNvSpPr>
            <a:spLocks noGrp="1"/>
          </p:cNvSpPr>
          <p:nvPr>
            <p:ph idx="1"/>
          </p:nvPr>
        </p:nvSpPr>
        <p:spPr>
          <a:xfrm>
            <a:off x="2063552" y="3429000"/>
            <a:ext cx="8229600" cy="2232248"/>
          </a:xfrm>
        </p:spPr>
        <p:txBody>
          <a:bodyPr>
            <a:norm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Good leavers and bad leavers</a:t>
            </a:r>
          </a:p>
          <a:p>
            <a:pPr lvl="1"/>
            <a:r>
              <a:rPr lang="en-GB" sz="2000" dirty="0">
                <a:solidFill>
                  <a:schemeClr val="tx1">
                    <a:lumMod val="65000"/>
                    <a:lumOff val="35000"/>
                  </a:schemeClr>
                </a:solidFill>
                <a:latin typeface="Arial" panose="020B0604020202020204" pitchFamily="34" charset="0"/>
                <a:cs typeface="Arial" panose="020B0604020202020204" pitchFamily="34" charset="0"/>
              </a:rPr>
              <a:t>Options v Shares</a:t>
            </a:r>
          </a:p>
          <a:p>
            <a:pPr lvl="1"/>
            <a:r>
              <a:rPr lang="en-GB" sz="2000" dirty="0">
                <a:solidFill>
                  <a:schemeClr val="tx1">
                    <a:lumMod val="65000"/>
                    <a:lumOff val="35000"/>
                  </a:schemeClr>
                </a:solidFill>
                <a:latin typeface="Arial" panose="020B0604020202020204" pitchFamily="34" charset="0"/>
                <a:cs typeface="Arial" panose="020B0604020202020204" pitchFamily="34" charset="0"/>
              </a:rPr>
              <a:t>UK v US</a:t>
            </a:r>
          </a:p>
          <a:p>
            <a:r>
              <a:rPr lang="en-GB" sz="2400" dirty="0">
                <a:solidFill>
                  <a:schemeClr val="tx1">
                    <a:lumMod val="65000"/>
                    <a:lumOff val="35000"/>
                  </a:schemeClr>
                </a:solidFill>
                <a:latin typeface="Arial" panose="020B0604020202020204" pitchFamily="34" charset="0"/>
                <a:cs typeface="Arial" panose="020B0604020202020204" pitchFamily="34" charset="0"/>
              </a:rPr>
              <a:t>Use of EBTs (following rangers case). Are they dead? How can they still be useful.</a:t>
            </a:r>
          </a:p>
        </p:txBody>
      </p:sp>
      <p:pic>
        <p:nvPicPr>
          <p:cNvPr id="4" name="Picture 3">
            <a:extLst>
              <a:ext uri="{FF2B5EF4-FFF2-40B4-BE49-F238E27FC236}">
                <a16:creationId xmlns:a16="http://schemas.microsoft.com/office/drawing/2014/main" id="{E64B8737-A159-43F9-B14F-43CC5178B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pic>
        <p:nvPicPr>
          <p:cNvPr id="6" name="Picture 5">
            <a:extLst>
              <a:ext uri="{FF2B5EF4-FFF2-40B4-BE49-F238E27FC236}">
                <a16:creationId xmlns:a16="http://schemas.microsoft.com/office/drawing/2014/main" id="{3CFC9269-F008-4FEB-83CE-1A785D3D4E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sp>
        <p:nvSpPr>
          <p:cNvPr id="7" name="Rectangle 6">
            <a:extLst>
              <a:ext uri="{FF2B5EF4-FFF2-40B4-BE49-F238E27FC236}">
                <a16:creationId xmlns:a16="http://schemas.microsoft.com/office/drawing/2014/main" id="{97BA2990-0677-453C-9585-FB73217F8ECF}"/>
              </a:ext>
            </a:extLst>
          </p:cNvPr>
          <p:cNvSpPr/>
          <p:nvPr/>
        </p:nvSpPr>
        <p:spPr>
          <a:xfrm>
            <a:off x="9858375" y="311904"/>
            <a:ext cx="2114550" cy="8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B7E41AD-1E61-4D59-ABD7-C7E8E9865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5647084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767" y="1772816"/>
            <a:ext cx="8229600" cy="1143000"/>
          </a:xfrm>
        </p:spPr>
        <p:txBody>
          <a:bodyPr>
            <a:normAutofit/>
          </a:bodyPr>
          <a:lstStyle/>
          <a:p>
            <a:pPr algn="l"/>
            <a:r>
              <a:rPr lang="en-GB" sz="2600" dirty="0">
                <a:solidFill>
                  <a:srgbClr val="284832"/>
                </a:solidFill>
                <a:latin typeface="Arial" panose="020B0604020202020204" pitchFamily="34" charset="0"/>
                <a:cs typeface="Arial" panose="020B0604020202020204" pitchFamily="34" charset="0"/>
              </a:rPr>
              <a:t>The Exit!</a:t>
            </a:r>
          </a:p>
        </p:txBody>
      </p:sp>
      <p:sp>
        <p:nvSpPr>
          <p:cNvPr id="3" name="Content Placeholder 2"/>
          <p:cNvSpPr>
            <a:spLocks noGrp="1"/>
          </p:cNvSpPr>
          <p:nvPr>
            <p:ph idx="1"/>
          </p:nvPr>
        </p:nvSpPr>
        <p:spPr>
          <a:xfrm>
            <a:off x="2032490" y="2780928"/>
            <a:ext cx="8229600" cy="3456384"/>
          </a:xfrm>
        </p:spPr>
        <p:txBody>
          <a:bodyPr>
            <a:normAutofit/>
          </a:bodyPr>
          <a:lstStyle/>
          <a:p>
            <a:r>
              <a:rPr lang="en-GB" sz="2000" dirty="0">
                <a:solidFill>
                  <a:schemeClr val="tx1">
                    <a:lumMod val="65000"/>
                    <a:lumOff val="35000"/>
                  </a:schemeClr>
                </a:solidFill>
                <a:latin typeface="Arial" panose="020B0604020202020204" pitchFamily="34" charset="0"/>
                <a:cs typeface="Arial" panose="020B0604020202020204" pitchFamily="34" charset="0"/>
              </a:rPr>
              <a:t>Withholding taxes and National Insurance </a:t>
            </a:r>
          </a:p>
          <a:p>
            <a:pPr marL="0" indent="0">
              <a:buNone/>
            </a:pPr>
            <a:r>
              <a:rPr lang="en-GB" sz="2000" dirty="0">
                <a:solidFill>
                  <a:schemeClr val="tx1">
                    <a:lumMod val="65000"/>
                    <a:lumOff val="35000"/>
                  </a:schemeClr>
                </a:solidFill>
                <a:latin typeface="Arial" panose="020B0604020202020204" pitchFamily="34" charset="0"/>
                <a:cs typeface="Arial" panose="020B0604020202020204" pitchFamily="34" charset="0"/>
              </a:rPr>
              <a:t>    - readily convertible asset (RCA) status</a:t>
            </a:r>
          </a:p>
          <a:p>
            <a:pPr marL="0" indent="0">
              <a:buNone/>
            </a:pPr>
            <a:r>
              <a:rPr lang="en-GB" sz="2000" dirty="0">
                <a:solidFill>
                  <a:schemeClr val="tx1">
                    <a:lumMod val="65000"/>
                    <a:lumOff val="35000"/>
                  </a:schemeClr>
                </a:solidFill>
                <a:latin typeface="Arial" panose="020B0604020202020204" pitchFamily="34" charset="0"/>
                <a:cs typeface="Arial" panose="020B0604020202020204" pitchFamily="34" charset="0"/>
              </a:rPr>
              <a:t>    - Complexities of mobile executives.		</a:t>
            </a:r>
          </a:p>
          <a:p>
            <a:r>
              <a:rPr lang="en-GB" sz="2000" dirty="0">
                <a:solidFill>
                  <a:schemeClr val="tx1">
                    <a:lumMod val="65000"/>
                    <a:lumOff val="35000"/>
                  </a:schemeClr>
                </a:solidFill>
                <a:latin typeface="Arial" panose="020B0604020202020204" pitchFamily="34" charset="0"/>
                <a:cs typeface="Arial" panose="020B0604020202020204" pitchFamily="34" charset="0"/>
              </a:rPr>
              <a:t>Immediate vesting on IPO/Sale?</a:t>
            </a:r>
          </a:p>
          <a:p>
            <a:r>
              <a:rPr lang="en-GB" sz="2000" dirty="0">
                <a:solidFill>
                  <a:schemeClr val="tx1">
                    <a:lumMod val="65000"/>
                    <a:lumOff val="35000"/>
                  </a:schemeClr>
                </a:solidFill>
                <a:latin typeface="Arial" panose="020B0604020202020204" pitchFamily="34" charset="0"/>
                <a:cs typeface="Arial" panose="020B0604020202020204" pitchFamily="34" charset="0"/>
              </a:rPr>
              <a:t>Drag/Tag along</a:t>
            </a:r>
          </a:p>
          <a:p>
            <a:r>
              <a:rPr lang="en-GB" sz="2000" dirty="0">
                <a:solidFill>
                  <a:schemeClr val="tx1">
                    <a:lumMod val="65000"/>
                    <a:lumOff val="35000"/>
                  </a:schemeClr>
                </a:solidFill>
                <a:latin typeface="Arial" panose="020B0604020202020204" pitchFamily="34" charset="0"/>
                <a:cs typeface="Arial" panose="020B0604020202020204" pitchFamily="34" charset="0"/>
              </a:rPr>
              <a:t>US s208G Golden Parachute rules – shareholder vote</a:t>
            </a:r>
          </a:p>
          <a:p>
            <a:r>
              <a:rPr lang="en-GB" sz="2000" dirty="0">
                <a:solidFill>
                  <a:schemeClr val="tx1">
                    <a:lumMod val="65000"/>
                    <a:lumOff val="35000"/>
                  </a:schemeClr>
                </a:solidFill>
                <a:latin typeface="Arial" panose="020B0604020202020204" pitchFamily="34" charset="0"/>
                <a:cs typeface="Arial" panose="020B0604020202020204" pitchFamily="34" charset="0"/>
              </a:rPr>
              <a:t>The tax credit</a:t>
            </a:r>
          </a:p>
          <a:p>
            <a:r>
              <a:rPr lang="en-GB" sz="2000" dirty="0">
                <a:solidFill>
                  <a:schemeClr val="tx1">
                    <a:lumMod val="65000"/>
                    <a:lumOff val="35000"/>
                  </a:schemeClr>
                </a:solidFill>
                <a:latin typeface="Arial" panose="020B0604020202020204" pitchFamily="34" charset="0"/>
                <a:cs typeface="Arial" panose="020B0604020202020204" pitchFamily="34" charset="0"/>
              </a:rPr>
              <a:t>Timing of exercise (if shares not immediately sold are UK or US elections required).</a:t>
            </a:r>
          </a:p>
        </p:txBody>
      </p:sp>
      <p:pic>
        <p:nvPicPr>
          <p:cNvPr id="5" name="Picture 4">
            <a:extLst>
              <a:ext uri="{FF2B5EF4-FFF2-40B4-BE49-F238E27FC236}">
                <a16:creationId xmlns:a16="http://schemas.microsoft.com/office/drawing/2014/main" id="{97A6296A-980F-4CD4-9FCF-22366A5DD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1" y="188641"/>
            <a:ext cx="2356771" cy="1188895"/>
          </a:xfrm>
          <a:prstGeom prst="rect">
            <a:avLst/>
          </a:prstGeom>
        </p:spPr>
      </p:pic>
      <p:pic>
        <p:nvPicPr>
          <p:cNvPr id="6" name="Picture 5">
            <a:extLst>
              <a:ext uri="{FF2B5EF4-FFF2-40B4-BE49-F238E27FC236}">
                <a16:creationId xmlns:a16="http://schemas.microsoft.com/office/drawing/2014/main" id="{7F0D6A18-DFF7-4F4D-8183-172311BFC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3" y="311904"/>
            <a:ext cx="1800200" cy="942368"/>
          </a:xfrm>
          <a:prstGeom prst="rect">
            <a:avLst/>
          </a:prstGeom>
        </p:spPr>
      </p:pic>
      <p:sp>
        <p:nvSpPr>
          <p:cNvPr id="7" name="Rectangle 6">
            <a:extLst>
              <a:ext uri="{FF2B5EF4-FFF2-40B4-BE49-F238E27FC236}">
                <a16:creationId xmlns:a16="http://schemas.microsoft.com/office/drawing/2014/main" id="{8FA0D031-0FB5-4041-8D36-B3296C80775F}"/>
              </a:ext>
            </a:extLst>
          </p:cNvPr>
          <p:cNvSpPr/>
          <p:nvPr/>
        </p:nvSpPr>
        <p:spPr>
          <a:xfrm>
            <a:off x="9858375" y="311904"/>
            <a:ext cx="2114550" cy="81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B551C0E-B976-4C0B-A9F4-5179B3E10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13" y="427103"/>
            <a:ext cx="1746279" cy="835177"/>
          </a:xfrm>
          <a:prstGeom prst="rect">
            <a:avLst/>
          </a:prstGeom>
        </p:spPr>
      </p:pic>
    </p:spTree>
    <p:extLst>
      <p:ext uri="{BB962C8B-B14F-4D97-AF65-F5344CB8AC3E}">
        <p14:creationId xmlns:p14="http://schemas.microsoft.com/office/powerpoint/2010/main" val="41152422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142326" y="2254792"/>
            <a:ext cx="5907348" cy="1742536"/>
          </a:xfrm>
        </p:spPr>
        <p:txBody>
          <a:bodyPr/>
          <a:lstStyle/>
          <a:p>
            <a:r>
              <a:rPr lang="en-GB" dirty="0"/>
              <a:t>How do I protect my company’s IP?</a:t>
            </a:r>
            <a:br>
              <a:rPr lang="en-GB" dirty="0"/>
            </a:br>
            <a:br>
              <a:rPr lang="en-GB" dirty="0"/>
            </a:br>
            <a:r>
              <a:rPr lang="en-GB" dirty="0"/>
              <a:t>(How not to patent your copyright)</a:t>
            </a:r>
            <a:br>
              <a:rPr lang="en-GB" dirty="0"/>
            </a:br>
            <a:endParaRPr lang="en-GB" b="0" dirty="0"/>
          </a:p>
        </p:txBody>
      </p:sp>
      <p:sp>
        <p:nvSpPr>
          <p:cNvPr id="9" name="Subtitle 8"/>
          <p:cNvSpPr>
            <a:spLocks noGrp="1"/>
          </p:cNvSpPr>
          <p:nvPr>
            <p:ph type="subTitle" idx="1"/>
          </p:nvPr>
        </p:nvSpPr>
        <p:spPr/>
        <p:txBody>
          <a:bodyPr>
            <a:normAutofit/>
          </a:bodyPr>
          <a:lstStyle/>
          <a:p>
            <a:endParaRPr lang="en-GB" dirty="0"/>
          </a:p>
          <a:p>
            <a:endParaRPr lang="en-GB" dirty="0"/>
          </a:p>
        </p:txBody>
      </p:sp>
    </p:spTree>
    <p:extLst>
      <p:ext uri="{BB962C8B-B14F-4D97-AF65-F5344CB8AC3E}">
        <p14:creationId xmlns:p14="http://schemas.microsoft.com/office/powerpoint/2010/main" val="30360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Luxembourg government introduces a new IP tax regime</a:t>
            </a:r>
          </a:p>
        </p:txBody>
      </p:sp>
      <p:sp>
        <p:nvSpPr>
          <p:cNvPr id="3" name="Subtitle 2"/>
          <p:cNvSpPr>
            <a:spLocks noGrp="1"/>
          </p:cNvSpPr>
          <p:nvPr>
            <p:ph type="subTitle" idx="1"/>
          </p:nvPr>
        </p:nvSpPr>
        <p:spPr/>
        <p:txBody>
          <a:bodyPr/>
          <a:lstStyle/>
          <a:p>
            <a:endParaRPr lang="en-US" dirty="0"/>
          </a:p>
          <a:p>
            <a:endParaRPr lang="en-US" dirty="0"/>
          </a:p>
          <a:p>
            <a:endParaRPr lang="en-US" dirty="0"/>
          </a:p>
          <a:p>
            <a:endParaRPr lang="en-US" dirty="0"/>
          </a:p>
          <a:p>
            <a:r>
              <a:rPr lang="en-US"/>
              <a:t>November 2017 – IBSA LONDON</a:t>
            </a:r>
            <a:endParaRPr lang="en-US" dirty="0"/>
          </a:p>
        </p:txBody>
      </p:sp>
    </p:spTree>
    <p:extLst>
      <p:ext uri="{BB962C8B-B14F-4D97-AF65-F5344CB8AC3E}">
        <p14:creationId xmlns:p14="http://schemas.microsoft.com/office/powerpoint/2010/main" val="2860718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10"/>
          <p:cNvSpPr>
            <a:spLocks noGrp="1" noChangeArrowheads="1"/>
          </p:cNvSpPr>
          <p:nvPr>
            <p:ph type="title"/>
          </p:nvPr>
        </p:nvSpPr>
        <p:spPr>
          <a:xfrm>
            <a:off x="2209801" y="1196975"/>
            <a:ext cx="6550025" cy="381000"/>
          </a:xfrm>
          <a:noFill/>
        </p:spPr>
        <p:txBody>
          <a:bodyPr/>
          <a:lstStyle/>
          <a:p>
            <a:pPr algn="l" eaLnBrk="1" hangingPunct="1"/>
            <a:r>
              <a:rPr lang="nl-BE" altLang="en-US" b="1">
                <a:solidFill>
                  <a:srgbClr val="B78742"/>
                </a:solidFill>
                <a:latin typeface="Verdana" pitchFamily="34" charset="0"/>
              </a:rPr>
              <a:t>INTELLECTUAL PROPERTY REGIME</a:t>
            </a:r>
            <a:endParaRPr lang="en-US" altLang="en-US" b="1"/>
          </a:p>
        </p:txBody>
      </p:sp>
      <p:sp>
        <p:nvSpPr>
          <p:cNvPr id="28674"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fld id="{85821F0C-B08D-4DE5-8935-72EE83BC79C1}" type="slidenum">
              <a:rPr lang="zh-TW" altLang="en-US" sz="1400">
                <a:solidFill>
                  <a:srgbClr val="58595B"/>
                </a:solidFill>
              </a:rPr>
              <a:pPr>
                <a:spcBef>
                  <a:spcPct val="0"/>
                </a:spcBef>
                <a:buNone/>
              </a:pPr>
              <a:t>41</a:t>
            </a:fld>
            <a:endParaRPr lang="en-US" altLang="zh-TW" sz="1400">
              <a:solidFill>
                <a:srgbClr val="58595B"/>
              </a:solidFill>
            </a:endParaRPr>
          </a:p>
        </p:txBody>
      </p:sp>
      <p:pic>
        <p:nvPicPr>
          <p:cNvPr id="28675" name="Picture 2" descr="Templat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945"/>
            <a:ext cx="9144001"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1"/>
          <p:cNvSpPr>
            <a:spLocks noChangeArrowheads="1"/>
          </p:cNvSpPr>
          <p:nvPr/>
        </p:nvSpPr>
        <p:spPr bwMode="auto">
          <a:xfrm>
            <a:off x="8640764" y="6319838"/>
            <a:ext cx="1582737"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endParaRPr lang="nl-NL" altLang="en-US" sz="2400">
              <a:solidFill>
                <a:srgbClr val="58595B"/>
              </a:solidFill>
            </a:endParaRPr>
          </a:p>
        </p:txBody>
      </p:sp>
      <p:sp>
        <p:nvSpPr>
          <p:cNvPr id="9" name="Rectangle 13"/>
          <p:cNvSpPr>
            <a:spLocks noChangeArrowheads="1"/>
          </p:cNvSpPr>
          <p:nvPr/>
        </p:nvSpPr>
        <p:spPr bwMode="auto">
          <a:xfrm>
            <a:off x="2209800" y="1700213"/>
            <a:ext cx="78486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defTabSz="114300">
              <a:spcBef>
                <a:spcPct val="20000"/>
              </a:spcBef>
              <a:buChar char="•"/>
              <a:defRPr sz="3200">
                <a:solidFill>
                  <a:schemeClr val="tx1"/>
                </a:solidFill>
                <a:latin typeface="Arial" charset="0"/>
                <a:ea typeface="ＭＳ Ｐゴシック" pitchFamily="34" charset="-128"/>
              </a:defRPr>
            </a:lvl1pPr>
            <a:lvl2pPr marL="742950" indent="-285750" defTabSz="114300">
              <a:spcBef>
                <a:spcPct val="20000"/>
              </a:spcBef>
              <a:buChar char="–"/>
              <a:defRPr sz="2800">
                <a:solidFill>
                  <a:schemeClr val="tx1"/>
                </a:solidFill>
                <a:latin typeface="Arial" charset="0"/>
                <a:ea typeface="ＭＳ Ｐゴシック" pitchFamily="34" charset="-128"/>
              </a:defRPr>
            </a:lvl2pPr>
            <a:lvl3pPr marL="1143000" indent="-228600" defTabSz="114300">
              <a:spcBef>
                <a:spcPct val="20000"/>
              </a:spcBef>
              <a:buChar char="•"/>
              <a:defRPr sz="2400">
                <a:solidFill>
                  <a:schemeClr val="tx1"/>
                </a:solidFill>
                <a:latin typeface="Arial" charset="0"/>
                <a:ea typeface="ＭＳ Ｐゴシック" pitchFamily="34" charset="-128"/>
              </a:defRPr>
            </a:lvl3pPr>
            <a:lvl4pPr marL="1600200" indent="-228600" defTabSz="114300">
              <a:spcBef>
                <a:spcPct val="20000"/>
              </a:spcBef>
              <a:buChar char="–"/>
              <a:defRPr sz="2000">
                <a:solidFill>
                  <a:schemeClr val="tx1"/>
                </a:solidFill>
                <a:latin typeface="Arial" charset="0"/>
                <a:ea typeface="ＭＳ Ｐゴシック" pitchFamily="34" charset="-128"/>
              </a:defRPr>
            </a:lvl4pPr>
            <a:lvl5pPr marL="2057400" indent="-228600" defTabSz="114300">
              <a:spcBef>
                <a:spcPct val="20000"/>
              </a:spcBef>
              <a:buChar char="»"/>
              <a:defRPr sz="2000">
                <a:solidFill>
                  <a:schemeClr val="tx1"/>
                </a:solidFill>
                <a:latin typeface="Arial" charset="0"/>
                <a:ea typeface="ＭＳ Ｐゴシック" pitchFamily="34" charset="-128"/>
              </a:defRPr>
            </a:lvl5pPr>
            <a:lvl6pPr marL="25146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indent="0">
              <a:buNone/>
              <a:defRPr/>
            </a:pPr>
            <a:endParaRPr lang="en-US" sz="1400" dirty="0">
              <a:solidFill>
                <a:srgbClr val="58595B"/>
              </a:solidFill>
              <a:latin typeface="Verdana" panose="020B0604030504040204" pitchFamily="34" charset="0"/>
              <a:ea typeface="Verdana" panose="020B0604030504040204" pitchFamily="34" charset="0"/>
              <a:cs typeface="Verdana" panose="020B0604030504040204" pitchFamily="34" charset="0"/>
            </a:endParaRPr>
          </a:p>
          <a:p>
            <a:pPr indent="0">
              <a:buNone/>
              <a:defRPr/>
            </a:pPr>
            <a:endParaRPr lang="en-US" sz="1400" dirty="0">
              <a:solidFill>
                <a:srgbClr val="58595B"/>
              </a:solidFill>
              <a:latin typeface="Verdana" panose="020B0604030504040204" pitchFamily="34" charset="0"/>
              <a:ea typeface="Verdana" panose="020B0604030504040204" pitchFamily="34" charset="0"/>
              <a:cs typeface="Verdana" panose="020B0604030504040204" pitchFamily="34" charset="0"/>
            </a:endParaRPr>
          </a:p>
          <a:p>
            <a:pPr>
              <a:defRPr/>
            </a:pPr>
            <a:endParaRPr lang="fr-CH" altLang="en-US" sz="1600" dirty="0">
              <a:solidFill>
                <a:srgbClr val="58595B"/>
              </a:solidFill>
              <a:latin typeface="Verdana" pitchFamily="34" charset="0"/>
            </a:endParaRPr>
          </a:p>
          <a:p>
            <a:pPr>
              <a:spcBef>
                <a:spcPct val="0"/>
              </a:spcBef>
              <a:defRPr/>
            </a:pPr>
            <a:endParaRPr lang="en-GB" altLang="en-US" sz="1400" dirty="0">
              <a:solidFill>
                <a:srgbClr val="B78742"/>
              </a:solidFill>
              <a:latin typeface="Verdana" pitchFamily="34" charset="0"/>
            </a:endParaRPr>
          </a:p>
          <a:p>
            <a:pPr>
              <a:spcBef>
                <a:spcPct val="0"/>
              </a:spcBef>
              <a:defRPr/>
            </a:pPr>
            <a:endParaRPr lang="en-GB" altLang="en-US" sz="1400" dirty="0">
              <a:solidFill>
                <a:srgbClr val="B78742"/>
              </a:solidFill>
              <a:latin typeface="Verdana" pitchFamily="34" charset="0"/>
            </a:endParaRPr>
          </a:p>
          <a:p>
            <a:pPr>
              <a:spcBef>
                <a:spcPct val="0"/>
              </a:spcBef>
              <a:defRPr/>
            </a:pPr>
            <a:endParaRPr lang="en-GB" altLang="en-US" sz="1400" dirty="0">
              <a:solidFill>
                <a:srgbClr val="B78742"/>
              </a:solidFill>
              <a:latin typeface="Verdana" pitchFamily="34" charset="0"/>
            </a:endParaRPr>
          </a:p>
          <a:p>
            <a:pPr>
              <a:spcBef>
                <a:spcPct val="0"/>
              </a:spcBef>
              <a:defRPr/>
            </a:pPr>
            <a:endParaRPr lang="en-GB" altLang="en-US" sz="1400" dirty="0">
              <a:solidFill>
                <a:srgbClr val="B78742"/>
              </a:solidFill>
              <a:latin typeface="Verdana" pitchFamily="34" charset="0"/>
            </a:endParaRPr>
          </a:p>
          <a:p>
            <a:pPr>
              <a:spcBef>
                <a:spcPct val="0"/>
              </a:spcBef>
              <a:defRPr/>
            </a:pPr>
            <a:endParaRPr lang="en-GB" altLang="en-US" sz="1400" dirty="0">
              <a:solidFill>
                <a:srgbClr val="B78742"/>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en-US"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en-US" altLang="en-US" sz="1400" dirty="0">
              <a:solidFill>
                <a:srgbClr val="58595B"/>
              </a:solidFill>
              <a:latin typeface="Verdana" pitchFamily="34" charset="0"/>
            </a:endParaRPr>
          </a:p>
        </p:txBody>
      </p:sp>
      <p:sp>
        <p:nvSpPr>
          <p:cNvPr id="10" name="Rectangle 10"/>
          <p:cNvSpPr txBox="1">
            <a:spLocks noChangeArrowheads="1"/>
          </p:cNvSpPr>
          <p:nvPr/>
        </p:nvSpPr>
        <p:spPr bwMode="auto">
          <a:xfrm>
            <a:off x="2208213" y="1608138"/>
            <a:ext cx="6911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l" eaLnBrk="1" hangingPunct="1">
              <a:defRPr/>
            </a:pPr>
            <a:r>
              <a:rPr lang="nl-BE" altLang="en-US" sz="1400" b="1" kern="0" dirty="0">
                <a:solidFill>
                  <a:srgbClr val="AC0931"/>
                </a:solidFill>
                <a:latin typeface="Verdana" pitchFamily="34" charset="0"/>
              </a:rPr>
              <a:t>INTERNATIONAL TAX STRUCTURING PREFERENCES</a:t>
            </a:r>
            <a:endParaRPr lang="en-US" altLang="en-US" sz="1400" b="1" kern="0" dirty="0">
              <a:solidFill>
                <a:srgbClr val="AC0931"/>
              </a:solidFill>
              <a:latin typeface="Arial"/>
            </a:endParaRPr>
          </a:p>
        </p:txBody>
      </p:sp>
      <p:sp>
        <p:nvSpPr>
          <p:cNvPr id="11" name="Rectangle 13"/>
          <p:cNvSpPr>
            <a:spLocks noChangeArrowheads="1"/>
          </p:cNvSpPr>
          <p:nvPr/>
        </p:nvSpPr>
        <p:spPr bwMode="auto">
          <a:xfrm>
            <a:off x="2279650" y="2093913"/>
            <a:ext cx="7848600" cy="40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defTabSz="114300">
              <a:spcBef>
                <a:spcPct val="20000"/>
              </a:spcBef>
              <a:buChar char="•"/>
              <a:defRPr sz="3200">
                <a:solidFill>
                  <a:schemeClr val="tx1"/>
                </a:solidFill>
                <a:latin typeface="Arial" charset="0"/>
                <a:ea typeface="ＭＳ Ｐゴシック" pitchFamily="34" charset="-128"/>
              </a:defRPr>
            </a:lvl1pPr>
            <a:lvl2pPr marL="742950" indent="-285750" defTabSz="114300">
              <a:spcBef>
                <a:spcPct val="20000"/>
              </a:spcBef>
              <a:buChar char="–"/>
              <a:defRPr sz="2800">
                <a:solidFill>
                  <a:schemeClr val="tx1"/>
                </a:solidFill>
                <a:latin typeface="Arial" charset="0"/>
                <a:ea typeface="ＭＳ Ｐゴシック" pitchFamily="34" charset="-128"/>
              </a:defRPr>
            </a:lvl2pPr>
            <a:lvl3pPr marL="1143000" indent="-228600" defTabSz="114300">
              <a:spcBef>
                <a:spcPct val="20000"/>
              </a:spcBef>
              <a:buChar char="•"/>
              <a:defRPr sz="2400">
                <a:solidFill>
                  <a:schemeClr val="tx1"/>
                </a:solidFill>
                <a:latin typeface="Arial" charset="0"/>
                <a:ea typeface="ＭＳ Ｐゴシック" pitchFamily="34" charset="-128"/>
              </a:defRPr>
            </a:lvl3pPr>
            <a:lvl4pPr marL="1600200" indent="-228600" defTabSz="114300">
              <a:spcBef>
                <a:spcPct val="20000"/>
              </a:spcBef>
              <a:buChar char="–"/>
              <a:defRPr sz="2000">
                <a:solidFill>
                  <a:schemeClr val="tx1"/>
                </a:solidFill>
                <a:latin typeface="Arial" charset="0"/>
                <a:ea typeface="ＭＳ Ｐゴシック" pitchFamily="34" charset="-128"/>
              </a:defRPr>
            </a:lvl4pPr>
            <a:lvl5pPr marL="2057400" indent="-228600" defTabSz="114300">
              <a:spcBef>
                <a:spcPct val="20000"/>
              </a:spcBef>
              <a:buChar char="»"/>
              <a:defRPr sz="2000">
                <a:solidFill>
                  <a:schemeClr val="tx1"/>
                </a:solidFill>
                <a:latin typeface="Arial" charset="0"/>
                <a:ea typeface="ＭＳ Ｐゴシック" pitchFamily="34" charset="-128"/>
              </a:defRPr>
            </a:lvl5pPr>
            <a:lvl6pPr marL="25146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1143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defRPr/>
            </a:pPr>
            <a:r>
              <a:rPr lang="en-US" sz="1400" dirty="0">
                <a:solidFill>
                  <a:srgbClr val="58595B"/>
                </a:solidFill>
                <a:latin typeface="Verdana" panose="020B0604030504040204" pitchFamily="34" charset="0"/>
                <a:ea typeface="Verdana" panose="020B0604030504040204" pitchFamily="34" charset="0"/>
                <a:cs typeface="Verdana" panose="020B0604030504040204" pitchFamily="34" charset="0"/>
              </a:rPr>
              <a:t>Deduction of royalties paid to the IP company</a:t>
            </a:r>
          </a:p>
          <a:p>
            <a:pPr>
              <a:defRPr/>
            </a:pPr>
            <a:r>
              <a:rPr lang="en-US" sz="1400" dirty="0">
                <a:solidFill>
                  <a:srgbClr val="58595B"/>
                </a:solidFill>
                <a:latin typeface="Verdana" panose="020B0604030504040204" pitchFamily="34" charset="0"/>
                <a:ea typeface="Verdana" panose="020B0604030504040204" pitchFamily="34" charset="0"/>
                <a:cs typeface="Verdana" panose="020B0604030504040204" pitchFamily="34" charset="0"/>
              </a:rPr>
              <a:t>No or reduced foreign WHT on royalties paid to the IP company</a:t>
            </a:r>
          </a:p>
          <a:p>
            <a:pPr>
              <a:defRPr/>
            </a:pP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Low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taxation</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on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royalties</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received</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by</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the IP company</a:t>
            </a:r>
          </a:p>
          <a:p>
            <a:pPr>
              <a:defRPr/>
            </a:pP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No or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reduced</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WHT on the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dividends</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paid</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a:t>
            </a:r>
            <a:r>
              <a:rPr lang="nl-BE" sz="1400" dirty="0" err="1">
                <a:solidFill>
                  <a:srgbClr val="58595B"/>
                </a:solidFill>
                <a:latin typeface="Verdana" panose="020B0604030504040204" pitchFamily="34" charset="0"/>
                <a:ea typeface="Verdana" panose="020B0604030504040204" pitchFamily="34" charset="0"/>
                <a:cs typeface="Verdana" panose="020B0604030504040204" pitchFamily="34" charset="0"/>
              </a:rPr>
              <a:t>by</a:t>
            </a: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 the IP company</a:t>
            </a:r>
          </a:p>
          <a:p>
            <a:pPr>
              <a:defRPr/>
            </a:pPr>
            <a:r>
              <a:rPr lang="nl-BE" sz="1400" dirty="0">
                <a:solidFill>
                  <a:srgbClr val="58595B"/>
                </a:solidFill>
                <a:latin typeface="Verdana" panose="020B0604030504040204" pitchFamily="34" charset="0"/>
                <a:ea typeface="Verdana" panose="020B0604030504040204" pitchFamily="34" charset="0"/>
                <a:cs typeface="Verdana" panose="020B0604030504040204" pitchFamily="34" charset="0"/>
              </a:rPr>
              <a:t>Tax free exit</a:t>
            </a:r>
          </a:p>
          <a:p>
            <a:pPr>
              <a:defRPr/>
            </a:pPr>
            <a:endParaRPr lang="en-US" sz="1400" dirty="0">
              <a:solidFill>
                <a:srgbClr val="58595B"/>
              </a:solidFill>
              <a:latin typeface="Verdana" panose="020B0604030504040204" pitchFamily="34" charset="0"/>
              <a:ea typeface="Verdana" panose="020B0604030504040204" pitchFamily="34" charset="0"/>
              <a:cs typeface="Verdana" panose="020B0604030504040204" pitchFamily="34" charset="0"/>
            </a:endParaRPr>
          </a:p>
          <a:p>
            <a:pPr indent="0">
              <a:buNone/>
              <a:defRPr/>
            </a:pPr>
            <a:endParaRPr lang="en-GB" altLang="en-US" sz="1400" dirty="0">
              <a:solidFill>
                <a:srgbClr val="B78742"/>
              </a:solidFill>
              <a:latin typeface="Verdana" pitchFamily="34" charset="0"/>
            </a:endParaRPr>
          </a:p>
          <a:p>
            <a:pPr>
              <a:spcBef>
                <a:spcPct val="0"/>
              </a:spcBef>
              <a:defRPr/>
            </a:pPr>
            <a:endParaRPr lang="fr-BE" altLang="en-US" sz="1400" dirty="0">
              <a:solidFill>
                <a:srgbClr val="B78742"/>
              </a:solidFill>
              <a:latin typeface="Verdana" pitchFamily="34" charset="0"/>
            </a:endParaRPr>
          </a:p>
          <a:p>
            <a:pPr indent="0">
              <a:spcBef>
                <a:spcPct val="0"/>
              </a:spcBef>
              <a:buNone/>
              <a:defRPr/>
            </a:pPr>
            <a:endParaRPr lang="en-GB" altLang="en-US" sz="1400" dirty="0">
              <a:solidFill>
                <a:srgbClr val="B78742"/>
              </a:solidFill>
              <a:latin typeface="Verdana" pitchFamily="34" charset="0"/>
            </a:endParaRPr>
          </a:p>
          <a:p>
            <a:pPr indent="0">
              <a:spcBef>
                <a:spcPct val="0"/>
              </a:spcBef>
              <a:buNone/>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fr-CH" altLang="en-US" sz="1400" dirty="0">
              <a:solidFill>
                <a:srgbClr val="58595B"/>
              </a:solidFill>
              <a:latin typeface="Verdana" pitchFamily="34" charset="0"/>
            </a:endParaRPr>
          </a:p>
          <a:p>
            <a:pPr>
              <a:spcBef>
                <a:spcPct val="0"/>
              </a:spcBef>
              <a:defRPr/>
            </a:pPr>
            <a:endParaRPr lang="en-US" altLang="en-US" sz="1400" dirty="0">
              <a:solidFill>
                <a:srgbClr val="58595B"/>
              </a:solidFill>
              <a:latin typeface="Verdana" pitchFamily="34" charset="0"/>
            </a:endParaRPr>
          </a:p>
        </p:txBody>
      </p:sp>
      <p:pic>
        <p:nvPicPr>
          <p:cNvPr id="28681" name="Picture 32" descr="Image of European Un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050" y="5300663"/>
            <a:ext cx="9540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Box 13"/>
          <p:cNvSpPr txBox="1">
            <a:spLocks noChangeArrowheads="1"/>
          </p:cNvSpPr>
          <p:nvPr/>
        </p:nvSpPr>
        <p:spPr bwMode="auto">
          <a:xfrm>
            <a:off x="6024564" y="5300663"/>
            <a:ext cx="955675" cy="646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nl-BE" altLang="en-US" sz="1200" b="1">
                <a:solidFill>
                  <a:srgbClr val="58595B"/>
                </a:solidFill>
              </a:rPr>
              <a:t>Non-</a:t>
            </a:r>
          </a:p>
          <a:p>
            <a:pPr algn="ctr">
              <a:spcBef>
                <a:spcPct val="0"/>
              </a:spcBef>
              <a:buNone/>
            </a:pPr>
            <a:r>
              <a:rPr lang="nl-BE" altLang="en-US" sz="1200" b="1">
                <a:solidFill>
                  <a:srgbClr val="58595B"/>
                </a:solidFill>
              </a:rPr>
              <a:t>EU</a:t>
            </a:r>
          </a:p>
          <a:p>
            <a:pPr algn="ctr">
              <a:spcBef>
                <a:spcPct val="0"/>
              </a:spcBef>
              <a:buNone/>
            </a:pPr>
            <a:r>
              <a:rPr lang="nl-BE" altLang="en-US" sz="1200" b="1">
                <a:solidFill>
                  <a:srgbClr val="58595B"/>
                </a:solidFill>
              </a:rPr>
              <a:t>countries</a:t>
            </a:r>
            <a:endParaRPr lang="en-US" altLang="en-US" sz="1200" b="1">
              <a:solidFill>
                <a:srgbClr val="58595B"/>
              </a:solidFill>
            </a:endParaRPr>
          </a:p>
        </p:txBody>
      </p:sp>
      <p:sp>
        <p:nvSpPr>
          <p:cNvPr id="18" name="TextBox 13"/>
          <p:cNvSpPr txBox="1">
            <a:spLocks noChangeArrowheads="1"/>
          </p:cNvSpPr>
          <p:nvPr/>
        </p:nvSpPr>
        <p:spPr bwMode="auto">
          <a:xfrm>
            <a:off x="4872039" y="3481388"/>
            <a:ext cx="955675" cy="461962"/>
          </a:xfrm>
          <a:prstGeom prst="rect">
            <a:avLst/>
          </a:prstGeom>
          <a:solidFill>
            <a:schemeClr val="bg1">
              <a:lumMod val="85000"/>
            </a:schemeClr>
          </a:solidFill>
          <a:ln>
            <a:noFill/>
          </a:ln>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defRPr/>
            </a:pPr>
            <a:r>
              <a:rPr lang="nl-BE" altLang="en-US" sz="1200" b="1" dirty="0">
                <a:solidFill>
                  <a:srgbClr val="58595B"/>
                </a:solidFill>
              </a:rPr>
              <a:t>Holding</a:t>
            </a:r>
          </a:p>
          <a:p>
            <a:pPr algn="ctr">
              <a:spcBef>
                <a:spcPct val="0"/>
              </a:spcBef>
              <a:buNone/>
              <a:defRPr/>
            </a:pPr>
            <a:r>
              <a:rPr lang="nl-BE" altLang="en-US" sz="1200" b="1" dirty="0">
                <a:solidFill>
                  <a:srgbClr val="58595B"/>
                </a:solidFill>
              </a:rPr>
              <a:t> </a:t>
            </a:r>
            <a:endParaRPr lang="en-US" altLang="en-US" sz="1200" b="1" dirty="0">
              <a:solidFill>
                <a:srgbClr val="58595B"/>
              </a:solidFill>
            </a:endParaRPr>
          </a:p>
        </p:txBody>
      </p:sp>
      <p:cxnSp>
        <p:nvCxnSpPr>
          <p:cNvPr id="28684" name="Straight Connector 5"/>
          <p:cNvCxnSpPr>
            <a:cxnSpLocks noChangeShapeType="1"/>
          </p:cNvCxnSpPr>
          <p:nvPr/>
        </p:nvCxnSpPr>
        <p:spPr bwMode="auto">
          <a:xfrm>
            <a:off x="4079875" y="5157788"/>
            <a:ext cx="24765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85" name="Straight Connector 27"/>
          <p:cNvCxnSpPr>
            <a:cxnSpLocks noChangeShapeType="1"/>
          </p:cNvCxnSpPr>
          <p:nvPr/>
        </p:nvCxnSpPr>
        <p:spPr bwMode="auto">
          <a:xfrm>
            <a:off x="5357813" y="4951413"/>
            <a:ext cx="0" cy="2159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86" name="Straight Connector 32"/>
          <p:cNvCxnSpPr>
            <a:cxnSpLocks noChangeShapeType="1"/>
          </p:cNvCxnSpPr>
          <p:nvPr/>
        </p:nvCxnSpPr>
        <p:spPr bwMode="auto">
          <a:xfrm>
            <a:off x="4079875" y="5157788"/>
            <a:ext cx="0" cy="1079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87" name="Straight Connector 39"/>
          <p:cNvCxnSpPr>
            <a:cxnSpLocks noChangeShapeType="1"/>
          </p:cNvCxnSpPr>
          <p:nvPr/>
        </p:nvCxnSpPr>
        <p:spPr bwMode="auto">
          <a:xfrm>
            <a:off x="6527800" y="5157788"/>
            <a:ext cx="0" cy="146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688" name="TextBox 25"/>
          <p:cNvSpPr txBox="1">
            <a:spLocks noChangeArrowheads="1"/>
          </p:cNvSpPr>
          <p:nvPr/>
        </p:nvSpPr>
        <p:spPr bwMode="auto">
          <a:xfrm>
            <a:off x="3363914" y="4797426"/>
            <a:ext cx="15128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58595B"/>
                </a:solidFill>
              </a:rPr>
              <a:t>EU I/R directive</a:t>
            </a:r>
          </a:p>
          <a:p>
            <a:pPr>
              <a:spcBef>
                <a:spcPct val="0"/>
              </a:spcBef>
              <a:buNone/>
            </a:pPr>
            <a:endParaRPr lang="en-US" altLang="en-US" sz="1200" b="1">
              <a:solidFill>
                <a:srgbClr val="58595B"/>
              </a:solidFill>
            </a:endParaRPr>
          </a:p>
        </p:txBody>
      </p:sp>
      <p:sp>
        <p:nvSpPr>
          <p:cNvPr id="28689" name="TextBox 25"/>
          <p:cNvSpPr txBox="1">
            <a:spLocks noChangeArrowheads="1"/>
          </p:cNvSpPr>
          <p:nvPr/>
        </p:nvSpPr>
        <p:spPr bwMode="auto">
          <a:xfrm>
            <a:off x="6508750" y="4872038"/>
            <a:ext cx="1511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58595B"/>
                </a:solidFill>
              </a:rPr>
              <a:t>Tax treaties</a:t>
            </a:r>
          </a:p>
          <a:p>
            <a:pPr>
              <a:spcBef>
                <a:spcPct val="0"/>
              </a:spcBef>
              <a:buNone/>
            </a:pPr>
            <a:endParaRPr lang="en-US" altLang="en-US" sz="1200" b="1">
              <a:solidFill>
                <a:srgbClr val="58595B"/>
              </a:solidFill>
            </a:endParaRPr>
          </a:p>
        </p:txBody>
      </p:sp>
      <p:sp>
        <p:nvSpPr>
          <p:cNvPr id="48" name="Striped Right Arrow 47"/>
          <p:cNvSpPr/>
          <p:nvPr/>
        </p:nvSpPr>
        <p:spPr bwMode="auto">
          <a:xfrm rot="16200000">
            <a:off x="5904707" y="3999707"/>
            <a:ext cx="844550" cy="319087"/>
          </a:xfrm>
          <a:prstGeom prst="stripedRightArrow">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28691" name="TextBox 25"/>
          <p:cNvSpPr txBox="1">
            <a:spLocks noChangeArrowheads="1"/>
          </p:cNvSpPr>
          <p:nvPr/>
        </p:nvSpPr>
        <p:spPr bwMode="auto">
          <a:xfrm>
            <a:off x="6527800" y="3975101"/>
            <a:ext cx="1512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dirty="0">
                <a:solidFill>
                  <a:srgbClr val="00B0F0"/>
                </a:solidFill>
              </a:rPr>
              <a:t>dividend</a:t>
            </a:r>
          </a:p>
          <a:p>
            <a:pPr>
              <a:spcBef>
                <a:spcPct val="0"/>
              </a:spcBef>
              <a:buNone/>
            </a:pPr>
            <a:endParaRPr lang="en-US" altLang="en-US" sz="1200" b="1" dirty="0">
              <a:solidFill>
                <a:srgbClr val="58595B"/>
              </a:solidFill>
            </a:endParaRPr>
          </a:p>
        </p:txBody>
      </p:sp>
      <p:sp>
        <p:nvSpPr>
          <p:cNvPr id="28692" name="TextBox 25"/>
          <p:cNvSpPr txBox="1">
            <a:spLocks noChangeArrowheads="1"/>
          </p:cNvSpPr>
          <p:nvPr/>
        </p:nvSpPr>
        <p:spPr bwMode="auto">
          <a:xfrm>
            <a:off x="7896225" y="4622800"/>
            <a:ext cx="1512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FF0000"/>
                </a:solidFill>
              </a:rPr>
              <a:t>royalties</a:t>
            </a:r>
          </a:p>
          <a:p>
            <a:pPr>
              <a:spcBef>
                <a:spcPct val="0"/>
              </a:spcBef>
              <a:buNone/>
            </a:pPr>
            <a:endParaRPr lang="en-US" altLang="en-US" sz="1200" b="1">
              <a:solidFill>
                <a:srgbClr val="58595B"/>
              </a:solidFill>
            </a:endParaRPr>
          </a:p>
        </p:txBody>
      </p:sp>
      <p:cxnSp>
        <p:nvCxnSpPr>
          <p:cNvPr id="28693" name="Straight Connector 55"/>
          <p:cNvCxnSpPr>
            <a:cxnSpLocks noChangeShapeType="1"/>
          </p:cNvCxnSpPr>
          <p:nvPr/>
        </p:nvCxnSpPr>
        <p:spPr bwMode="auto">
          <a:xfrm>
            <a:off x="5232400" y="4005264"/>
            <a:ext cx="215900" cy="46037"/>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8694" name="Straight Connector 32"/>
          <p:cNvCxnSpPr>
            <a:cxnSpLocks noChangeShapeType="1"/>
          </p:cNvCxnSpPr>
          <p:nvPr/>
        </p:nvCxnSpPr>
        <p:spPr bwMode="auto">
          <a:xfrm flipH="1">
            <a:off x="5303838" y="3943350"/>
            <a:ext cx="11112" cy="349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695" name="TextBox 13"/>
          <p:cNvSpPr txBox="1">
            <a:spLocks noChangeArrowheads="1"/>
          </p:cNvSpPr>
          <p:nvPr/>
        </p:nvSpPr>
        <p:spPr bwMode="auto">
          <a:xfrm>
            <a:off x="4872039" y="4294188"/>
            <a:ext cx="955675" cy="647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nl-BE" altLang="en-US" sz="1200" b="1">
                <a:solidFill>
                  <a:srgbClr val="58595B"/>
                </a:solidFill>
              </a:rPr>
              <a:t>IP</a:t>
            </a:r>
          </a:p>
          <a:p>
            <a:pPr algn="ctr">
              <a:spcBef>
                <a:spcPct val="0"/>
              </a:spcBef>
              <a:buNone/>
            </a:pPr>
            <a:r>
              <a:rPr lang="nl-BE" altLang="en-US" sz="1200" b="1">
                <a:solidFill>
                  <a:srgbClr val="58595B"/>
                </a:solidFill>
              </a:rPr>
              <a:t>Company</a:t>
            </a:r>
          </a:p>
          <a:p>
            <a:pPr algn="ctr">
              <a:spcBef>
                <a:spcPct val="0"/>
              </a:spcBef>
              <a:buNone/>
            </a:pPr>
            <a:endParaRPr lang="en-US" altLang="en-US" sz="1200" b="1">
              <a:solidFill>
                <a:srgbClr val="58595B"/>
              </a:solidFill>
            </a:endParaRPr>
          </a:p>
        </p:txBody>
      </p:sp>
      <p:sp>
        <p:nvSpPr>
          <p:cNvPr id="28696" name="TextBox 13"/>
          <p:cNvSpPr txBox="1">
            <a:spLocks noChangeArrowheads="1"/>
          </p:cNvSpPr>
          <p:nvPr/>
        </p:nvSpPr>
        <p:spPr bwMode="auto">
          <a:xfrm>
            <a:off x="7380289" y="5300663"/>
            <a:ext cx="955675" cy="646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nl-BE" altLang="en-US" sz="1200" b="1">
                <a:solidFill>
                  <a:srgbClr val="58595B"/>
                </a:solidFill>
              </a:rPr>
              <a:t>3th parties</a:t>
            </a:r>
          </a:p>
          <a:p>
            <a:pPr algn="ctr">
              <a:spcBef>
                <a:spcPct val="0"/>
              </a:spcBef>
              <a:buNone/>
            </a:pPr>
            <a:endParaRPr lang="nl-BE" altLang="en-US" sz="1200" b="1">
              <a:solidFill>
                <a:srgbClr val="58595B"/>
              </a:solidFill>
            </a:endParaRPr>
          </a:p>
          <a:p>
            <a:pPr algn="ctr">
              <a:spcBef>
                <a:spcPct val="0"/>
              </a:spcBef>
              <a:buNone/>
            </a:pPr>
            <a:endParaRPr lang="en-US" altLang="en-US" sz="1200" b="1">
              <a:solidFill>
                <a:srgbClr val="58595B"/>
              </a:solidFill>
            </a:endParaRPr>
          </a:p>
        </p:txBody>
      </p:sp>
      <p:cxnSp>
        <p:nvCxnSpPr>
          <p:cNvPr id="28697" name="Straight Connector 55"/>
          <p:cNvCxnSpPr>
            <a:cxnSpLocks noChangeShapeType="1"/>
          </p:cNvCxnSpPr>
          <p:nvPr/>
        </p:nvCxnSpPr>
        <p:spPr bwMode="auto">
          <a:xfrm>
            <a:off x="5232400" y="4159251"/>
            <a:ext cx="215900" cy="47625"/>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19" name="Bent Arrow 18"/>
          <p:cNvSpPr/>
          <p:nvPr/>
        </p:nvSpPr>
        <p:spPr bwMode="auto">
          <a:xfrm>
            <a:off x="3071664" y="4365105"/>
            <a:ext cx="1296144" cy="883153"/>
          </a:xfrm>
          <a:prstGeom prst="bentArrow">
            <a:avLst/>
          </a:prstGeom>
          <a:solidFill>
            <a:srgbClr val="FF0000"/>
          </a:solidFill>
          <a:ln w="9525" cap="flat" cmpd="sng" algn="ctr">
            <a:solidFill>
              <a:srgbClr val="FF0000"/>
            </a:solidFill>
            <a:prstDash val="solid"/>
            <a:round/>
            <a:headEnd type="none" w="med" len="med"/>
            <a:tailEnd type="none" w="med" len="med"/>
          </a:ln>
          <a:effectLst/>
          <a:scene3d>
            <a:camera prst="orthographicFront">
              <a:rot lat="21299999" lon="0" rev="0"/>
            </a:camera>
            <a:lightRig rig="threePt" dir="t"/>
          </a:scene3d>
        </p:spPr>
        <p:txBody>
          <a:bodyPr/>
          <a:lstStyle/>
          <a:p>
            <a:pPr>
              <a:defRPr/>
            </a:pPr>
            <a:endParaRPr lang="en-US">
              <a:solidFill>
                <a:srgbClr val="58595B"/>
              </a:solidFill>
              <a:latin typeface="Arial"/>
            </a:endParaRPr>
          </a:p>
        </p:txBody>
      </p:sp>
      <p:sp>
        <p:nvSpPr>
          <p:cNvPr id="28699" name="TextBox 25"/>
          <p:cNvSpPr txBox="1">
            <a:spLocks noChangeArrowheads="1"/>
          </p:cNvSpPr>
          <p:nvPr/>
        </p:nvSpPr>
        <p:spPr bwMode="auto">
          <a:xfrm>
            <a:off x="2279650" y="4581526"/>
            <a:ext cx="1512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FF0000"/>
                </a:solidFill>
              </a:rPr>
              <a:t>royalties</a:t>
            </a:r>
          </a:p>
          <a:p>
            <a:pPr>
              <a:spcBef>
                <a:spcPct val="0"/>
              </a:spcBef>
              <a:buNone/>
            </a:pPr>
            <a:endParaRPr lang="en-US" altLang="en-US" sz="1200" b="1">
              <a:solidFill>
                <a:srgbClr val="58595B"/>
              </a:solidFill>
            </a:endParaRPr>
          </a:p>
        </p:txBody>
      </p:sp>
      <p:sp>
        <p:nvSpPr>
          <p:cNvPr id="57" name="Bent Arrow 56"/>
          <p:cNvSpPr/>
          <p:nvPr/>
        </p:nvSpPr>
        <p:spPr bwMode="auto">
          <a:xfrm>
            <a:off x="6600056" y="4293097"/>
            <a:ext cx="1296144" cy="883153"/>
          </a:xfrm>
          <a:prstGeom prst="bentArrow">
            <a:avLst/>
          </a:prstGeom>
          <a:solidFill>
            <a:srgbClr val="FF0000"/>
          </a:solidFill>
          <a:ln w="9525" cap="flat" cmpd="sng" algn="ctr">
            <a:solidFill>
              <a:srgbClr val="FF0000"/>
            </a:solidFill>
            <a:prstDash val="solid"/>
            <a:round/>
            <a:headEnd type="none" w="med" len="med"/>
            <a:tailEnd type="none" w="med" len="med"/>
          </a:ln>
          <a:effectLst/>
          <a:scene3d>
            <a:camera prst="orthographicFront">
              <a:rot lat="0" lon="10799977" rev="0"/>
            </a:camera>
            <a:lightRig rig="threePt" dir="t"/>
          </a:scene3d>
        </p:spPr>
        <p:txBody>
          <a:bodyPr/>
          <a:lstStyle/>
          <a:p>
            <a:pPr>
              <a:defRPr/>
            </a:pPr>
            <a:endParaRPr lang="en-US">
              <a:solidFill>
                <a:srgbClr val="58595B"/>
              </a:solidFill>
              <a:latin typeface="Arial"/>
            </a:endParaRPr>
          </a:p>
        </p:txBody>
      </p:sp>
      <p:sp>
        <p:nvSpPr>
          <p:cNvPr id="28701" name="TextBox 25"/>
          <p:cNvSpPr txBox="1">
            <a:spLocks noChangeArrowheads="1"/>
          </p:cNvSpPr>
          <p:nvPr/>
        </p:nvSpPr>
        <p:spPr bwMode="auto">
          <a:xfrm>
            <a:off x="4367213" y="3965575"/>
            <a:ext cx="1511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58595B"/>
                </a:solidFill>
              </a:rPr>
              <a:t>Tax  free exit</a:t>
            </a:r>
          </a:p>
          <a:p>
            <a:pPr>
              <a:spcBef>
                <a:spcPct val="0"/>
              </a:spcBef>
              <a:buNone/>
            </a:pPr>
            <a:endParaRPr lang="en-US" altLang="en-US" sz="1200" b="1">
              <a:solidFill>
                <a:srgbClr val="58595B"/>
              </a:solidFill>
            </a:endParaRPr>
          </a:p>
        </p:txBody>
      </p:sp>
      <p:sp>
        <p:nvSpPr>
          <p:cNvPr id="28702" name="TextBox 25"/>
          <p:cNvSpPr txBox="1">
            <a:spLocks noChangeArrowheads="1"/>
          </p:cNvSpPr>
          <p:nvPr/>
        </p:nvSpPr>
        <p:spPr bwMode="auto">
          <a:xfrm>
            <a:off x="4440239" y="5534025"/>
            <a:ext cx="17938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900" b="1">
                <a:solidFill>
                  <a:srgbClr val="FF0000"/>
                </a:solidFill>
              </a:rPr>
              <a:t>OPERATIONAL COMPANIES</a:t>
            </a:r>
          </a:p>
          <a:p>
            <a:pPr>
              <a:spcBef>
                <a:spcPct val="0"/>
              </a:spcBef>
              <a:buNone/>
            </a:pPr>
            <a:endParaRPr lang="en-US" altLang="en-US" sz="1200" b="1">
              <a:solidFill>
                <a:srgbClr val="58595B"/>
              </a:solidFill>
            </a:endParaRPr>
          </a:p>
        </p:txBody>
      </p:sp>
    </p:spTree>
    <p:extLst>
      <p:ext uri="{BB962C8B-B14F-4D97-AF65-F5344CB8AC3E}">
        <p14:creationId xmlns:p14="http://schemas.microsoft.com/office/powerpoint/2010/main" val="1251868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fld id="{98336747-70BF-4ABF-94BF-E2E87D77177D}" type="slidenum">
              <a:rPr lang="zh-TW" altLang="en-US" sz="1400">
                <a:solidFill>
                  <a:srgbClr val="58595B"/>
                </a:solidFill>
              </a:rPr>
              <a:pPr>
                <a:spcBef>
                  <a:spcPct val="0"/>
                </a:spcBef>
                <a:buNone/>
              </a:pPr>
              <a:t>42</a:t>
            </a:fld>
            <a:endParaRPr lang="en-US" altLang="zh-TW" sz="1400">
              <a:solidFill>
                <a:srgbClr val="58595B"/>
              </a:solidFill>
            </a:endParaRPr>
          </a:p>
        </p:txBody>
      </p:sp>
      <p:sp>
        <p:nvSpPr>
          <p:cNvPr id="36867" name="Rectangle 1"/>
          <p:cNvSpPr>
            <a:spLocks noChangeArrowheads="1"/>
          </p:cNvSpPr>
          <p:nvPr/>
        </p:nvSpPr>
        <p:spPr bwMode="auto">
          <a:xfrm>
            <a:off x="8640764" y="6319838"/>
            <a:ext cx="1582737"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endParaRPr lang="nl-NL" altLang="en-US" sz="2400">
              <a:solidFill>
                <a:srgbClr val="58595B"/>
              </a:solidFill>
            </a:endParaRPr>
          </a:p>
        </p:txBody>
      </p:sp>
      <p:cxnSp>
        <p:nvCxnSpPr>
          <p:cNvPr id="36868" name="Straight Connector 7"/>
          <p:cNvCxnSpPr>
            <a:cxnSpLocks noChangeShapeType="1"/>
          </p:cNvCxnSpPr>
          <p:nvPr/>
        </p:nvCxnSpPr>
        <p:spPr bwMode="auto">
          <a:xfrm flipH="1">
            <a:off x="6838950" y="5170488"/>
            <a:ext cx="2039938" cy="0"/>
          </a:xfrm>
          <a:prstGeom prst="line">
            <a:avLst/>
          </a:prstGeom>
          <a:noFill/>
          <a:ln w="19050">
            <a:solidFill>
              <a:srgbClr val="B78742"/>
            </a:solidFill>
            <a:round/>
            <a:headEnd/>
            <a:tailEnd/>
          </a:ln>
          <a:extLst>
            <a:ext uri="{909E8E84-426E-40DD-AFC4-6F175D3DCCD1}">
              <a14:hiddenFill xmlns:a14="http://schemas.microsoft.com/office/drawing/2010/main">
                <a:noFill/>
              </a14:hiddenFill>
            </a:ext>
          </a:extLst>
        </p:spPr>
      </p:cxnSp>
      <p:cxnSp>
        <p:nvCxnSpPr>
          <p:cNvPr id="36869" name="Straight Connector 7"/>
          <p:cNvCxnSpPr>
            <a:cxnSpLocks noChangeShapeType="1"/>
            <a:stCxn id="36881" idx="2"/>
            <a:endCxn id="36884" idx="0"/>
          </p:cNvCxnSpPr>
          <p:nvPr/>
        </p:nvCxnSpPr>
        <p:spPr bwMode="auto">
          <a:xfrm>
            <a:off x="7780338" y="2840039"/>
            <a:ext cx="12700" cy="847725"/>
          </a:xfrm>
          <a:prstGeom prst="line">
            <a:avLst/>
          </a:prstGeom>
          <a:noFill/>
          <a:ln w="19050">
            <a:solidFill>
              <a:srgbClr val="B78742"/>
            </a:solidFill>
            <a:round/>
            <a:headEnd/>
            <a:tailEnd/>
          </a:ln>
          <a:extLst>
            <a:ext uri="{909E8E84-426E-40DD-AFC4-6F175D3DCCD1}">
              <a14:hiddenFill xmlns:a14="http://schemas.microsoft.com/office/drawing/2010/main">
                <a:noFill/>
              </a14:hiddenFill>
            </a:ext>
          </a:extLst>
        </p:spPr>
      </p:cxnSp>
      <p:sp>
        <p:nvSpPr>
          <p:cNvPr id="29" name="Striped Right Arrow 28"/>
          <p:cNvSpPr/>
          <p:nvPr/>
        </p:nvSpPr>
        <p:spPr bwMode="auto">
          <a:xfrm rot="16200000">
            <a:off x="8043070" y="4448970"/>
            <a:ext cx="865187" cy="409575"/>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30" name="Striped Right Arrow 29"/>
          <p:cNvSpPr/>
          <p:nvPr/>
        </p:nvSpPr>
        <p:spPr bwMode="auto">
          <a:xfrm rot="16200000">
            <a:off x="8067676" y="3057526"/>
            <a:ext cx="792163" cy="411163"/>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36872" name="Rectangle 9"/>
          <p:cNvSpPr txBox="1">
            <a:spLocks noChangeArrowheads="1"/>
          </p:cNvSpPr>
          <p:nvPr/>
        </p:nvSpPr>
        <p:spPr bwMode="auto">
          <a:xfrm>
            <a:off x="1839914" y="981075"/>
            <a:ext cx="8512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br>
              <a:rPr lang="en-GB" altLang="en-US" sz="2400">
                <a:solidFill>
                  <a:srgbClr val="B78742"/>
                </a:solidFill>
                <a:latin typeface="Verdana" pitchFamily="34" charset="0"/>
              </a:rPr>
            </a:br>
            <a:r>
              <a:rPr lang="en-GB" altLang="en-US" sz="2400">
                <a:solidFill>
                  <a:srgbClr val="B78742"/>
                </a:solidFill>
                <a:latin typeface="Verdana" pitchFamily="34" charset="0"/>
              </a:rPr>
              <a:t> </a:t>
            </a:r>
            <a:endParaRPr lang="en-GB" altLang="en-US" sz="4400">
              <a:solidFill>
                <a:srgbClr val="BF0D3E"/>
              </a:solidFill>
            </a:endParaRPr>
          </a:p>
        </p:txBody>
      </p:sp>
      <p:sp>
        <p:nvSpPr>
          <p:cNvPr id="36873" name="Rectangle 1"/>
          <p:cNvSpPr>
            <a:spLocks noChangeArrowheads="1"/>
          </p:cNvSpPr>
          <p:nvPr/>
        </p:nvSpPr>
        <p:spPr bwMode="auto">
          <a:xfrm>
            <a:off x="2135189" y="1484314"/>
            <a:ext cx="104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400" b="1">
                <a:solidFill>
                  <a:srgbClr val="58595B"/>
                </a:solidFill>
                <a:latin typeface="Verdana" pitchFamily="34" charset="0"/>
              </a:rPr>
              <a:t>Example</a:t>
            </a:r>
          </a:p>
        </p:txBody>
      </p:sp>
      <p:sp>
        <p:nvSpPr>
          <p:cNvPr id="36874" name="TextBox 32"/>
          <p:cNvSpPr txBox="1">
            <a:spLocks noChangeArrowheads="1"/>
          </p:cNvSpPr>
          <p:nvPr/>
        </p:nvSpPr>
        <p:spPr bwMode="auto">
          <a:xfrm>
            <a:off x="3255964" y="3814764"/>
            <a:ext cx="1944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100" b="1">
                <a:solidFill>
                  <a:srgbClr val="FF0000"/>
                </a:solidFill>
              </a:rPr>
              <a:t>Royalties</a:t>
            </a:r>
            <a:r>
              <a:rPr lang="nl-BE" altLang="en-US" sz="1100" b="1">
                <a:solidFill>
                  <a:srgbClr val="00B0F0"/>
                </a:solidFill>
              </a:rPr>
              <a:t> </a:t>
            </a:r>
            <a:endParaRPr lang="en-US" altLang="en-US" sz="1100" b="1">
              <a:solidFill>
                <a:srgbClr val="00B0F0"/>
              </a:solidFill>
            </a:endParaRPr>
          </a:p>
        </p:txBody>
      </p:sp>
      <p:sp>
        <p:nvSpPr>
          <p:cNvPr id="36875" name="TextBox 27"/>
          <p:cNvSpPr txBox="1">
            <a:spLocks noChangeArrowheads="1"/>
          </p:cNvSpPr>
          <p:nvPr/>
        </p:nvSpPr>
        <p:spPr bwMode="auto">
          <a:xfrm>
            <a:off x="1919289" y="5040313"/>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100" b="1">
                <a:solidFill>
                  <a:srgbClr val="58595B"/>
                </a:solidFill>
              </a:rPr>
              <a:t> WHT 33.33%</a:t>
            </a:r>
            <a:endParaRPr lang="en-US" altLang="en-US" sz="1100" b="1">
              <a:solidFill>
                <a:srgbClr val="58595B"/>
              </a:solidFill>
            </a:endParaRPr>
          </a:p>
        </p:txBody>
      </p:sp>
      <p:sp>
        <p:nvSpPr>
          <p:cNvPr id="36876" name="TextBox 13"/>
          <p:cNvSpPr txBox="1">
            <a:spLocks noChangeArrowheads="1"/>
          </p:cNvSpPr>
          <p:nvPr/>
        </p:nvSpPr>
        <p:spPr bwMode="auto">
          <a:xfrm>
            <a:off x="2640014" y="2144714"/>
            <a:ext cx="955675"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nl-BE" altLang="en-US" sz="1000" b="1">
                <a:solidFill>
                  <a:srgbClr val="58595B"/>
                </a:solidFill>
              </a:rPr>
              <a:t>BVI / Cayman</a:t>
            </a:r>
          </a:p>
          <a:p>
            <a:pPr algn="ctr">
              <a:spcBef>
                <a:spcPct val="0"/>
              </a:spcBef>
              <a:buNone/>
            </a:pPr>
            <a:r>
              <a:rPr lang="nl-BE" altLang="en-US" sz="1000" b="1">
                <a:solidFill>
                  <a:srgbClr val="58595B"/>
                </a:solidFill>
              </a:rPr>
              <a:t>IP</a:t>
            </a:r>
          </a:p>
          <a:p>
            <a:pPr algn="ctr">
              <a:spcBef>
                <a:spcPct val="0"/>
              </a:spcBef>
              <a:buNone/>
            </a:pPr>
            <a:r>
              <a:rPr lang="nl-BE" altLang="en-US" sz="1000" b="1">
                <a:solidFill>
                  <a:srgbClr val="58595B"/>
                </a:solidFill>
              </a:rPr>
              <a:t>Company</a:t>
            </a:r>
            <a:endParaRPr lang="en-US" altLang="en-US" sz="1000" b="1">
              <a:solidFill>
                <a:srgbClr val="58595B"/>
              </a:solidFill>
            </a:endParaRPr>
          </a:p>
        </p:txBody>
      </p:sp>
      <p:sp>
        <p:nvSpPr>
          <p:cNvPr id="37" name="TextBox 13"/>
          <p:cNvSpPr txBox="1">
            <a:spLocks noChangeArrowheads="1"/>
          </p:cNvSpPr>
          <p:nvPr/>
        </p:nvSpPr>
        <p:spPr bwMode="auto">
          <a:xfrm>
            <a:off x="1839914" y="5414964"/>
            <a:ext cx="955675" cy="708025"/>
          </a:xfrm>
          <a:prstGeom prst="rect">
            <a:avLst/>
          </a:prstGeom>
          <a:solidFill>
            <a:schemeClr val="bg1">
              <a:lumMod val="85000"/>
            </a:schemeClr>
          </a:solidFill>
          <a:ln>
            <a:noFill/>
          </a:ln>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defRPr/>
            </a:pPr>
            <a:r>
              <a:rPr lang="nl-BE" altLang="en-US" sz="1200" b="1" dirty="0">
                <a:solidFill>
                  <a:srgbClr val="58595B"/>
                </a:solidFill>
              </a:rPr>
              <a:t>France</a:t>
            </a:r>
          </a:p>
          <a:p>
            <a:pPr algn="ctr">
              <a:spcBef>
                <a:spcPct val="0"/>
              </a:spcBef>
              <a:buNone/>
              <a:defRPr/>
            </a:pPr>
            <a:r>
              <a:rPr lang="nl-BE" altLang="en-US" sz="800" b="1" dirty="0" err="1">
                <a:solidFill>
                  <a:srgbClr val="58595B"/>
                </a:solidFill>
              </a:rPr>
              <a:t>Operational</a:t>
            </a:r>
            <a:r>
              <a:rPr lang="nl-BE" altLang="en-US" sz="800" b="1" dirty="0">
                <a:solidFill>
                  <a:srgbClr val="58595B"/>
                </a:solidFill>
              </a:rPr>
              <a:t> company</a:t>
            </a:r>
          </a:p>
          <a:p>
            <a:pPr algn="ctr">
              <a:spcBef>
                <a:spcPct val="0"/>
              </a:spcBef>
              <a:buNone/>
              <a:defRPr/>
            </a:pPr>
            <a:r>
              <a:rPr lang="nl-BE" altLang="en-US" sz="1200" b="1" dirty="0">
                <a:solidFill>
                  <a:srgbClr val="58595B"/>
                </a:solidFill>
              </a:rPr>
              <a:t> </a:t>
            </a:r>
            <a:endParaRPr lang="en-US" altLang="en-US" sz="1200" b="1" dirty="0">
              <a:solidFill>
                <a:srgbClr val="58595B"/>
              </a:solidFill>
            </a:endParaRPr>
          </a:p>
        </p:txBody>
      </p:sp>
      <p:sp>
        <p:nvSpPr>
          <p:cNvPr id="38" name="TextBox 13"/>
          <p:cNvSpPr txBox="1">
            <a:spLocks noChangeArrowheads="1"/>
          </p:cNvSpPr>
          <p:nvPr/>
        </p:nvSpPr>
        <p:spPr bwMode="auto">
          <a:xfrm>
            <a:off x="3340101" y="5414964"/>
            <a:ext cx="955675" cy="739775"/>
          </a:xfrm>
          <a:prstGeom prst="rect">
            <a:avLst/>
          </a:prstGeom>
          <a:solidFill>
            <a:schemeClr val="bg1">
              <a:lumMod val="85000"/>
            </a:schemeClr>
          </a:solidFill>
          <a:ln>
            <a:noFill/>
          </a:ln>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defRPr/>
            </a:pPr>
            <a:r>
              <a:rPr lang="nl-BE" altLang="en-US" sz="1200" b="1" dirty="0">
                <a:solidFill>
                  <a:srgbClr val="58595B"/>
                </a:solidFill>
              </a:rPr>
              <a:t>US</a:t>
            </a:r>
          </a:p>
          <a:p>
            <a:pPr algn="ctr">
              <a:spcBef>
                <a:spcPct val="0"/>
              </a:spcBef>
              <a:buNone/>
              <a:defRPr/>
            </a:pPr>
            <a:r>
              <a:rPr lang="nl-BE" altLang="en-US" sz="900" b="1" dirty="0" err="1">
                <a:solidFill>
                  <a:srgbClr val="58595B"/>
                </a:solidFill>
              </a:rPr>
              <a:t>Operational</a:t>
            </a:r>
            <a:r>
              <a:rPr lang="nl-BE" altLang="en-US" sz="900" b="1" dirty="0">
                <a:solidFill>
                  <a:srgbClr val="58595B"/>
                </a:solidFill>
              </a:rPr>
              <a:t> company</a:t>
            </a:r>
            <a:endParaRPr lang="nl-BE" altLang="en-US" sz="1200" b="1" dirty="0">
              <a:solidFill>
                <a:srgbClr val="58595B"/>
              </a:solidFill>
            </a:endParaRPr>
          </a:p>
          <a:p>
            <a:pPr algn="ctr">
              <a:spcBef>
                <a:spcPct val="0"/>
              </a:spcBef>
              <a:buNone/>
              <a:defRPr/>
            </a:pPr>
            <a:r>
              <a:rPr lang="nl-BE" altLang="en-US" sz="1200" b="1" dirty="0">
                <a:solidFill>
                  <a:srgbClr val="58595B"/>
                </a:solidFill>
              </a:rPr>
              <a:t> </a:t>
            </a:r>
            <a:endParaRPr lang="en-US" altLang="en-US" sz="1200" b="1" dirty="0">
              <a:solidFill>
                <a:srgbClr val="58595B"/>
              </a:solidFill>
            </a:endParaRPr>
          </a:p>
        </p:txBody>
      </p:sp>
      <p:sp>
        <p:nvSpPr>
          <p:cNvPr id="36879" name="TextBox 27"/>
          <p:cNvSpPr txBox="1">
            <a:spLocks noChangeArrowheads="1"/>
          </p:cNvSpPr>
          <p:nvPr/>
        </p:nvSpPr>
        <p:spPr bwMode="auto">
          <a:xfrm>
            <a:off x="3432176" y="5040313"/>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100" b="1">
                <a:solidFill>
                  <a:srgbClr val="58595B"/>
                </a:solidFill>
              </a:rPr>
              <a:t> WHT 30% </a:t>
            </a:r>
            <a:endParaRPr lang="en-US" altLang="en-US" sz="1100" b="1">
              <a:solidFill>
                <a:srgbClr val="58595B"/>
              </a:solidFill>
            </a:endParaRPr>
          </a:p>
        </p:txBody>
      </p:sp>
      <p:sp>
        <p:nvSpPr>
          <p:cNvPr id="40" name="Striped Right Arrow 39"/>
          <p:cNvSpPr/>
          <p:nvPr/>
        </p:nvSpPr>
        <p:spPr bwMode="auto">
          <a:xfrm rot="16200000">
            <a:off x="1913732" y="3918744"/>
            <a:ext cx="2406650" cy="411163"/>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36881" name="TextBox 13"/>
          <p:cNvSpPr txBox="1">
            <a:spLocks noChangeArrowheads="1"/>
          </p:cNvSpPr>
          <p:nvPr/>
        </p:nvSpPr>
        <p:spPr bwMode="auto">
          <a:xfrm>
            <a:off x="7302501" y="2132014"/>
            <a:ext cx="955675"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nl-BE" altLang="en-US" sz="1000" b="1">
                <a:solidFill>
                  <a:srgbClr val="58595B"/>
                </a:solidFill>
              </a:rPr>
              <a:t>BVI / Cayman</a:t>
            </a:r>
          </a:p>
          <a:p>
            <a:pPr algn="ctr">
              <a:spcBef>
                <a:spcPct val="0"/>
              </a:spcBef>
              <a:buNone/>
            </a:pPr>
            <a:r>
              <a:rPr lang="nl-BE" altLang="en-US" sz="1000" b="1">
                <a:solidFill>
                  <a:srgbClr val="58595B"/>
                </a:solidFill>
              </a:rPr>
              <a:t>IP</a:t>
            </a:r>
          </a:p>
          <a:p>
            <a:pPr algn="ctr">
              <a:spcBef>
                <a:spcPct val="0"/>
              </a:spcBef>
              <a:buNone/>
            </a:pPr>
            <a:r>
              <a:rPr lang="nl-BE" altLang="en-US" sz="1000" b="1">
                <a:solidFill>
                  <a:srgbClr val="58595B"/>
                </a:solidFill>
              </a:rPr>
              <a:t>Company</a:t>
            </a:r>
            <a:endParaRPr lang="en-US" altLang="en-US" sz="1000" b="1">
              <a:solidFill>
                <a:srgbClr val="58595B"/>
              </a:solidFill>
            </a:endParaRPr>
          </a:p>
        </p:txBody>
      </p:sp>
      <p:sp>
        <p:nvSpPr>
          <p:cNvPr id="42" name="TextBox 13"/>
          <p:cNvSpPr txBox="1">
            <a:spLocks noChangeArrowheads="1"/>
          </p:cNvSpPr>
          <p:nvPr/>
        </p:nvSpPr>
        <p:spPr bwMode="auto">
          <a:xfrm>
            <a:off x="6376989" y="5359400"/>
            <a:ext cx="955675" cy="738188"/>
          </a:xfrm>
          <a:prstGeom prst="rect">
            <a:avLst/>
          </a:prstGeom>
          <a:solidFill>
            <a:schemeClr val="bg1">
              <a:lumMod val="85000"/>
            </a:schemeClr>
          </a:solidFill>
          <a:ln>
            <a:noFill/>
          </a:ln>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defRPr/>
            </a:pPr>
            <a:r>
              <a:rPr lang="nl-BE" altLang="en-US" sz="1200" b="1" dirty="0">
                <a:solidFill>
                  <a:srgbClr val="58595B"/>
                </a:solidFill>
              </a:rPr>
              <a:t>France</a:t>
            </a:r>
          </a:p>
          <a:p>
            <a:pPr algn="ctr">
              <a:spcBef>
                <a:spcPct val="0"/>
              </a:spcBef>
              <a:buNone/>
              <a:defRPr/>
            </a:pPr>
            <a:r>
              <a:rPr lang="nl-BE" altLang="en-US" sz="900" b="1" dirty="0" err="1">
                <a:solidFill>
                  <a:srgbClr val="58595B"/>
                </a:solidFill>
              </a:rPr>
              <a:t>Operational</a:t>
            </a:r>
            <a:r>
              <a:rPr lang="nl-BE" altLang="en-US" sz="900" b="1" dirty="0">
                <a:solidFill>
                  <a:srgbClr val="58595B"/>
                </a:solidFill>
              </a:rPr>
              <a:t> company</a:t>
            </a:r>
          </a:p>
          <a:p>
            <a:pPr algn="ctr">
              <a:spcBef>
                <a:spcPct val="0"/>
              </a:spcBef>
              <a:buNone/>
              <a:defRPr/>
            </a:pPr>
            <a:r>
              <a:rPr lang="nl-BE" altLang="en-US" sz="1200" b="1" dirty="0">
                <a:solidFill>
                  <a:srgbClr val="58595B"/>
                </a:solidFill>
              </a:rPr>
              <a:t> </a:t>
            </a:r>
            <a:endParaRPr lang="en-US" altLang="en-US" sz="1200" b="1" dirty="0">
              <a:solidFill>
                <a:srgbClr val="58595B"/>
              </a:solidFill>
            </a:endParaRPr>
          </a:p>
        </p:txBody>
      </p:sp>
      <p:sp>
        <p:nvSpPr>
          <p:cNvPr id="43" name="TextBox 13"/>
          <p:cNvSpPr txBox="1">
            <a:spLocks noChangeArrowheads="1"/>
          </p:cNvSpPr>
          <p:nvPr/>
        </p:nvSpPr>
        <p:spPr bwMode="auto">
          <a:xfrm>
            <a:off x="8399464" y="5359400"/>
            <a:ext cx="955675" cy="738188"/>
          </a:xfrm>
          <a:prstGeom prst="rect">
            <a:avLst/>
          </a:prstGeom>
          <a:solidFill>
            <a:schemeClr val="bg1">
              <a:lumMod val="85000"/>
            </a:schemeClr>
          </a:solidFill>
          <a:ln>
            <a:noFill/>
          </a:ln>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defRPr/>
            </a:pPr>
            <a:r>
              <a:rPr lang="nl-BE" altLang="en-US" sz="1200" b="1" dirty="0">
                <a:solidFill>
                  <a:srgbClr val="58595B"/>
                </a:solidFill>
              </a:rPr>
              <a:t>US</a:t>
            </a:r>
          </a:p>
          <a:p>
            <a:pPr algn="ctr">
              <a:spcBef>
                <a:spcPct val="0"/>
              </a:spcBef>
              <a:buNone/>
              <a:defRPr/>
            </a:pPr>
            <a:r>
              <a:rPr lang="nl-BE" altLang="en-US" sz="900" b="1" dirty="0" err="1">
                <a:solidFill>
                  <a:srgbClr val="58595B"/>
                </a:solidFill>
              </a:rPr>
              <a:t>Operational</a:t>
            </a:r>
            <a:r>
              <a:rPr lang="nl-BE" altLang="en-US" sz="900" b="1" dirty="0">
                <a:solidFill>
                  <a:srgbClr val="58595B"/>
                </a:solidFill>
              </a:rPr>
              <a:t> company</a:t>
            </a:r>
          </a:p>
          <a:p>
            <a:pPr algn="ctr">
              <a:spcBef>
                <a:spcPct val="0"/>
              </a:spcBef>
              <a:buNone/>
              <a:defRPr/>
            </a:pPr>
            <a:r>
              <a:rPr lang="nl-BE" altLang="en-US" sz="1200" b="1" dirty="0">
                <a:solidFill>
                  <a:srgbClr val="58595B"/>
                </a:solidFill>
              </a:rPr>
              <a:t> </a:t>
            </a:r>
            <a:endParaRPr lang="en-US" altLang="en-US" sz="1200" b="1" dirty="0">
              <a:solidFill>
                <a:srgbClr val="58595B"/>
              </a:solidFill>
            </a:endParaRPr>
          </a:p>
        </p:txBody>
      </p:sp>
      <p:sp>
        <p:nvSpPr>
          <p:cNvPr id="36884" name="TextBox 13"/>
          <p:cNvSpPr txBox="1">
            <a:spLocks noChangeArrowheads="1"/>
          </p:cNvSpPr>
          <p:nvPr/>
        </p:nvSpPr>
        <p:spPr bwMode="auto">
          <a:xfrm>
            <a:off x="7315201" y="3687764"/>
            <a:ext cx="955675" cy="5540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nl-BE" altLang="en-US" sz="1000" b="1">
                <a:solidFill>
                  <a:srgbClr val="58595B"/>
                </a:solidFill>
              </a:rPr>
              <a:t>Lux / Dutch  </a:t>
            </a:r>
          </a:p>
          <a:p>
            <a:pPr algn="ctr">
              <a:spcBef>
                <a:spcPct val="0"/>
              </a:spcBef>
              <a:buNone/>
            </a:pPr>
            <a:r>
              <a:rPr lang="nl-BE" altLang="en-US" sz="1000" b="1">
                <a:solidFill>
                  <a:srgbClr val="58595B"/>
                </a:solidFill>
              </a:rPr>
              <a:t>license</a:t>
            </a:r>
          </a:p>
          <a:p>
            <a:pPr algn="ctr">
              <a:spcBef>
                <a:spcPct val="0"/>
              </a:spcBef>
              <a:buNone/>
            </a:pPr>
            <a:r>
              <a:rPr lang="nl-BE" altLang="en-US" sz="1000" b="1">
                <a:solidFill>
                  <a:srgbClr val="58595B"/>
                </a:solidFill>
              </a:rPr>
              <a:t>Company</a:t>
            </a:r>
            <a:endParaRPr lang="en-US" altLang="en-US" sz="1000" b="1">
              <a:solidFill>
                <a:srgbClr val="58595B"/>
              </a:solidFill>
            </a:endParaRPr>
          </a:p>
        </p:txBody>
      </p:sp>
      <p:cxnSp>
        <p:nvCxnSpPr>
          <p:cNvPr id="36885" name="Straight Connector 7"/>
          <p:cNvCxnSpPr>
            <a:cxnSpLocks noChangeShapeType="1"/>
          </p:cNvCxnSpPr>
          <p:nvPr/>
        </p:nvCxnSpPr>
        <p:spPr bwMode="auto">
          <a:xfrm flipH="1">
            <a:off x="7793038" y="4241800"/>
            <a:ext cx="0" cy="928688"/>
          </a:xfrm>
          <a:prstGeom prst="line">
            <a:avLst/>
          </a:prstGeom>
          <a:noFill/>
          <a:ln w="19050">
            <a:solidFill>
              <a:srgbClr val="B78742"/>
            </a:solidFill>
            <a:round/>
            <a:headEnd/>
            <a:tailEnd/>
          </a:ln>
          <a:extLst>
            <a:ext uri="{909E8E84-426E-40DD-AFC4-6F175D3DCCD1}">
              <a14:hiddenFill xmlns:a14="http://schemas.microsoft.com/office/drawing/2010/main">
                <a:noFill/>
              </a14:hiddenFill>
            </a:ext>
          </a:extLst>
        </p:spPr>
      </p:cxnSp>
      <p:cxnSp>
        <p:nvCxnSpPr>
          <p:cNvPr id="36886" name="Straight Connector 7"/>
          <p:cNvCxnSpPr>
            <a:cxnSpLocks noChangeShapeType="1"/>
            <a:endCxn id="42" idx="0"/>
          </p:cNvCxnSpPr>
          <p:nvPr/>
        </p:nvCxnSpPr>
        <p:spPr bwMode="auto">
          <a:xfrm>
            <a:off x="6854825" y="5170488"/>
            <a:ext cx="0" cy="188912"/>
          </a:xfrm>
          <a:prstGeom prst="line">
            <a:avLst/>
          </a:prstGeom>
          <a:noFill/>
          <a:ln w="19050">
            <a:solidFill>
              <a:srgbClr val="B78742"/>
            </a:solidFill>
            <a:round/>
            <a:headEnd/>
            <a:tailEnd/>
          </a:ln>
          <a:extLst>
            <a:ext uri="{909E8E84-426E-40DD-AFC4-6F175D3DCCD1}">
              <a14:hiddenFill xmlns:a14="http://schemas.microsoft.com/office/drawing/2010/main">
                <a:noFill/>
              </a14:hiddenFill>
            </a:ext>
          </a:extLst>
        </p:spPr>
      </p:cxnSp>
      <p:cxnSp>
        <p:nvCxnSpPr>
          <p:cNvPr id="36887" name="Straight Connector 7"/>
          <p:cNvCxnSpPr>
            <a:cxnSpLocks noChangeShapeType="1"/>
          </p:cNvCxnSpPr>
          <p:nvPr/>
        </p:nvCxnSpPr>
        <p:spPr bwMode="auto">
          <a:xfrm>
            <a:off x="8877300" y="5157789"/>
            <a:ext cx="0" cy="187325"/>
          </a:xfrm>
          <a:prstGeom prst="line">
            <a:avLst/>
          </a:prstGeom>
          <a:noFill/>
          <a:ln w="19050">
            <a:solidFill>
              <a:srgbClr val="B78742"/>
            </a:solidFill>
            <a:round/>
            <a:headEnd/>
            <a:tailEnd/>
          </a:ln>
          <a:extLst>
            <a:ext uri="{909E8E84-426E-40DD-AFC4-6F175D3DCCD1}">
              <a14:hiddenFill xmlns:a14="http://schemas.microsoft.com/office/drawing/2010/main">
                <a:noFill/>
              </a14:hiddenFill>
            </a:ext>
          </a:extLst>
        </p:spPr>
      </p:cxnSp>
      <p:sp>
        <p:nvSpPr>
          <p:cNvPr id="36888" name="TextBox 49"/>
          <p:cNvSpPr txBox="1">
            <a:spLocks noChangeArrowheads="1"/>
          </p:cNvSpPr>
          <p:nvPr/>
        </p:nvSpPr>
        <p:spPr bwMode="auto">
          <a:xfrm>
            <a:off x="8651875" y="4254500"/>
            <a:ext cx="1944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100" b="1">
                <a:solidFill>
                  <a:srgbClr val="FF0000"/>
                </a:solidFill>
              </a:rPr>
              <a:t>Royalties</a:t>
            </a:r>
            <a:r>
              <a:rPr lang="nl-BE" altLang="en-US" sz="1100" b="1">
                <a:solidFill>
                  <a:srgbClr val="00B0F0"/>
                </a:solidFill>
              </a:rPr>
              <a:t> </a:t>
            </a:r>
            <a:endParaRPr lang="en-US" altLang="en-US" sz="1100" b="1">
              <a:solidFill>
                <a:srgbClr val="00B0F0"/>
              </a:solidFill>
            </a:endParaRPr>
          </a:p>
        </p:txBody>
      </p:sp>
      <p:sp>
        <p:nvSpPr>
          <p:cNvPr id="36889" name="TextBox 50"/>
          <p:cNvSpPr txBox="1">
            <a:spLocks noChangeArrowheads="1"/>
          </p:cNvSpPr>
          <p:nvPr/>
        </p:nvSpPr>
        <p:spPr bwMode="auto">
          <a:xfrm>
            <a:off x="8669339" y="3001964"/>
            <a:ext cx="1944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100" b="1">
                <a:solidFill>
                  <a:srgbClr val="FF0000"/>
                </a:solidFill>
              </a:rPr>
              <a:t>Royalties</a:t>
            </a:r>
            <a:r>
              <a:rPr lang="nl-BE" altLang="en-US" sz="1100" b="1">
                <a:solidFill>
                  <a:srgbClr val="00B0F0"/>
                </a:solidFill>
              </a:rPr>
              <a:t> </a:t>
            </a:r>
            <a:endParaRPr lang="en-US" altLang="en-US" sz="1100" b="1">
              <a:solidFill>
                <a:srgbClr val="00B0F0"/>
              </a:solidFill>
            </a:endParaRPr>
          </a:p>
        </p:txBody>
      </p:sp>
      <p:sp>
        <p:nvSpPr>
          <p:cNvPr id="36890" name="TextBox 51"/>
          <p:cNvSpPr txBox="1">
            <a:spLocks noChangeArrowheads="1"/>
          </p:cNvSpPr>
          <p:nvPr/>
        </p:nvSpPr>
        <p:spPr bwMode="auto">
          <a:xfrm>
            <a:off x="5808664" y="3810000"/>
            <a:ext cx="1717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100" b="1">
                <a:solidFill>
                  <a:srgbClr val="58595B"/>
                </a:solidFill>
              </a:rPr>
              <a:t>Low spread taxation</a:t>
            </a:r>
            <a:endParaRPr lang="en-US" altLang="en-US" sz="1100" b="1">
              <a:solidFill>
                <a:srgbClr val="58595B"/>
              </a:solidFill>
            </a:endParaRPr>
          </a:p>
        </p:txBody>
      </p:sp>
      <p:sp>
        <p:nvSpPr>
          <p:cNvPr id="36891" name="TextBox 27"/>
          <p:cNvSpPr txBox="1">
            <a:spLocks noChangeArrowheads="1"/>
          </p:cNvSpPr>
          <p:nvPr/>
        </p:nvSpPr>
        <p:spPr bwMode="auto">
          <a:xfrm>
            <a:off x="5668964" y="4645026"/>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58595B"/>
                </a:solidFill>
              </a:rPr>
              <a:t>WHT 0%</a:t>
            </a:r>
          </a:p>
          <a:p>
            <a:pPr>
              <a:spcBef>
                <a:spcPct val="0"/>
              </a:spcBef>
              <a:buNone/>
            </a:pPr>
            <a:r>
              <a:rPr lang="nl-BE" altLang="en-US" sz="900" b="1">
                <a:solidFill>
                  <a:srgbClr val="58595B"/>
                </a:solidFill>
              </a:rPr>
              <a:t>EU Interest/Royalty directive</a:t>
            </a:r>
            <a:endParaRPr lang="en-US" altLang="en-US" sz="900" b="1">
              <a:solidFill>
                <a:srgbClr val="58595B"/>
              </a:solidFill>
            </a:endParaRPr>
          </a:p>
        </p:txBody>
      </p:sp>
      <p:sp>
        <p:nvSpPr>
          <p:cNvPr id="36892" name="TextBox 27"/>
          <p:cNvSpPr txBox="1">
            <a:spLocks noChangeArrowheads="1"/>
          </p:cNvSpPr>
          <p:nvPr/>
        </p:nvSpPr>
        <p:spPr bwMode="auto">
          <a:xfrm>
            <a:off x="9048751" y="3395663"/>
            <a:ext cx="1368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58595B"/>
                </a:solidFill>
              </a:rPr>
              <a:t>WHT 0%</a:t>
            </a:r>
          </a:p>
          <a:p>
            <a:pPr>
              <a:spcBef>
                <a:spcPct val="0"/>
              </a:spcBef>
              <a:buNone/>
            </a:pPr>
            <a:r>
              <a:rPr lang="nl-BE" altLang="en-US" sz="800" b="1">
                <a:solidFill>
                  <a:srgbClr val="58595B"/>
                </a:solidFill>
              </a:rPr>
              <a:t>Domestic Lux or Dutch legislation</a:t>
            </a:r>
            <a:endParaRPr lang="en-US" altLang="en-US" sz="800" b="1">
              <a:solidFill>
                <a:srgbClr val="58595B"/>
              </a:solidFill>
            </a:endParaRPr>
          </a:p>
        </p:txBody>
      </p:sp>
      <p:sp>
        <p:nvSpPr>
          <p:cNvPr id="36893" name="TextBox 27"/>
          <p:cNvSpPr txBox="1">
            <a:spLocks noChangeArrowheads="1"/>
          </p:cNvSpPr>
          <p:nvPr/>
        </p:nvSpPr>
        <p:spPr bwMode="auto">
          <a:xfrm>
            <a:off x="9048750" y="4681538"/>
            <a:ext cx="1079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pPr>
            <a:r>
              <a:rPr lang="nl-BE" altLang="en-US" sz="1000" b="1">
                <a:solidFill>
                  <a:srgbClr val="58595B"/>
                </a:solidFill>
              </a:rPr>
              <a:t>WHT 0%</a:t>
            </a:r>
          </a:p>
          <a:p>
            <a:pPr>
              <a:spcBef>
                <a:spcPct val="0"/>
              </a:spcBef>
              <a:buNone/>
            </a:pPr>
            <a:r>
              <a:rPr lang="nl-BE" altLang="en-US" sz="800" b="1">
                <a:solidFill>
                  <a:srgbClr val="58595B"/>
                </a:solidFill>
              </a:rPr>
              <a:t>Tax  treaty with Lux and the Netherlands </a:t>
            </a:r>
            <a:endParaRPr lang="en-US" altLang="en-US" sz="800" b="1">
              <a:solidFill>
                <a:srgbClr val="58595B"/>
              </a:solidFill>
            </a:endParaRPr>
          </a:p>
        </p:txBody>
      </p:sp>
      <p:sp>
        <p:nvSpPr>
          <p:cNvPr id="58" name="Striped Right Arrow 57"/>
          <p:cNvSpPr/>
          <p:nvPr/>
        </p:nvSpPr>
        <p:spPr bwMode="auto">
          <a:xfrm rot="16200000">
            <a:off x="6515895" y="4448970"/>
            <a:ext cx="865187" cy="409575"/>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11" name="Down Arrow Callout 10"/>
          <p:cNvSpPr/>
          <p:nvPr/>
        </p:nvSpPr>
        <p:spPr bwMode="auto">
          <a:xfrm>
            <a:off x="7364413" y="2924176"/>
            <a:ext cx="323850" cy="708025"/>
          </a:xfrm>
          <a:prstGeom prst="downArrowCallout">
            <a:avLst/>
          </a:prstGeom>
          <a:solidFill>
            <a:schemeClr val="bg2">
              <a:lumMod val="60000"/>
              <a:lumOff val="40000"/>
            </a:schemeClr>
          </a:solid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62" name="Down Arrow Callout 61"/>
          <p:cNvSpPr/>
          <p:nvPr/>
        </p:nvSpPr>
        <p:spPr bwMode="auto">
          <a:xfrm>
            <a:off x="7391400" y="4305301"/>
            <a:ext cx="323850" cy="708025"/>
          </a:xfrm>
          <a:prstGeom prst="downArrowCallout">
            <a:avLst/>
          </a:prstGeom>
          <a:solidFill>
            <a:schemeClr val="bg2">
              <a:lumMod val="60000"/>
              <a:lumOff val="40000"/>
            </a:schemeClr>
          </a:solid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63" name="Down Arrow Callout 62"/>
          <p:cNvSpPr/>
          <p:nvPr/>
        </p:nvSpPr>
        <p:spPr bwMode="auto">
          <a:xfrm>
            <a:off x="2471738" y="2962275"/>
            <a:ext cx="323850" cy="1944688"/>
          </a:xfrm>
          <a:prstGeom prst="downArrowCallout">
            <a:avLst/>
          </a:prstGeom>
          <a:solidFill>
            <a:schemeClr val="bg2">
              <a:lumMod val="60000"/>
              <a:lumOff val="40000"/>
            </a:schemeClr>
          </a:solid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en-US">
              <a:solidFill>
                <a:srgbClr val="58595B"/>
              </a:solidFill>
              <a:latin typeface="Arial"/>
            </a:endParaRPr>
          </a:p>
        </p:txBody>
      </p:sp>
      <p:sp>
        <p:nvSpPr>
          <p:cNvPr id="64" name="TextBox 63"/>
          <p:cNvSpPr txBox="1">
            <a:spLocks noChangeArrowheads="1"/>
          </p:cNvSpPr>
          <p:nvPr/>
        </p:nvSpPr>
        <p:spPr bwMode="auto">
          <a:xfrm>
            <a:off x="2282825" y="3586164"/>
            <a:ext cx="1944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defRPr/>
            </a:pPr>
            <a:r>
              <a:rPr lang="nl-BE" altLang="en-US" sz="1100" b="1" dirty="0">
                <a:solidFill>
                  <a:srgbClr val="58595B">
                    <a:lumMod val="85000"/>
                    <a:lumOff val="15000"/>
                  </a:srgbClr>
                </a:solidFill>
              </a:rPr>
              <a:t>License</a:t>
            </a:r>
            <a:r>
              <a:rPr lang="nl-BE" altLang="en-US" sz="1100" b="1" dirty="0">
                <a:solidFill>
                  <a:srgbClr val="00B0F0"/>
                </a:solidFill>
              </a:rPr>
              <a:t> </a:t>
            </a:r>
            <a:endParaRPr lang="en-US" altLang="en-US" sz="1100" b="1" dirty="0">
              <a:solidFill>
                <a:srgbClr val="00B0F0"/>
              </a:solidFill>
            </a:endParaRPr>
          </a:p>
        </p:txBody>
      </p:sp>
      <p:sp>
        <p:nvSpPr>
          <p:cNvPr id="65" name="TextBox 64"/>
          <p:cNvSpPr txBox="1">
            <a:spLocks noChangeArrowheads="1"/>
          </p:cNvSpPr>
          <p:nvPr/>
        </p:nvSpPr>
        <p:spPr bwMode="auto">
          <a:xfrm>
            <a:off x="7186614" y="2992439"/>
            <a:ext cx="1277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defRPr/>
            </a:pPr>
            <a:r>
              <a:rPr lang="nl-BE" altLang="en-US" sz="1100" b="1" dirty="0">
                <a:solidFill>
                  <a:srgbClr val="58595B">
                    <a:lumMod val="85000"/>
                    <a:lumOff val="15000"/>
                  </a:srgbClr>
                </a:solidFill>
              </a:rPr>
              <a:t>License</a:t>
            </a:r>
            <a:r>
              <a:rPr lang="nl-BE" altLang="en-US" sz="1100" b="1" dirty="0">
                <a:solidFill>
                  <a:srgbClr val="00B0F0"/>
                </a:solidFill>
              </a:rPr>
              <a:t> </a:t>
            </a:r>
            <a:endParaRPr lang="en-US" altLang="en-US" sz="1100" b="1" dirty="0">
              <a:solidFill>
                <a:srgbClr val="00B0F0"/>
              </a:solidFill>
            </a:endParaRPr>
          </a:p>
        </p:txBody>
      </p:sp>
      <p:sp>
        <p:nvSpPr>
          <p:cNvPr id="66" name="TextBox 65"/>
          <p:cNvSpPr txBox="1">
            <a:spLocks noChangeArrowheads="1"/>
          </p:cNvSpPr>
          <p:nvPr/>
        </p:nvSpPr>
        <p:spPr bwMode="auto">
          <a:xfrm>
            <a:off x="7034214" y="4513264"/>
            <a:ext cx="1944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defRPr/>
            </a:pPr>
            <a:r>
              <a:rPr lang="nl-BE" altLang="en-US" sz="1100" b="1" dirty="0">
                <a:solidFill>
                  <a:srgbClr val="58595B">
                    <a:lumMod val="85000"/>
                    <a:lumOff val="15000"/>
                  </a:srgbClr>
                </a:solidFill>
              </a:rPr>
              <a:t>Sub - </a:t>
            </a:r>
            <a:r>
              <a:rPr lang="nl-BE" altLang="en-US" sz="1100" b="1" dirty="0" err="1">
                <a:solidFill>
                  <a:srgbClr val="58595B">
                    <a:lumMod val="85000"/>
                    <a:lumOff val="15000"/>
                  </a:srgbClr>
                </a:solidFill>
              </a:rPr>
              <a:t>license</a:t>
            </a:r>
            <a:r>
              <a:rPr lang="nl-BE" altLang="en-US" sz="1100" b="1" dirty="0">
                <a:solidFill>
                  <a:srgbClr val="00B0F0"/>
                </a:solidFill>
              </a:rPr>
              <a:t> </a:t>
            </a:r>
            <a:endParaRPr lang="en-US" altLang="en-US" sz="1100" b="1" dirty="0">
              <a:solidFill>
                <a:srgbClr val="00B0F0"/>
              </a:solidFill>
            </a:endParaRPr>
          </a:p>
        </p:txBody>
      </p:sp>
    </p:spTree>
    <p:extLst>
      <p:ext uri="{BB962C8B-B14F-4D97-AF65-F5344CB8AC3E}">
        <p14:creationId xmlns:p14="http://schemas.microsoft.com/office/powerpoint/2010/main" val="1613259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BEPS</a:t>
            </a:r>
            <a:endParaRPr lang="en-GB" b="1" dirty="0"/>
          </a:p>
        </p:txBody>
      </p:sp>
      <p:sp>
        <p:nvSpPr>
          <p:cNvPr id="3" name="Content Placeholder 2"/>
          <p:cNvSpPr>
            <a:spLocks noGrp="1"/>
          </p:cNvSpPr>
          <p:nvPr>
            <p:ph idx="1"/>
          </p:nvPr>
        </p:nvSpPr>
        <p:spPr>
          <a:xfrm>
            <a:off x="1981200" y="1223011"/>
            <a:ext cx="8229600" cy="4995763"/>
          </a:xfrm>
        </p:spPr>
        <p:txBody>
          <a:bodyPr/>
          <a:lstStyle/>
          <a:p>
            <a:r>
              <a:rPr lang="en-US" sz="1400" dirty="0"/>
              <a:t>BEPS 5 : Tax benefits or advantages should only accrue in respect of income generated from IP rights to the extent the taxpayer in question has actually incurred the </a:t>
            </a:r>
            <a:r>
              <a:rPr lang="en-US" sz="1400" b="1" dirty="0"/>
              <a:t>expenditures</a:t>
            </a:r>
            <a:r>
              <a:rPr lang="en-US" sz="1400" dirty="0"/>
              <a:t> to develop those IP rights. </a:t>
            </a:r>
          </a:p>
          <a:p>
            <a:endParaRPr lang="en-US" sz="1400" dirty="0"/>
          </a:p>
          <a:p>
            <a:r>
              <a:rPr lang="en-US" sz="1400" dirty="0"/>
              <a:t>Via the “</a:t>
            </a:r>
            <a:r>
              <a:rPr lang="en-US" sz="1400" b="1" dirty="0"/>
              <a:t>Nexus Approach</a:t>
            </a:r>
            <a:r>
              <a:rPr lang="en-US" sz="1400" dirty="0"/>
              <a:t>”, the amount of income that may qualify for any tax benefit (presumably accorded via a preferential regime) is to be determined by applying the following calculation:</a:t>
            </a:r>
          </a:p>
          <a:p>
            <a:endParaRPr lang="en-US" sz="1400" u="sng" dirty="0"/>
          </a:p>
          <a:p>
            <a:pPr algn="ctr"/>
            <a:r>
              <a:rPr lang="en-US" sz="1400" u="sng" dirty="0"/>
              <a:t>(Qualifying expenditures incurred to develop IP asset)</a:t>
            </a:r>
          </a:p>
          <a:p>
            <a:pPr algn="ctr"/>
            <a:r>
              <a:rPr lang="en-US" sz="1400" dirty="0"/>
              <a:t>(Overall expenditures incurred to develop IP asset)</a:t>
            </a:r>
          </a:p>
          <a:p>
            <a:pPr algn="ctr"/>
            <a:endParaRPr lang="en-US" sz="1400" dirty="0"/>
          </a:p>
          <a:p>
            <a:pPr algn="ctr"/>
            <a:r>
              <a:rPr lang="en-US" sz="1400" dirty="0"/>
              <a:t>x Overall income from IP asset </a:t>
            </a:r>
          </a:p>
          <a:p>
            <a:pPr algn="ctr"/>
            <a:endParaRPr lang="en-US" sz="1400" dirty="0"/>
          </a:p>
          <a:p>
            <a:pPr algn="ctr"/>
            <a:r>
              <a:rPr lang="en-US" sz="1400" dirty="0"/>
              <a:t>= Income receiving benefits</a:t>
            </a:r>
          </a:p>
          <a:p>
            <a:endParaRPr lang="en-US" sz="1400" dirty="0"/>
          </a:p>
          <a:p>
            <a:r>
              <a:rPr lang="en-US" sz="1400" b="1" dirty="0"/>
              <a:t>Expenditures</a:t>
            </a:r>
            <a:r>
              <a:rPr lang="en-US" sz="1400" dirty="0"/>
              <a:t> = proxy for </a:t>
            </a:r>
            <a:r>
              <a:rPr lang="en-US" sz="1400" b="1" dirty="0"/>
              <a:t>substantial activities </a:t>
            </a:r>
            <a:r>
              <a:rPr lang="en-US" sz="1400" dirty="0"/>
              <a:t>: the amount of “qualified expenditures” incurred by the taxpayer in relation to the “overall expenditures” incurred is considered to represent “substantial activity” and may then be used to calculate the tax benefit.  </a:t>
            </a:r>
          </a:p>
          <a:p>
            <a:endParaRPr lang="en-US" sz="1400" dirty="0"/>
          </a:p>
          <a:p>
            <a:r>
              <a:rPr lang="en-US" sz="1400" dirty="0"/>
              <a:t>“</a:t>
            </a:r>
            <a:r>
              <a:rPr lang="en-US" sz="1400" b="1" dirty="0"/>
              <a:t>Qualifying expenditures</a:t>
            </a:r>
            <a:r>
              <a:rPr lang="en-US" sz="1400" dirty="0"/>
              <a:t>” must have been incurred by the taxpayer and must be directly connected to the IP asset. </a:t>
            </a:r>
            <a:endParaRPr lang="en-GB" sz="1400"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3381067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BEPS</a:t>
            </a:r>
            <a:endParaRPr lang="en-GB" b="1" dirty="0"/>
          </a:p>
        </p:txBody>
      </p:sp>
      <p:sp>
        <p:nvSpPr>
          <p:cNvPr id="3" name="Content Placeholder 2"/>
          <p:cNvSpPr>
            <a:spLocks noGrp="1"/>
          </p:cNvSpPr>
          <p:nvPr>
            <p:ph idx="1"/>
          </p:nvPr>
        </p:nvSpPr>
        <p:spPr/>
        <p:txBody>
          <a:bodyPr/>
          <a:lstStyle/>
          <a:p>
            <a:r>
              <a:rPr lang="en-US" dirty="0"/>
              <a:t>The “Nexus Approach” also allows jurisdictions to permit taxpayers to apply a </a:t>
            </a:r>
            <a:r>
              <a:rPr lang="en-US" b="1" dirty="0"/>
              <a:t>30% “up-lift” </a:t>
            </a:r>
            <a:r>
              <a:rPr lang="en-US" dirty="0"/>
              <a:t>to costs incurred by related parties or for the acquisition of IP rights. </a:t>
            </a:r>
          </a:p>
          <a:p>
            <a:endParaRPr lang="en-US" dirty="0"/>
          </a:p>
          <a:p>
            <a:r>
              <a:rPr lang="en-US" dirty="0"/>
              <a:t>The purpose of the “up-lift” is to ensure that the “Nexus Approach” does not unfairly penalize taxpayers for acquiring IP or outsourcing R&amp;D activities to related parties. </a:t>
            </a:r>
          </a:p>
          <a:p>
            <a:endParaRPr lang="en-US" dirty="0"/>
          </a:p>
          <a:p>
            <a:r>
              <a:rPr lang="en-US" dirty="0"/>
              <a:t>But the upper limit to the “up-lift” still ensures that taxpayers will only receive benefits if they themselves undertook significant R&amp;D activities, while it acknowledges that taxpayers that have acquired IP or outsourced </a:t>
            </a:r>
            <a:r>
              <a:rPr lang="en-US" i="1" dirty="0"/>
              <a:t>a portion of </a:t>
            </a:r>
            <a:r>
              <a:rPr lang="en-US" dirty="0"/>
              <a:t>the R&amp;D to a related party may still be responsible for much of the value creation that has contributed to the IP income in the first place.</a:t>
            </a:r>
            <a:endParaRPr lang="en-GB"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3824162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In Practice ? (</a:t>
            </a:r>
            <a:r>
              <a:rPr lang="fr-BE" dirty="0" err="1"/>
              <a:t>Con’d</a:t>
            </a:r>
            <a:r>
              <a:rPr lang="fr-BE" dirty="0"/>
              <a:t>)</a:t>
            </a:r>
            <a:endParaRPr lang="en-GB" dirty="0"/>
          </a:p>
        </p:txBody>
      </p:sp>
      <p:sp>
        <p:nvSpPr>
          <p:cNvPr id="3" name="Content Placeholder 2"/>
          <p:cNvSpPr>
            <a:spLocks noGrp="1"/>
          </p:cNvSpPr>
          <p:nvPr>
            <p:ph idx="1"/>
          </p:nvPr>
        </p:nvSpPr>
        <p:spPr/>
        <p:txBody>
          <a:bodyPr/>
          <a:lstStyle/>
          <a:p>
            <a:r>
              <a:rPr lang="en-US" dirty="0"/>
              <a:t>The OECD provided the following examples:</a:t>
            </a:r>
          </a:p>
          <a:p>
            <a:endParaRPr lang="en-US" dirty="0"/>
          </a:p>
          <a:p>
            <a:r>
              <a:rPr lang="en-US" dirty="0"/>
              <a:t>Example (1):</a:t>
            </a:r>
          </a:p>
          <a:p>
            <a:endParaRPr lang="en-US" dirty="0"/>
          </a:p>
          <a:p>
            <a:pPr marL="285750" indent="-285750">
              <a:buFont typeface="Wingdings" panose="05000000000000000000" pitchFamily="2" charset="2"/>
              <a:buChar char="§"/>
            </a:pPr>
            <a:r>
              <a:rPr lang="en-US" dirty="0"/>
              <a:t>Parent company incurred qualified expenses of 100</a:t>
            </a:r>
          </a:p>
          <a:p>
            <a:pPr marL="285750" indent="-285750">
              <a:buFont typeface="Wingdings" panose="05000000000000000000" pitchFamily="2" charset="2"/>
              <a:buChar char="§"/>
            </a:pPr>
            <a:r>
              <a:rPr lang="en-US" dirty="0"/>
              <a:t>Parent company incurred costs for acquisition of IP assets of 10</a:t>
            </a:r>
          </a:p>
          <a:p>
            <a:pPr marL="285750" indent="-285750">
              <a:buFont typeface="Wingdings" panose="05000000000000000000" pitchFamily="2" charset="2"/>
              <a:buChar char="§"/>
            </a:pPr>
            <a:r>
              <a:rPr lang="en-US" dirty="0"/>
              <a:t>Subsidiary company incurred R&amp;D expenses of 40</a:t>
            </a:r>
          </a:p>
          <a:p>
            <a:r>
              <a:rPr lang="en-US" dirty="0"/>
              <a:t>=&gt; Total cost = 100 +10 + 40 = 150</a:t>
            </a:r>
          </a:p>
          <a:p>
            <a:endParaRPr lang="en-US" dirty="0"/>
          </a:p>
          <a:p>
            <a:r>
              <a:rPr lang="en-US" dirty="0"/>
              <a:t>Maximum uplift amount = 100 x 30% = 30</a:t>
            </a:r>
          </a:p>
          <a:p>
            <a:endParaRPr lang="en-US" dirty="0"/>
          </a:p>
          <a:p>
            <a:pPr marL="285750" indent="-285750">
              <a:buFont typeface="Wingdings" panose="05000000000000000000" pitchFamily="2" charset="2"/>
              <a:buChar char="q"/>
            </a:pPr>
            <a:r>
              <a:rPr lang="en-US" dirty="0"/>
              <a:t>Overall qualifying expenses including a limited percentage of outsourcing and acquisition costs = (100 + 30 =) 130</a:t>
            </a:r>
          </a:p>
          <a:p>
            <a:endParaRPr lang="en-GB"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1131534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In Practice ? (</a:t>
            </a:r>
            <a:r>
              <a:rPr lang="fr-BE" dirty="0" err="1"/>
              <a:t>Con’d</a:t>
            </a:r>
            <a:r>
              <a:rPr lang="fr-BE" dirty="0"/>
              <a:t>)</a:t>
            </a:r>
            <a:endParaRPr lang="en-GB" dirty="0"/>
          </a:p>
        </p:txBody>
      </p:sp>
      <p:sp>
        <p:nvSpPr>
          <p:cNvPr id="3" name="Content Placeholder 2"/>
          <p:cNvSpPr>
            <a:spLocks noGrp="1"/>
          </p:cNvSpPr>
          <p:nvPr>
            <p:ph idx="1"/>
          </p:nvPr>
        </p:nvSpPr>
        <p:spPr/>
        <p:txBody>
          <a:bodyPr/>
          <a:lstStyle/>
          <a:p>
            <a:r>
              <a:rPr lang="en-US" dirty="0"/>
              <a:t>Example (2):</a:t>
            </a:r>
          </a:p>
          <a:p>
            <a:endParaRPr lang="en-US" dirty="0"/>
          </a:p>
          <a:p>
            <a:pPr marL="285750" indent="-285750">
              <a:buFont typeface="Wingdings" panose="05000000000000000000" pitchFamily="2" charset="2"/>
              <a:buChar char="§"/>
            </a:pPr>
            <a:r>
              <a:rPr lang="en-US" dirty="0"/>
              <a:t>Parent company incurred qualified expenses of 100</a:t>
            </a:r>
          </a:p>
          <a:p>
            <a:pPr marL="285750" indent="-285750">
              <a:buFont typeface="Wingdings" panose="05000000000000000000" pitchFamily="2" charset="2"/>
              <a:buChar char="§"/>
            </a:pPr>
            <a:r>
              <a:rPr lang="en-US" dirty="0"/>
              <a:t>Parent company incurred costs for acquisition of IP assets of 5</a:t>
            </a:r>
          </a:p>
          <a:p>
            <a:pPr marL="285750" indent="-285750">
              <a:buFont typeface="Wingdings" panose="05000000000000000000" pitchFamily="2" charset="2"/>
              <a:buChar char="§"/>
            </a:pPr>
            <a:r>
              <a:rPr lang="en-US" dirty="0"/>
              <a:t>Subsidiary company incurred R&amp;D expenses of 20</a:t>
            </a:r>
          </a:p>
          <a:p>
            <a:r>
              <a:rPr lang="en-US" dirty="0"/>
              <a:t>=&gt; Total cost =  100 + 5 + 20 = 125</a:t>
            </a:r>
          </a:p>
          <a:p>
            <a:endParaRPr lang="en-US" dirty="0"/>
          </a:p>
          <a:p>
            <a:r>
              <a:rPr lang="en-US" dirty="0"/>
              <a:t>Maximum uplift amount = 100 x 30 % = 30</a:t>
            </a:r>
          </a:p>
          <a:p>
            <a:endParaRPr lang="en-US" dirty="0"/>
          </a:p>
          <a:p>
            <a:r>
              <a:rPr lang="en-US" dirty="0"/>
              <a:t>Overall qualifying expenses including a limited percentage of outsourcing and acquisition costs = 125</a:t>
            </a:r>
          </a:p>
          <a:p>
            <a:endParaRPr lang="en-US" dirty="0"/>
          </a:p>
          <a:p>
            <a:r>
              <a:rPr lang="en-US" dirty="0"/>
              <a:t>The uplift expenditure is the lower of:</a:t>
            </a:r>
          </a:p>
          <a:p>
            <a:pPr marL="285750" indent="-285750">
              <a:buFont typeface="Wingdings" panose="05000000000000000000" pitchFamily="2" charset="2"/>
              <a:buChar char="q"/>
            </a:pPr>
            <a:r>
              <a:rPr lang="en-US" dirty="0"/>
              <a:t>30% of the qualifying expenditure; or</a:t>
            </a:r>
          </a:p>
          <a:p>
            <a:pPr marL="285750" indent="-285750">
              <a:buFont typeface="Wingdings" panose="05000000000000000000" pitchFamily="2" charset="2"/>
              <a:buChar char="q"/>
            </a:pPr>
            <a:r>
              <a:rPr lang="en-US" dirty="0"/>
              <a:t>The aggregate of the acquisition costs and group outsourcing costs.</a:t>
            </a:r>
          </a:p>
          <a:p>
            <a:endParaRPr lang="en-GB"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115530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Luxembourg IP tax regime </a:t>
            </a:r>
            <a:br>
              <a:rPr lang="en-US" dirty="0"/>
            </a:br>
            <a:r>
              <a:rPr lang="en-US" sz="2000" dirty="0">
                <a:solidFill>
                  <a:schemeClr val="tx1"/>
                </a:solidFill>
              </a:rPr>
              <a:t>Introduction and background </a:t>
            </a:r>
          </a:p>
        </p:txBody>
      </p:sp>
      <p:sp>
        <p:nvSpPr>
          <p:cNvPr id="3" name="Content Placeholder 2"/>
          <p:cNvSpPr>
            <a:spLocks noGrp="1"/>
          </p:cNvSpPr>
          <p:nvPr>
            <p:ph idx="1"/>
          </p:nvPr>
        </p:nvSpPr>
        <p:spPr/>
        <p:txBody>
          <a:bodyPr/>
          <a:lstStyle/>
          <a:p>
            <a:pPr marL="285750" indent="-285750" algn="just">
              <a:buFont typeface="Wingdings" panose="05000000000000000000" pitchFamily="2" charset="2"/>
              <a:buChar char="Ø"/>
            </a:pPr>
            <a:r>
              <a:rPr lang="en-US" dirty="0"/>
              <a:t>Draft law : 4 August 2017</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Start : 1 January 2018 (if law voted)</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(Corp) Income Tax : 80% of income exempt from (C) IT = 5,2% CIT</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Net Wealth Tax : fully exempt = 0% NWT</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The new regime will replace the former IP regime which has been abolished as of 30 June 2016 since it was not in line with the so-called “</a:t>
            </a:r>
            <a:r>
              <a:rPr lang="en-US" b="1" dirty="0"/>
              <a:t>modified nexus approach</a:t>
            </a:r>
            <a:r>
              <a:rPr lang="en-US" dirty="0"/>
              <a:t>”, as defined in the OECD Report on Action 5 of the BEPS Action plan.</a:t>
            </a:r>
          </a:p>
        </p:txBody>
      </p:sp>
    </p:spTree>
    <p:extLst>
      <p:ext uri="{BB962C8B-B14F-4D97-AF65-F5344CB8AC3E}">
        <p14:creationId xmlns:p14="http://schemas.microsoft.com/office/powerpoint/2010/main" val="941732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9238"/>
            <a:ext cx="8232274" cy="1060962"/>
          </a:xfrm>
        </p:spPr>
        <p:txBody>
          <a:bodyPr/>
          <a:lstStyle/>
          <a:p>
            <a:r>
              <a:rPr lang="en-US" dirty="0"/>
              <a:t>New Lux IP tax regime </a:t>
            </a:r>
            <a:br>
              <a:rPr lang="en-US" dirty="0"/>
            </a:br>
            <a:r>
              <a:rPr lang="en-US" sz="2000" b="1" dirty="0">
                <a:solidFill>
                  <a:srgbClr val="AC0931"/>
                </a:solidFill>
              </a:rPr>
              <a:t>“LUXEMBOURG NEXUS RATIO” </a:t>
            </a:r>
          </a:p>
        </p:txBody>
      </p:sp>
      <p:sp>
        <p:nvSpPr>
          <p:cNvPr id="3" name="Content Placeholder 2"/>
          <p:cNvSpPr>
            <a:spLocks noGrp="1"/>
          </p:cNvSpPr>
          <p:nvPr>
            <p:ph idx="1"/>
          </p:nvPr>
        </p:nvSpPr>
        <p:spPr>
          <a:xfrm>
            <a:off x="1981200" y="1760222"/>
            <a:ext cx="8229600" cy="4011929"/>
          </a:xfrm>
        </p:spPr>
        <p:txBody>
          <a:bodyPr/>
          <a:lstStyle/>
          <a:p>
            <a:pPr algn="just"/>
            <a:r>
              <a:rPr lang="en-US" sz="1600" dirty="0">
                <a:latin typeface="+mn-lt"/>
              </a:rPr>
              <a:t>The proportion of net income qualifies for preferential tax treatment will be determined based on the nexus ratio, which is the proportion of eligible expenditure to total expenditure.</a:t>
            </a:r>
          </a:p>
          <a:p>
            <a:pPr algn="just"/>
            <a:endParaRPr lang="en-US" sz="1600" dirty="0">
              <a:latin typeface="+mn-lt"/>
            </a:endParaRPr>
          </a:p>
          <a:p>
            <a:pPr algn="just"/>
            <a:r>
              <a:rPr lang="en-US" sz="1600" dirty="0">
                <a:latin typeface="+mn-lt"/>
              </a:rPr>
              <a:t>Based on the nexus approach, the IP income benefiting from a tax exemption is calculated based on a ratio taking into account the R&amp;D costs incurred by the taxpayer, which can be summarized as follows:</a:t>
            </a:r>
          </a:p>
          <a:p>
            <a:pPr algn="just"/>
            <a:endParaRPr lang="en-US" dirty="0"/>
          </a:p>
          <a:p>
            <a:pPr algn="just"/>
            <a:endParaRPr lang="en-US" dirty="0"/>
          </a:p>
          <a:p>
            <a:pPr algn="just"/>
            <a:endParaRPr lang="en-US" dirty="0"/>
          </a:p>
          <a:p>
            <a:pPr algn="just"/>
            <a:endParaRPr lang="en-US" dirty="0"/>
          </a:p>
          <a:p>
            <a:pPr algn="just"/>
            <a:endParaRPr lang="en-US" dirty="0"/>
          </a:p>
          <a:p>
            <a:pPr algn="just"/>
            <a:r>
              <a:rPr lang="en-US" sz="1600" dirty="0">
                <a:latin typeface="+mn-lt"/>
              </a:rPr>
              <a:t>This nexus ratio is to be determined on a cumulative basis and expenditures shall be taken into account at the time they are incurred (irrespective of the accounting or tax treatment).</a:t>
            </a:r>
          </a:p>
          <a:p>
            <a:pPr algn="just"/>
            <a:endParaRPr lang="en-US" dirty="0"/>
          </a:p>
          <a:p>
            <a:pPr algn="just"/>
            <a:endParaRPr lang="en-US" dirty="0"/>
          </a:p>
          <a:p>
            <a:pPr algn="just"/>
            <a:r>
              <a:rPr lang="en-US"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9" y="3726180"/>
            <a:ext cx="634460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925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a:t>
            </a:r>
            <a:endParaRPr lang="en-GB" dirty="0"/>
          </a:p>
        </p:txBody>
      </p:sp>
      <p:sp>
        <p:nvSpPr>
          <p:cNvPr id="3" name="Content Placeholder 2"/>
          <p:cNvSpPr>
            <a:spLocks noGrp="1"/>
          </p:cNvSpPr>
          <p:nvPr>
            <p:ph idx="1"/>
          </p:nvPr>
        </p:nvSpPr>
        <p:spPr/>
        <p:txBody>
          <a:bodyPr/>
          <a:lstStyle/>
          <a:p>
            <a:r>
              <a:rPr lang="en-US" sz="3600" dirty="0"/>
              <a:t>According to the Luxembourg government, this ratio implements the modified nexus approach(“MNA”), as </a:t>
            </a:r>
            <a:r>
              <a:rPr lang="en-US" sz="3600" dirty="0">
                <a:solidFill>
                  <a:srgbClr val="AC0931"/>
                </a:solidFill>
              </a:rPr>
              <a:t>only the R&amp;D activities having a nexus with the Luxembourg taxpayer benefit from the IP tax regime.</a:t>
            </a:r>
            <a:endParaRPr lang="en-GB" sz="3600"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19027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Scope</a:t>
            </a:r>
          </a:p>
        </p:txBody>
      </p:sp>
      <p:sp>
        <p:nvSpPr>
          <p:cNvPr id="6" name="Content Placeholder 5"/>
          <p:cNvSpPr>
            <a:spLocks noGrp="1"/>
          </p:cNvSpPr>
          <p:nvPr>
            <p:ph idx="1"/>
          </p:nvPr>
        </p:nvSpPr>
        <p:spPr>
          <a:xfrm>
            <a:off x="2244000" y="1642534"/>
            <a:ext cx="7704000" cy="4657467"/>
          </a:xfrm>
        </p:spPr>
        <p:txBody>
          <a:bodyPr/>
          <a:lstStyle/>
          <a:p>
            <a:pPr marL="342900" indent="-342900">
              <a:buFont typeface="Wingdings" panose="05000000000000000000" pitchFamily="2" charset="2"/>
              <a:buChar char="q"/>
            </a:pPr>
            <a:r>
              <a:rPr lang="en-GB" sz="2000" b="0" dirty="0"/>
              <a:t>Identification of IP rights</a:t>
            </a:r>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Assessment of which IP rights Polycon might have</a:t>
            </a:r>
          </a:p>
          <a:p>
            <a:endParaRPr lang="en-GB" sz="2000" b="0" dirty="0"/>
          </a:p>
          <a:p>
            <a:pPr marL="342900" indent="-342900">
              <a:buFont typeface="Wingdings" panose="05000000000000000000" pitchFamily="2" charset="2"/>
              <a:buChar char="q"/>
            </a:pPr>
            <a:r>
              <a:rPr lang="en-GB" sz="2000" b="0" dirty="0"/>
              <a:t>Protection of those rights</a:t>
            </a:r>
          </a:p>
          <a:p>
            <a:endParaRPr lang="en-GB" sz="2000" b="0" dirty="0"/>
          </a:p>
          <a:p>
            <a:pPr marL="342900" indent="-342900">
              <a:buFont typeface="Wingdings" panose="05000000000000000000" pitchFamily="2" charset="2"/>
              <a:buChar char="q"/>
            </a:pPr>
            <a:r>
              <a:rPr lang="en-GB" sz="2000" b="0" dirty="0"/>
              <a:t>Avoiding infringement and related disputes</a:t>
            </a:r>
          </a:p>
          <a:p>
            <a:endParaRPr lang="en-GB" sz="2000" b="0" dirty="0"/>
          </a:p>
          <a:p>
            <a:pPr marL="342900" indent="-342900">
              <a:buFont typeface="Wingdings" panose="05000000000000000000" pitchFamily="2" charset="2"/>
              <a:buChar char="q"/>
            </a:pPr>
            <a:r>
              <a:rPr lang="en-GB" sz="2000" b="0" dirty="0"/>
              <a:t>Brief word on Brexit</a:t>
            </a:r>
          </a:p>
          <a:p>
            <a:endParaRPr lang="en-GB" sz="2000" b="0" dirty="0"/>
          </a:p>
          <a:p>
            <a:pPr marL="342900" indent="-342900">
              <a:buFont typeface="Wingdings" panose="05000000000000000000" pitchFamily="2" charset="2"/>
              <a:buChar char="q"/>
            </a:pPr>
            <a:r>
              <a:rPr lang="en-GB" sz="2000" b="0" dirty="0"/>
              <a:t>High-profile trade mark disputes</a:t>
            </a:r>
          </a:p>
          <a:p>
            <a:endParaRPr lang="en-GB" b="0" dirty="0">
              <a:solidFill>
                <a:srgbClr val="4A4A4A"/>
              </a:solidFill>
            </a:endParaRPr>
          </a:p>
          <a:p>
            <a:endParaRPr lang="en-GB" dirty="0"/>
          </a:p>
        </p:txBody>
      </p:sp>
    </p:spTree>
    <p:extLst>
      <p:ext uri="{BB962C8B-B14F-4D97-AF65-F5344CB8AC3E}">
        <p14:creationId xmlns:p14="http://schemas.microsoft.com/office/powerpoint/2010/main" val="3950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 </a:t>
            </a:r>
            <a:br>
              <a:rPr lang="en-US" dirty="0"/>
            </a:br>
            <a:r>
              <a:rPr lang="en-US" sz="2000" dirty="0">
                <a:solidFill>
                  <a:schemeClr val="tx1"/>
                </a:solidFill>
              </a:rPr>
              <a:t>Key features</a:t>
            </a:r>
            <a:br>
              <a:rPr lang="en-US" sz="2000" dirty="0"/>
            </a:br>
            <a:endParaRPr lang="en-US" sz="2000" dirty="0">
              <a:solidFill>
                <a:schemeClr val="tx1"/>
              </a:solidFill>
            </a:endParaRPr>
          </a:p>
        </p:txBody>
      </p:sp>
      <p:sp>
        <p:nvSpPr>
          <p:cNvPr id="3" name="Content Placeholder 2"/>
          <p:cNvSpPr>
            <a:spLocks noGrp="1"/>
          </p:cNvSpPr>
          <p:nvPr>
            <p:ph idx="1"/>
          </p:nvPr>
        </p:nvSpPr>
        <p:spPr>
          <a:xfrm>
            <a:off x="1912620" y="1578511"/>
            <a:ext cx="8229600" cy="4525963"/>
          </a:xfrm>
        </p:spPr>
        <p:txBody>
          <a:bodyPr/>
          <a:lstStyle/>
          <a:p>
            <a:pPr algn="just"/>
            <a:r>
              <a:rPr lang="en-US" i="1" dirty="0">
                <a:solidFill>
                  <a:srgbClr val="AC0931"/>
                </a:solidFill>
              </a:rPr>
              <a:t>Net Eligible Income</a:t>
            </a:r>
            <a:r>
              <a:rPr lang="en-US" i="1" dirty="0"/>
              <a:t>: </a:t>
            </a:r>
          </a:p>
          <a:p>
            <a:pPr algn="just"/>
            <a:endParaRPr lang="en-US" i="1" dirty="0"/>
          </a:p>
          <a:p>
            <a:pPr algn="just"/>
            <a:r>
              <a:rPr lang="en-US" dirty="0"/>
              <a:t>In relation to Eligible Assets, all :</a:t>
            </a:r>
          </a:p>
          <a:p>
            <a:pPr marL="285750" indent="-285750" algn="just">
              <a:buFont typeface="Wingdings" panose="05000000000000000000" pitchFamily="2" charset="2"/>
              <a:buChar char="Ø"/>
            </a:pPr>
            <a:r>
              <a:rPr lang="en-US" dirty="0"/>
              <a:t>Royalties, </a:t>
            </a:r>
          </a:p>
          <a:p>
            <a:pPr marL="285750" indent="-285750" algn="just">
              <a:buFont typeface="Wingdings" panose="05000000000000000000" pitchFamily="2" charset="2"/>
              <a:buChar char="Ø"/>
            </a:pPr>
            <a:r>
              <a:rPr lang="en-US" dirty="0"/>
              <a:t>Income embedded in sold products or services, </a:t>
            </a:r>
          </a:p>
          <a:p>
            <a:pPr marL="285750" indent="-285750" algn="just">
              <a:buFont typeface="Wingdings" panose="05000000000000000000" pitchFamily="2" charset="2"/>
              <a:buChar char="Ø"/>
            </a:pPr>
            <a:r>
              <a:rPr lang="en-US" dirty="0"/>
              <a:t>Capital gains and </a:t>
            </a:r>
          </a:p>
          <a:p>
            <a:pPr marL="285750" indent="-285750" algn="just">
              <a:buFont typeface="Wingdings" panose="05000000000000000000" pitchFamily="2" charset="2"/>
              <a:buChar char="Ø"/>
            </a:pPr>
            <a:r>
              <a:rPr lang="en-US" dirty="0"/>
              <a:t>Indemnities.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u="sng" dirty="0"/>
              <a:t>minus</a:t>
            </a:r>
            <a:r>
              <a:rPr lang="en-US" dirty="0"/>
              <a:t> all costs directly and indirectly linked to Eligible Assets. Net income" is used - thus, expenses for the year and, if applicable, prior tax losses in relation to eligible IP assets will be deducted to determine the net amount eligible for the exemption.</a:t>
            </a:r>
          </a:p>
          <a:p>
            <a:pPr algn="just"/>
            <a:endParaRPr lang="en-US" dirty="0"/>
          </a:p>
          <a:p>
            <a:pPr algn="just"/>
            <a:endParaRPr lang="en-US" dirty="0"/>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1631077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 </a:t>
            </a:r>
            <a:br>
              <a:rPr lang="en-US" dirty="0"/>
            </a:br>
            <a:r>
              <a:rPr lang="en-US" sz="2000" dirty="0">
                <a:solidFill>
                  <a:schemeClr val="tx1"/>
                </a:solidFill>
              </a:rPr>
              <a:t>Key features</a:t>
            </a:r>
            <a:endParaRPr lang="en-GB" dirty="0"/>
          </a:p>
        </p:txBody>
      </p:sp>
      <p:sp>
        <p:nvSpPr>
          <p:cNvPr id="3" name="Content Placeholder 2"/>
          <p:cNvSpPr>
            <a:spLocks noGrp="1"/>
          </p:cNvSpPr>
          <p:nvPr>
            <p:ph idx="1"/>
          </p:nvPr>
        </p:nvSpPr>
        <p:spPr/>
        <p:txBody>
          <a:bodyPr/>
          <a:lstStyle/>
          <a:p>
            <a:pPr algn="just"/>
            <a:r>
              <a:rPr lang="en-US" i="1" dirty="0">
                <a:solidFill>
                  <a:srgbClr val="AC0931"/>
                </a:solidFill>
              </a:rPr>
              <a:t>Eligible Costs</a:t>
            </a:r>
            <a:r>
              <a:rPr lang="en-US" i="1" dirty="0"/>
              <a: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The costs in direct relation to R&amp;D for the constitution, development or improvement of an Eligible Asset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Conducted by </a:t>
            </a:r>
          </a:p>
          <a:p>
            <a:pPr marL="517525" lvl="1" indent="-285750" algn="just">
              <a:buFont typeface="Wingdings" panose="05000000000000000000" pitchFamily="2" charset="2"/>
              <a:buChar char="§"/>
            </a:pPr>
            <a:r>
              <a:rPr lang="en-US" dirty="0"/>
              <a:t>the taxpayer (including its Permanent Establishment located in the EEA) </a:t>
            </a:r>
          </a:p>
          <a:p>
            <a:pPr marL="517525" lvl="1" indent="-285750" algn="just">
              <a:buFont typeface="Wingdings" panose="05000000000000000000" pitchFamily="2" charset="2"/>
              <a:buChar char="§"/>
            </a:pPr>
            <a:r>
              <a:rPr lang="en-US" dirty="0"/>
              <a:t>or outsourced to third-parties.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Excluding </a:t>
            </a:r>
          </a:p>
          <a:p>
            <a:pPr marL="517525" lvl="1" indent="-285750">
              <a:buFont typeface="Wingdings" panose="05000000000000000000" pitchFamily="2" charset="2"/>
              <a:buChar char="§"/>
            </a:pPr>
            <a:r>
              <a:rPr lang="en-US" dirty="0"/>
              <a:t>acquisition of Eligible Assets, </a:t>
            </a:r>
          </a:p>
          <a:p>
            <a:pPr marL="517525" lvl="1" indent="-285750">
              <a:buFont typeface="Wingdings" panose="05000000000000000000" pitchFamily="2" charset="2"/>
              <a:buChar char="§"/>
            </a:pPr>
            <a:r>
              <a:rPr lang="en-US" dirty="0"/>
              <a:t>financing and </a:t>
            </a:r>
          </a:p>
          <a:p>
            <a:pPr marL="517525" lvl="1" indent="-285750">
              <a:buFont typeface="Wingdings" panose="05000000000000000000" pitchFamily="2" charset="2"/>
              <a:buChar char="§"/>
            </a:pPr>
            <a:r>
              <a:rPr lang="en-US" dirty="0"/>
              <a:t>real estate costs </a:t>
            </a:r>
          </a:p>
          <a:p>
            <a:endParaRPr lang="en-GB"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1001205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 </a:t>
            </a:r>
            <a:br>
              <a:rPr lang="en-US" dirty="0"/>
            </a:br>
            <a:r>
              <a:rPr lang="en-US" sz="2000" dirty="0">
                <a:solidFill>
                  <a:schemeClr val="tx1"/>
                </a:solidFill>
              </a:rPr>
              <a:t>Key features</a:t>
            </a:r>
            <a:endParaRPr lang="en-GB" dirty="0"/>
          </a:p>
        </p:txBody>
      </p:sp>
      <p:sp>
        <p:nvSpPr>
          <p:cNvPr id="3" name="Content Placeholder 2"/>
          <p:cNvSpPr>
            <a:spLocks noGrp="1"/>
          </p:cNvSpPr>
          <p:nvPr>
            <p:ph idx="1"/>
          </p:nvPr>
        </p:nvSpPr>
        <p:spPr/>
        <p:txBody>
          <a:bodyPr/>
          <a:lstStyle/>
          <a:p>
            <a:r>
              <a:rPr lang="en-US" i="1" dirty="0">
                <a:solidFill>
                  <a:srgbClr val="AC0931"/>
                </a:solidFill>
              </a:rPr>
              <a:t>Total Costs</a:t>
            </a:r>
            <a:r>
              <a:rPr lang="en-US" i="1" dirty="0"/>
              <a:t>: </a:t>
            </a:r>
          </a:p>
          <a:p>
            <a:endParaRPr lang="en-US" i="1" dirty="0"/>
          </a:p>
          <a:p>
            <a:pPr marL="285750" indent="-285750">
              <a:buFont typeface="Wingdings" panose="05000000000000000000" pitchFamily="2" charset="2"/>
              <a:buChar char="Ø"/>
            </a:pPr>
            <a:r>
              <a:rPr lang="en-US" dirty="0"/>
              <a:t>Eligible Costs </a:t>
            </a:r>
          </a:p>
          <a:p>
            <a:pPr marL="285750" indent="-285750">
              <a:buFont typeface="Wingdings" panose="05000000000000000000" pitchFamily="2" charset="2"/>
              <a:buChar char="Ø"/>
            </a:pPr>
            <a:r>
              <a:rPr lang="en-US" dirty="0"/>
              <a:t>plus acquisition costs of an Eligible Asset and </a:t>
            </a:r>
          </a:p>
          <a:p>
            <a:pPr marL="285750" indent="-285750">
              <a:buFont typeface="Wingdings" panose="05000000000000000000" pitchFamily="2" charset="2"/>
              <a:buChar char="Ø"/>
            </a:pPr>
            <a:r>
              <a:rPr lang="en-US" dirty="0"/>
              <a:t>costs of R&amp;D outsourced to related parties </a:t>
            </a:r>
          </a:p>
          <a:p>
            <a:r>
              <a:rPr lang="en-US" dirty="0"/>
              <a:t>in relation to an </a:t>
            </a:r>
            <a:r>
              <a:rPr lang="en-US" i="1" dirty="0"/>
              <a:t>Eligible Asset</a:t>
            </a:r>
            <a:r>
              <a:rPr lang="en-US" dirty="0"/>
              <a:t>.</a:t>
            </a:r>
          </a:p>
          <a:p>
            <a:endParaRPr lang="en-GB"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2586396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 </a:t>
            </a:r>
            <a:br>
              <a:rPr lang="en-US" dirty="0"/>
            </a:br>
            <a:r>
              <a:rPr lang="en-US" sz="2000" dirty="0">
                <a:solidFill>
                  <a:schemeClr val="tx1"/>
                </a:solidFill>
              </a:rPr>
              <a:t>Key features</a:t>
            </a:r>
          </a:p>
        </p:txBody>
      </p:sp>
      <p:sp>
        <p:nvSpPr>
          <p:cNvPr id="3" name="Content Placeholder 2"/>
          <p:cNvSpPr>
            <a:spLocks noGrp="1"/>
          </p:cNvSpPr>
          <p:nvPr>
            <p:ph idx="1"/>
          </p:nvPr>
        </p:nvSpPr>
        <p:spPr>
          <a:xfrm>
            <a:off x="1981200" y="1371601"/>
            <a:ext cx="8229600" cy="4847173"/>
          </a:xfrm>
        </p:spPr>
        <p:txBody>
          <a:bodyPr/>
          <a:lstStyle/>
          <a:p>
            <a:pPr marL="285750" indent="-285750" algn="just">
              <a:buFont typeface="Wingdings" panose="05000000000000000000" pitchFamily="2" charset="2"/>
              <a:buChar char="Ø"/>
            </a:pPr>
            <a:r>
              <a:rPr lang="en-US" dirty="0"/>
              <a:t>The above results in the following formula to determine the income which is eligible for the 80% exemption:</a:t>
            </a:r>
          </a:p>
          <a:p>
            <a:pPr algn="just"/>
            <a:endParaRPr lang="en-US" dirty="0"/>
          </a:p>
          <a:p>
            <a:pPr algn="ctr"/>
            <a:r>
              <a:rPr lang="en-US" sz="1400" b="1" dirty="0">
                <a:solidFill>
                  <a:srgbClr val="AC0931"/>
                </a:solidFill>
              </a:rPr>
              <a:t>Net Eligible Income X {(Eligible Costs +30%uplift ) / Total Costs)} = Exemptible income </a:t>
            </a:r>
          </a:p>
          <a:p>
            <a:pPr algn="ctr"/>
            <a:endParaRPr lang="en-US" sz="1400" b="1" dirty="0">
              <a:solidFill>
                <a:srgbClr val="AC0931"/>
              </a:solidFill>
            </a:endParaRPr>
          </a:p>
          <a:p>
            <a:pPr algn="ctr"/>
            <a:r>
              <a:rPr lang="en-US" sz="1400" b="1" dirty="0">
                <a:solidFill>
                  <a:srgbClr val="AC0931"/>
                </a:solidFill>
              </a:rPr>
              <a:t>NEI * {1,3EC / TC} = EI</a:t>
            </a:r>
          </a:p>
          <a:p>
            <a:pPr algn="just"/>
            <a:endParaRPr lang="en-US" dirty="0"/>
          </a:p>
          <a:p>
            <a:pPr marL="285750" indent="-285750" algn="just">
              <a:buFont typeface="Wingdings" panose="05000000000000000000" pitchFamily="2" charset="2"/>
              <a:buChar char="Ø"/>
            </a:pPr>
            <a:r>
              <a:rPr lang="en-US" dirty="0"/>
              <a:t>Considering this formula, companies which effectively want to benefit from the exemption will be encouraged to :</a:t>
            </a:r>
          </a:p>
          <a:p>
            <a:pPr marL="574675" lvl="1" indent="-342900" algn="just">
              <a:buFont typeface="Wingdings" panose="05000000000000000000" pitchFamily="2" charset="2"/>
              <a:buChar char="§"/>
            </a:pPr>
            <a:r>
              <a:rPr lang="en-US" i="1" dirty="0"/>
              <a:t>Reduce</a:t>
            </a:r>
            <a:r>
              <a:rPr lang="en-US" dirty="0"/>
              <a:t> their costs of R&amp;D outsourced to </a:t>
            </a:r>
            <a:r>
              <a:rPr lang="en-US" i="1" dirty="0"/>
              <a:t>related parties </a:t>
            </a:r>
            <a:r>
              <a:rPr lang="en-US" dirty="0"/>
              <a:t>and/or (lower TC)</a:t>
            </a:r>
          </a:p>
          <a:p>
            <a:pPr marL="574675" lvl="1" indent="-342900" algn="just">
              <a:buFont typeface="Wingdings" panose="05000000000000000000" pitchFamily="2" charset="2"/>
              <a:buChar char="§"/>
            </a:pPr>
            <a:r>
              <a:rPr lang="en-US" i="1" dirty="0"/>
              <a:t>Increase</a:t>
            </a:r>
            <a:r>
              <a:rPr lang="en-US" dirty="0"/>
              <a:t> their costs of R&amp;D outsourced to </a:t>
            </a:r>
            <a:r>
              <a:rPr lang="en-US" i="1" dirty="0"/>
              <a:t>third parties</a:t>
            </a:r>
            <a:r>
              <a:rPr lang="en-US" dirty="0"/>
              <a:t>. (increase EC)</a:t>
            </a:r>
          </a:p>
          <a:p>
            <a:pPr marL="574675" lvl="1" indent="-342900" algn="just">
              <a:buFont typeface="Wingdings" panose="05000000000000000000" pitchFamily="2" charset="2"/>
              <a:buChar char="§"/>
            </a:pPr>
            <a:r>
              <a:rPr lang="en-US" i="1" dirty="0"/>
              <a:t>Convert</a:t>
            </a:r>
            <a:r>
              <a:rPr lang="en-US" dirty="0"/>
              <a:t> </a:t>
            </a:r>
            <a:r>
              <a:rPr lang="en-US" i="1" dirty="0"/>
              <a:t>related</a:t>
            </a:r>
            <a:r>
              <a:rPr lang="en-US" dirty="0"/>
              <a:t> R&amp;D </a:t>
            </a:r>
            <a:r>
              <a:rPr lang="en-US" dirty="0" err="1"/>
              <a:t>centres</a:t>
            </a:r>
            <a:r>
              <a:rPr lang="en-US" dirty="0"/>
              <a:t> to </a:t>
            </a:r>
            <a:r>
              <a:rPr lang="en-US" i="1" dirty="0"/>
              <a:t>branches</a:t>
            </a:r>
            <a:r>
              <a:rPr lang="en-US" dirty="0"/>
              <a:t> of the Luxembourg company owning the Eligible Asset as this will increase the ratio and hence, the income eligible for the 80% exemption. </a:t>
            </a:r>
          </a:p>
          <a:p>
            <a:pPr algn="just"/>
            <a:endParaRPr lang="en-US" dirty="0"/>
          </a:p>
          <a:p>
            <a:pPr marL="285750" indent="-285750" algn="just">
              <a:buFont typeface="Wingdings" panose="05000000000000000000" pitchFamily="2" charset="2"/>
              <a:buChar char="Ø"/>
            </a:pPr>
            <a:r>
              <a:rPr lang="en-US" dirty="0"/>
              <a:t>Furthermore, as the acquisition costs of the Eligible Asset are included in the Total Costs, passively held IP will no longer generate any income which could benefit from the 80% exemption.</a:t>
            </a:r>
          </a:p>
        </p:txBody>
      </p:sp>
    </p:spTree>
    <p:extLst>
      <p:ext uri="{BB962C8B-B14F-4D97-AF65-F5344CB8AC3E}">
        <p14:creationId xmlns:p14="http://schemas.microsoft.com/office/powerpoint/2010/main" val="1614162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 </a:t>
            </a:r>
            <a:br>
              <a:rPr lang="en-US" dirty="0"/>
            </a:br>
            <a:r>
              <a:rPr lang="en-US" sz="2000" dirty="0">
                <a:solidFill>
                  <a:schemeClr val="tx1"/>
                </a:solidFill>
              </a:rPr>
              <a:t>Key features</a:t>
            </a:r>
          </a:p>
        </p:txBody>
      </p:sp>
      <p:sp>
        <p:nvSpPr>
          <p:cNvPr id="3" name="Content Placeholder 2"/>
          <p:cNvSpPr>
            <a:spLocks noGrp="1"/>
          </p:cNvSpPr>
          <p:nvPr>
            <p:ph idx="1"/>
          </p:nvPr>
        </p:nvSpPr>
        <p:spPr/>
        <p:txBody>
          <a:bodyPr/>
          <a:lstStyle/>
          <a:p>
            <a:pPr algn="just"/>
            <a:r>
              <a:rPr lang="en-US" i="1" u="sng" dirty="0">
                <a:solidFill>
                  <a:srgbClr val="AC0931"/>
                </a:solidFill>
              </a:rPr>
              <a:t>Eligible Assets:</a:t>
            </a:r>
            <a:r>
              <a:rPr lang="en-US" dirty="0">
                <a:solidFill>
                  <a:srgbClr val="AC0931"/>
                </a:solidFill>
              </a:rPr>
              <a:t> </a:t>
            </a:r>
            <a:r>
              <a:rPr lang="en-US" sz="1200" dirty="0"/>
              <a:t>constituted, developed or improved after </a:t>
            </a:r>
            <a:r>
              <a:rPr lang="en-US" sz="1400" dirty="0"/>
              <a:t>31 December 2007</a:t>
            </a:r>
            <a:r>
              <a:rPr lang="en-US" sz="1200" dirty="0"/>
              <a:t>. The filing date</a:t>
            </a:r>
            <a:endParaRPr lang="en-US" sz="1200" i="1" u="sng" dirty="0"/>
          </a:p>
          <a:p>
            <a:pPr marL="631825" lvl="1" indent="-400050" algn="just">
              <a:buFont typeface="+mj-lt"/>
              <a:buAutoNum type="arabicPeriod"/>
            </a:pPr>
            <a:r>
              <a:rPr lang="en-US" dirty="0"/>
              <a:t>patents,</a:t>
            </a:r>
          </a:p>
          <a:p>
            <a:pPr marL="631825" lvl="1" indent="-400050" algn="just">
              <a:buFont typeface="+mj-lt"/>
              <a:buAutoNum type="arabicPeriod"/>
            </a:pPr>
            <a:r>
              <a:rPr lang="en-US" dirty="0"/>
              <a:t>utility models,</a:t>
            </a:r>
          </a:p>
          <a:p>
            <a:pPr marL="631825" lvl="1" indent="-400050" algn="just">
              <a:buFont typeface="+mj-lt"/>
              <a:buAutoNum type="arabicPeriod"/>
            </a:pPr>
            <a:r>
              <a:rPr lang="en-US" dirty="0"/>
              <a:t>complementary protection certificates for patents for medicine and plant protection products,</a:t>
            </a:r>
          </a:p>
          <a:p>
            <a:pPr marL="631825" lvl="1" indent="-400050" algn="just">
              <a:buFont typeface="+mj-lt"/>
              <a:buAutoNum type="arabicPeriod"/>
            </a:pPr>
            <a:r>
              <a:rPr lang="en-US" dirty="0"/>
              <a:t>extensions of a complementary protection certificate for pediatric medicines,</a:t>
            </a:r>
          </a:p>
          <a:p>
            <a:pPr marL="631825" lvl="1" indent="-400050" algn="just">
              <a:buFont typeface="+mj-lt"/>
              <a:buAutoNum type="arabicPeriod"/>
            </a:pPr>
            <a:r>
              <a:rPr lang="en-US" dirty="0"/>
              <a:t>plant variety certificates,</a:t>
            </a:r>
          </a:p>
          <a:p>
            <a:pPr marL="631825" lvl="1" indent="-400050" algn="just">
              <a:buFont typeface="+mj-lt"/>
              <a:buAutoNum type="arabicPeriod"/>
            </a:pPr>
            <a:r>
              <a:rPr lang="en-US" dirty="0"/>
              <a:t>orphan drug designations, and</a:t>
            </a:r>
          </a:p>
          <a:p>
            <a:pPr marL="631825" lvl="1" indent="-400050" algn="just">
              <a:buFont typeface="+mj-lt"/>
              <a:buAutoNum type="arabicPeriod"/>
            </a:pPr>
            <a:r>
              <a:rPr lang="en-US" dirty="0"/>
              <a:t>Software protected by copyrights.</a:t>
            </a:r>
          </a:p>
          <a:p>
            <a:pPr marL="631825" lvl="1" indent="-400050" algn="just">
              <a:buFont typeface="+mj-lt"/>
              <a:buAutoNum type="arabicPeriod"/>
            </a:pPr>
            <a:endParaRPr lang="en-US" dirty="0"/>
          </a:p>
          <a:p>
            <a:pPr lvl="1" indent="0" algn="just">
              <a:buNone/>
            </a:pPr>
            <a:r>
              <a:rPr lang="en-US" i="1" u="sng" dirty="0">
                <a:solidFill>
                  <a:srgbClr val="AC0931"/>
                </a:solidFill>
              </a:rPr>
              <a:t>NON Eligible Assets</a:t>
            </a:r>
            <a:r>
              <a:rPr lang="en-US" i="1" u="sng" dirty="0"/>
              <a:t>:</a:t>
            </a:r>
            <a:r>
              <a:rPr lang="en-US" dirty="0"/>
              <a:t> </a:t>
            </a:r>
          </a:p>
          <a:p>
            <a:pPr marL="574675" lvl="1" indent="-342900" algn="just">
              <a:buFont typeface="+mj-lt"/>
              <a:buAutoNum type="arabicPeriod"/>
            </a:pPr>
            <a:r>
              <a:rPr lang="en-US" dirty="0"/>
              <a:t>Trademarks </a:t>
            </a:r>
          </a:p>
          <a:p>
            <a:pPr marL="574675" lvl="1" indent="-342900" algn="just">
              <a:buFont typeface="+mj-lt"/>
              <a:buAutoNum type="arabicPeriod"/>
            </a:pPr>
            <a:r>
              <a:rPr lang="en-US" dirty="0"/>
              <a:t>Domain names</a:t>
            </a:r>
          </a:p>
          <a:p>
            <a:pPr lvl="1" indent="0" algn="just">
              <a:buNone/>
            </a:pPr>
            <a:endParaRPr lang="en-US" dirty="0"/>
          </a:p>
        </p:txBody>
      </p:sp>
    </p:spTree>
    <p:extLst>
      <p:ext uri="{BB962C8B-B14F-4D97-AF65-F5344CB8AC3E}">
        <p14:creationId xmlns:p14="http://schemas.microsoft.com/office/powerpoint/2010/main" val="2455045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 </a:t>
            </a:r>
            <a:br>
              <a:rPr lang="en-US" dirty="0"/>
            </a:br>
            <a:r>
              <a:rPr lang="en-US" sz="2000" dirty="0">
                <a:solidFill>
                  <a:schemeClr val="tx1"/>
                </a:solidFill>
              </a:rPr>
              <a:t>Key features</a:t>
            </a:r>
          </a:p>
        </p:txBody>
      </p:sp>
      <p:sp>
        <p:nvSpPr>
          <p:cNvPr id="3" name="Content Placeholder 2"/>
          <p:cNvSpPr>
            <a:spLocks noGrp="1"/>
          </p:cNvSpPr>
          <p:nvPr>
            <p:ph idx="1"/>
          </p:nvPr>
        </p:nvSpPr>
        <p:spPr/>
        <p:txBody>
          <a:bodyPr/>
          <a:lstStyle/>
          <a:p>
            <a:pPr marL="285750" indent="-285750" algn="just">
              <a:buFont typeface="Wingdings" panose="05000000000000000000" pitchFamily="2" charset="2"/>
              <a:buChar char="Ø"/>
            </a:pPr>
            <a:r>
              <a:rPr lang="en-US" dirty="0"/>
              <a:t>The bill of law provides that the </a:t>
            </a:r>
            <a:r>
              <a:rPr lang="en-US" dirty="0">
                <a:solidFill>
                  <a:srgbClr val="AC0931"/>
                </a:solidFill>
              </a:rPr>
              <a:t>80% tax exemption </a:t>
            </a:r>
            <a:r>
              <a:rPr lang="en-US" dirty="0"/>
              <a:t>is in principle (subject to exceptions) to be applied on the basis of each IP-asset individually.</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The net IP income resulting from the above formula shall benefit from an 80% tax exemption. </a:t>
            </a:r>
          </a:p>
          <a:p>
            <a:pPr marL="285750" indent="-285750" algn="just">
              <a:buFont typeface="Wingdings" panose="05000000000000000000" pitchFamily="2" charset="2"/>
              <a:buChar char="q"/>
            </a:pPr>
            <a:r>
              <a:rPr lang="en-US" dirty="0"/>
              <a:t>For corporate taxpayers, this means that income deriving from eligible IP assets would be subject to an effective corporate income tax rate of </a:t>
            </a:r>
            <a:r>
              <a:rPr lang="en-US" dirty="0">
                <a:solidFill>
                  <a:srgbClr val="AC0931"/>
                </a:solidFill>
              </a:rPr>
              <a:t>5.20%</a:t>
            </a:r>
            <a:r>
              <a:rPr lang="en-US" dirty="0"/>
              <a:t> (CIT base 26.01% * 20% = 5,2%). </a:t>
            </a:r>
          </a:p>
          <a:p>
            <a:pPr marL="285750" indent="-285750" algn="just">
              <a:buFont typeface="Wingdings" panose="05000000000000000000" pitchFamily="2" charset="2"/>
              <a:buChar char="q"/>
            </a:pPr>
            <a:r>
              <a:rPr lang="en-US" dirty="0"/>
              <a:t>These assets would be fully exempt from net wealth tax.</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If not eligible : operational taxable income as CIT @ </a:t>
            </a:r>
            <a:r>
              <a:rPr lang="en-US" dirty="0">
                <a:solidFill>
                  <a:srgbClr val="AC0931"/>
                </a:solidFill>
              </a:rPr>
              <a:t>26,01%</a:t>
            </a:r>
            <a:r>
              <a:rPr lang="en-US" dirty="0"/>
              <a:t> </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579097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Lux IP tax regime</a:t>
            </a:r>
            <a:br>
              <a:rPr lang="en-US" dirty="0"/>
            </a:br>
            <a:r>
              <a:rPr lang="en-US" dirty="0">
                <a:solidFill>
                  <a:schemeClr val="tx1"/>
                </a:solidFill>
              </a:rPr>
              <a:t>Key features</a:t>
            </a:r>
            <a:endParaRPr lang="en-GB" dirty="0"/>
          </a:p>
        </p:txBody>
      </p:sp>
      <p:sp>
        <p:nvSpPr>
          <p:cNvPr id="3" name="Content Placeholder 2"/>
          <p:cNvSpPr>
            <a:spLocks noGrp="1"/>
          </p:cNvSpPr>
          <p:nvPr>
            <p:ph idx="1"/>
          </p:nvPr>
        </p:nvSpPr>
        <p:spPr/>
        <p:txBody>
          <a:bodyPr/>
          <a:lstStyle/>
          <a:p>
            <a:r>
              <a:rPr lang="en-US" dirty="0"/>
              <a:t>Since IP regimes across Europe have become increasingly similar due to BEPS developments, small details in the design of the IP regime can make the difference. </a:t>
            </a:r>
          </a:p>
          <a:p>
            <a:endParaRPr lang="en-US" dirty="0"/>
          </a:p>
          <a:p>
            <a:r>
              <a:rPr lang="en-US" dirty="0"/>
              <a:t>For instance, the possibility in the Luxembourg bill to consider R&amp;D expenditures of foreign branches (located in a EEA country) as qualifying R&amp;D expenditures (under certain conditions) can be a good differentiator.</a:t>
            </a:r>
          </a:p>
          <a:p>
            <a:endParaRPr lang="en-GB" dirty="0"/>
          </a:p>
        </p:txBody>
      </p:sp>
      <p:sp>
        <p:nvSpPr>
          <p:cNvPr id="4" name="Footer Placeholder 3"/>
          <p:cNvSpPr>
            <a:spLocks noGrp="1"/>
          </p:cNvSpPr>
          <p:nvPr>
            <p:ph type="ftr" sz="quarter" idx="10"/>
          </p:nvPr>
        </p:nvSpPr>
        <p:spPr/>
        <p:txBody>
          <a:bodyPr/>
          <a:lstStyle/>
          <a:p>
            <a:pPr algn="r"/>
            <a:r>
              <a:rPr lang="en-US"/>
              <a:t>Note text</a:t>
            </a:r>
            <a:endParaRPr lang="en-US" dirty="0"/>
          </a:p>
        </p:txBody>
      </p:sp>
    </p:spTree>
    <p:extLst>
      <p:ext uri="{BB962C8B-B14F-4D97-AF65-F5344CB8AC3E}">
        <p14:creationId xmlns:p14="http://schemas.microsoft.com/office/powerpoint/2010/main" val="3959751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29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Structuring via Malta</a:t>
            </a:r>
          </a:p>
        </p:txBody>
      </p:sp>
      <p:sp>
        <p:nvSpPr>
          <p:cNvPr id="3" name="Subtitle 2"/>
          <p:cNvSpPr>
            <a:spLocks noGrp="1"/>
          </p:cNvSpPr>
          <p:nvPr>
            <p:ph type="subTitle" idx="1"/>
          </p:nvPr>
        </p:nvSpPr>
        <p:spPr/>
        <p:txBody>
          <a:bodyPr/>
          <a:lstStyle/>
          <a:p>
            <a:r>
              <a:rPr lang="en-GB" dirty="0"/>
              <a:t> </a:t>
            </a:r>
          </a:p>
        </p:txBody>
      </p:sp>
      <p:sp>
        <p:nvSpPr>
          <p:cNvPr id="4" name="Date Placeholder 3"/>
          <p:cNvSpPr>
            <a:spLocks noGrp="1"/>
          </p:cNvSpPr>
          <p:nvPr>
            <p:ph type="dt" sz="half" idx="10"/>
          </p:nvPr>
        </p:nvSpPr>
        <p:spPr/>
        <p:txBody>
          <a:bodyPr/>
          <a:lstStyle/>
          <a:p>
            <a:pPr defTabSz="914400"/>
            <a:fld id="{0B1F433A-01F7-4F3C-A7FF-8F76DDBA7709}"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Tree>
    <p:extLst>
      <p:ext uri="{BB962C8B-B14F-4D97-AF65-F5344CB8AC3E}">
        <p14:creationId xmlns:p14="http://schemas.microsoft.com/office/powerpoint/2010/main" val="3500676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New developments</a:t>
            </a:r>
          </a:p>
        </p:txBody>
      </p:sp>
      <p:sp>
        <p:nvSpPr>
          <p:cNvPr id="5" name="Date Placeholder 4"/>
          <p:cNvSpPr>
            <a:spLocks noGrp="1"/>
          </p:cNvSpPr>
          <p:nvPr>
            <p:ph type="dt" sz="half" idx="10"/>
          </p:nvPr>
        </p:nvSpPr>
        <p:spPr/>
        <p:txBody>
          <a:bodyPr/>
          <a:lstStyle/>
          <a:p>
            <a:pPr defTabSz="914400"/>
            <a:fld id="{AF56BE13-8604-4799-A0AF-7D64D86D6227}" type="datetime3">
              <a:rPr lang="en-GB">
                <a:solidFill>
                  <a:srgbClr val="1C2121">
                    <a:tint val="75000"/>
                  </a:srgbClr>
                </a:solidFill>
              </a:rPr>
              <a:pPr defTabSz="914400"/>
              <a:t>17 November, 2017</a:t>
            </a:fld>
            <a:endParaRPr lang="en-GB">
              <a:solidFill>
                <a:srgbClr val="1C2121">
                  <a:tint val="75000"/>
                </a:srgbClr>
              </a:solidFill>
            </a:endParaRPr>
          </a:p>
        </p:txBody>
      </p:sp>
      <p:sp>
        <p:nvSpPr>
          <p:cNvPr id="3" name="Footer Placeholder 2"/>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7" name="Slide Number Placeholder 6"/>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59</a:t>
            </a:fld>
            <a:endParaRPr lang="en-GB">
              <a:solidFill>
                <a:srgbClr val="1C2121">
                  <a:tint val="75000"/>
                </a:srgbClr>
              </a:solidFill>
            </a:endParaRPr>
          </a:p>
        </p:txBody>
      </p:sp>
      <p:sp>
        <p:nvSpPr>
          <p:cNvPr id="2" name="Text Box 2"/>
          <p:cNvSpPr txBox="1">
            <a:spLocks noChangeArrowheads="1"/>
          </p:cNvSpPr>
          <p:nvPr/>
        </p:nvSpPr>
        <p:spPr bwMode="auto">
          <a:xfrm>
            <a:off x="3010632" y="2167671"/>
            <a:ext cx="4597645"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n-GB" altLang="en-US" sz="1400" b="1" dirty="0">
                <a:solidFill>
                  <a:srgbClr val="C00524"/>
                </a:solidFill>
                <a:latin typeface="Aileron Bold" panose="00000800000000000000" pitchFamily="50" charset="0"/>
              </a:rPr>
              <a:t>NOTIONAL INTEREST DEDUCTION</a:t>
            </a:r>
            <a:endParaRPr lang="en-GB" altLang="en-US" sz="1050" i="1" dirty="0">
              <a:solidFill>
                <a:srgbClr val="595959"/>
              </a:solidFill>
              <a:latin typeface="Aileron" panose="00000500000000000000" pitchFamily="50" charset="0"/>
            </a:endParaRPr>
          </a:p>
          <a:p>
            <a:pPr defTabSz="914400" eaLnBrk="0" fontAlgn="base" hangingPunct="0">
              <a:spcBef>
                <a:spcPct val="0"/>
              </a:spcBef>
              <a:spcAft>
                <a:spcPct val="0"/>
              </a:spcAft>
            </a:pPr>
            <a:endParaRPr lang="en-US" altLang="en-US" dirty="0">
              <a:solidFill>
                <a:srgbClr val="1C2121"/>
              </a:solidFill>
              <a:latin typeface="Arial" panose="020B0604020202020204" pitchFamily="34" charset="0"/>
            </a:endParaRPr>
          </a:p>
        </p:txBody>
      </p:sp>
      <p:sp>
        <p:nvSpPr>
          <p:cNvPr id="10" name="Rectangle 4"/>
          <p:cNvSpPr>
            <a:spLocks noChangeArrowheads="1"/>
          </p:cNvSpPr>
          <p:nvPr/>
        </p:nvSpPr>
        <p:spPr bwMode="auto">
          <a:xfrm>
            <a:off x="2787711" y="2167670"/>
            <a:ext cx="71437" cy="936000"/>
          </a:xfrm>
          <a:prstGeom prst="rect">
            <a:avLst/>
          </a:prstGeom>
          <a:solidFill>
            <a:srgbClr val="C00524"/>
          </a:solidFill>
          <a:ln>
            <a:noFill/>
          </a:ln>
        </p:spPr>
        <p:txBody>
          <a:bodyPr vert="horz" wrap="square" lIns="91440" tIns="45720" rIns="91440" bIns="45720" numCol="1" anchor="t" anchorCtr="0" compatLnSpc="1">
            <a:prstTxWarp prst="textNoShape">
              <a:avLst/>
            </a:prstTxWarp>
          </a:bodyPr>
          <a:lstStyle/>
          <a:p>
            <a:pPr defTabSz="914400"/>
            <a:endParaRPr lang="en-GB">
              <a:solidFill>
                <a:srgbClr val="1C2121"/>
              </a:solidFill>
              <a:latin typeface="Calibri" panose="020F0502020204030204"/>
            </a:endParaRPr>
          </a:p>
        </p:txBody>
      </p:sp>
      <p:sp>
        <p:nvSpPr>
          <p:cNvPr id="11" name="Text Box 2"/>
          <p:cNvSpPr txBox="1">
            <a:spLocks noChangeArrowheads="1"/>
          </p:cNvSpPr>
          <p:nvPr/>
        </p:nvSpPr>
        <p:spPr bwMode="auto">
          <a:xfrm>
            <a:off x="4549286" y="3886329"/>
            <a:ext cx="4597645"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n-GB" altLang="en-US" sz="1400" b="1" dirty="0">
                <a:solidFill>
                  <a:srgbClr val="C00524"/>
                </a:solidFill>
                <a:latin typeface="Aileron Bold" panose="00000800000000000000" pitchFamily="50" charset="0"/>
              </a:rPr>
              <a:t>MULTI LATERAL INSTRUMENT- Principal purpose test</a:t>
            </a:r>
            <a:endParaRPr lang="en-GB" altLang="en-US" sz="1050" i="1" dirty="0">
              <a:solidFill>
                <a:srgbClr val="595959"/>
              </a:solidFill>
              <a:latin typeface="Aileron" panose="00000500000000000000" pitchFamily="50" charset="0"/>
            </a:endParaRPr>
          </a:p>
          <a:p>
            <a:pPr defTabSz="914400" eaLnBrk="0" fontAlgn="base" hangingPunct="0">
              <a:spcBef>
                <a:spcPct val="0"/>
              </a:spcBef>
              <a:spcAft>
                <a:spcPct val="0"/>
              </a:spcAft>
            </a:pPr>
            <a:endParaRPr lang="en-US" altLang="en-US" dirty="0">
              <a:solidFill>
                <a:srgbClr val="1C2121"/>
              </a:solidFill>
              <a:latin typeface="Arial" panose="020B0604020202020204" pitchFamily="34" charset="0"/>
            </a:endParaRPr>
          </a:p>
        </p:txBody>
      </p:sp>
      <p:sp>
        <p:nvSpPr>
          <p:cNvPr id="12" name="Rectangle 4"/>
          <p:cNvSpPr>
            <a:spLocks noChangeArrowheads="1"/>
          </p:cNvSpPr>
          <p:nvPr/>
        </p:nvSpPr>
        <p:spPr bwMode="auto">
          <a:xfrm>
            <a:off x="4326365" y="3886328"/>
            <a:ext cx="71437" cy="936000"/>
          </a:xfrm>
          <a:prstGeom prst="rect">
            <a:avLst/>
          </a:prstGeom>
          <a:solidFill>
            <a:srgbClr val="C00524"/>
          </a:solidFill>
          <a:ln>
            <a:noFill/>
          </a:ln>
        </p:spPr>
        <p:txBody>
          <a:bodyPr vert="horz" wrap="square" lIns="91440" tIns="45720" rIns="91440" bIns="45720" numCol="1" anchor="t" anchorCtr="0" compatLnSpc="1">
            <a:prstTxWarp prst="textNoShape">
              <a:avLst/>
            </a:prstTxWarp>
          </a:bodyPr>
          <a:lstStyle/>
          <a:p>
            <a:pPr defTabSz="914400"/>
            <a:endParaRPr lang="en-GB">
              <a:solidFill>
                <a:srgbClr val="1C2121"/>
              </a:solidFill>
              <a:latin typeface="Calibri" panose="020F0502020204030204"/>
            </a:endParaRPr>
          </a:p>
        </p:txBody>
      </p:sp>
    </p:spTree>
    <p:extLst>
      <p:ext uri="{BB962C8B-B14F-4D97-AF65-F5344CB8AC3E}">
        <p14:creationId xmlns:p14="http://schemas.microsoft.com/office/powerpoint/2010/main" val="293501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2900" indent="-342900">
              <a:buFont typeface="Arial" panose="020B0604020202020204" pitchFamily="34" charset="0"/>
              <a:buChar char="•"/>
            </a:pPr>
            <a:r>
              <a:rPr lang="en-GB" dirty="0"/>
              <a:t>Trade marks</a:t>
            </a:r>
          </a:p>
          <a:p>
            <a:pPr marL="342900" indent="-342900">
              <a:buFont typeface="Arial" panose="020B0604020202020204" pitchFamily="34" charset="0"/>
              <a:buChar char="•"/>
            </a:pPr>
            <a:r>
              <a:rPr lang="en-GB" dirty="0"/>
              <a:t>Copyright</a:t>
            </a:r>
          </a:p>
          <a:p>
            <a:pPr marL="342900" indent="-342900">
              <a:buFont typeface="Arial" panose="020B0604020202020204" pitchFamily="34" charset="0"/>
              <a:buChar char="•"/>
            </a:pPr>
            <a:r>
              <a:rPr lang="en-GB" dirty="0"/>
              <a:t>Passing off</a:t>
            </a:r>
          </a:p>
          <a:p>
            <a:pPr marL="342900" indent="-342900">
              <a:buFont typeface="Arial" panose="020B0604020202020204" pitchFamily="34" charset="0"/>
              <a:buChar char="•"/>
            </a:pPr>
            <a:r>
              <a:rPr lang="en-GB" dirty="0"/>
              <a:t>Patents</a:t>
            </a:r>
          </a:p>
          <a:p>
            <a:pPr marL="342900" indent="-342900">
              <a:buFont typeface="Arial" panose="020B0604020202020204" pitchFamily="34" charset="0"/>
              <a:buChar char="•"/>
            </a:pPr>
            <a:r>
              <a:rPr lang="en-GB" dirty="0"/>
              <a:t>Designs</a:t>
            </a:r>
          </a:p>
          <a:p>
            <a:pPr lvl="1"/>
            <a:endParaRPr lang="en-GB" dirty="0"/>
          </a:p>
          <a:p>
            <a:pPr lvl="2"/>
            <a:endParaRPr lang="en-GB" dirty="0"/>
          </a:p>
          <a:p>
            <a:pPr marL="0" lvl="3" indent="0">
              <a:buNone/>
            </a:pPr>
            <a:endParaRPr lang="en-GB" dirty="0"/>
          </a:p>
          <a:p>
            <a:pPr marL="0" lvl="4" indent="0">
              <a:buNone/>
            </a:pPr>
            <a:endParaRPr lang="en-GB" dirty="0"/>
          </a:p>
          <a:p>
            <a:endParaRPr lang="en-GB" dirty="0"/>
          </a:p>
        </p:txBody>
      </p:sp>
      <p:sp>
        <p:nvSpPr>
          <p:cNvPr id="4" name="Title 3"/>
          <p:cNvSpPr>
            <a:spLocks noGrp="1"/>
          </p:cNvSpPr>
          <p:nvPr>
            <p:ph type="title"/>
          </p:nvPr>
        </p:nvSpPr>
        <p:spPr/>
        <p:txBody>
          <a:bodyPr/>
          <a:lstStyle/>
          <a:p>
            <a:r>
              <a:rPr lang="en-GB" dirty="0"/>
              <a:t>IP – a whistle-stop tour</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81037" y="1517122"/>
            <a:ext cx="2771538" cy="4140200"/>
          </a:xfrm>
        </p:spPr>
      </p:pic>
    </p:spTree>
    <p:extLst>
      <p:ext uri="{BB962C8B-B14F-4D97-AF65-F5344CB8AC3E}">
        <p14:creationId xmlns:p14="http://schemas.microsoft.com/office/powerpoint/2010/main" val="2117253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Notional interest deduction (NID)</a:t>
            </a:r>
          </a:p>
        </p:txBody>
      </p:sp>
      <p:sp>
        <p:nvSpPr>
          <p:cNvPr id="3" name="Content Placeholder 2"/>
          <p:cNvSpPr>
            <a:spLocks noGrp="1"/>
          </p:cNvSpPr>
          <p:nvPr>
            <p:ph idx="1"/>
          </p:nvPr>
        </p:nvSpPr>
        <p:spPr/>
        <p:txBody>
          <a:bodyPr>
            <a:normAutofit/>
          </a:bodyPr>
          <a:lstStyle/>
          <a:p>
            <a:pPr marL="0" indent="0">
              <a:buNone/>
            </a:pPr>
            <a:endParaRPr lang="en-GB" dirty="0"/>
          </a:p>
          <a:p>
            <a:pPr lvl="0" fontAlgn="base"/>
            <a:r>
              <a:rPr lang="en-GB" sz="1900" dirty="0"/>
              <a:t>The interest rate is the risk free rate set on Malta Government Stocks with a remaining term of approximately 20 years plus a premium of 5%.</a:t>
            </a:r>
          </a:p>
          <a:p>
            <a:pPr marL="0" indent="0" fontAlgn="base">
              <a:buNone/>
            </a:pPr>
            <a:endParaRPr lang="en-GB" sz="1900" dirty="0"/>
          </a:p>
          <a:p>
            <a:pPr lvl="0" fontAlgn="base"/>
            <a:r>
              <a:rPr lang="en-GB" sz="1900" dirty="0"/>
              <a:t>The risk capital of the undertaking includes mainly share capital, share premium, reserves including those resulting from a contribution to the undertaking, interest free loans or any other item shown as equity at year end </a:t>
            </a:r>
          </a:p>
          <a:p>
            <a:pPr marL="0" indent="0" fontAlgn="base">
              <a:buNone/>
            </a:pPr>
            <a:endParaRPr lang="en-GB" sz="1900" dirty="0"/>
          </a:p>
          <a:p>
            <a:pPr lvl="0" fontAlgn="base"/>
            <a:r>
              <a:rPr lang="en-GB" sz="1900" dirty="0"/>
              <a:t>Can be used up to a maximum of 90% of the chargeable income of the company for tax purposes and any surplus can be carried over</a:t>
            </a:r>
          </a:p>
          <a:p>
            <a:endParaRPr lang="en-GB" dirty="0"/>
          </a:p>
        </p:txBody>
      </p:sp>
      <p:sp>
        <p:nvSpPr>
          <p:cNvPr id="4" name="Date Placeholder 3"/>
          <p:cNvSpPr>
            <a:spLocks noGrp="1"/>
          </p:cNvSpPr>
          <p:nvPr>
            <p:ph type="dt" sz="half" idx="10"/>
          </p:nvPr>
        </p:nvSpPr>
        <p:spPr/>
        <p:txBody>
          <a:bodyPr/>
          <a:lstStyle/>
          <a:p>
            <a:pPr defTabSz="914400"/>
            <a:fld id="{29EE407C-1AC9-4048-A9CF-391A66415352}"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60</a:t>
            </a:fld>
            <a:endParaRPr lang="en-GB">
              <a:solidFill>
                <a:srgbClr val="1C2121">
                  <a:tint val="75000"/>
                </a:srgbClr>
              </a:solidFill>
            </a:endParaRPr>
          </a:p>
        </p:txBody>
      </p:sp>
    </p:spTree>
    <p:extLst>
      <p:ext uri="{BB962C8B-B14F-4D97-AF65-F5344CB8AC3E}">
        <p14:creationId xmlns:p14="http://schemas.microsoft.com/office/powerpoint/2010/main" val="2976975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Notional interest deduction (NID) continued</a:t>
            </a:r>
          </a:p>
        </p:txBody>
      </p:sp>
      <p:sp>
        <p:nvSpPr>
          <p:cNvPr id="3" name="Content Placeholder 2"/>
          <p:cNvSpPr>
            <a:spLocks noGrp="1"/>
          </p:cNvSpPr>
          <p:nvPr>
            <p:ph idx="1"/>
          </p:nvPr>
        </p:nvSpPr>
        <p:spPr/>
        <p:txBody>
          <a:bodyPr>
            <a:normAutofit/>
          </a:bodyPr>
          <a:lstStyle/>
          <a:p>
            <a:endParaRPr lang="en-GB" dirty="0"/>
          </a:p>
          <a:p>
            <a:pPr lvl="0" fontAlgn="base"/>
            <a:r>
              <a:rPr lang="en-GB" sz="1900" dirty="0"/>
              <a:t>Corresponding adjustment equivalent to 110% of deduction availed is transferred to the FTA account which can have the effect of limiting refunds</a:t>
            </a:r>
          </a:p>
          <a:p>
            <a:pPr marL="0" indent="0" fontAlgn="base">
              <a:buNone/>
            </a:pPr>
            <a:endParaRPr lang="en-GB" sz="1900" dirty="0"/>
          </a:p>
          <a:p>
            <a:pPr lvl="0" fontAlgn="base"/>
            <a:r>
              <a:rPr lang="en-GB" sz="1900" dirty="0"/>
              <a:t>It is important to note that the deduction is deemed to be income in the hands of the shareholder </a:t>
            </a:r>
          </a:p>
          <a:p>
            <a:pPr marL="0" indent="0" fontAlgn="base">
              <a:buNone/>
            </a:pPr>
            <a:endParaRPr lang="en-GB" sz="1900" dirty="0"/>
          </a:p>
          <a:p>
            <a:pPr lvl="0" fontAlgn="base"/>
            <a:r>
              <a:rPr lang="en-GB" sz="1900" dirty="0"/>
              <a:t>Can be applied on an optional basis and are applicable from year of assessment 2018</a:t>
            </a:r>
          </a:p>
          <a:p>
            <a:pPr lvl="0" fontAlgn="base"/>
            <a:endParaRPr lang="en-GB" sz="1900" dirty="0"/>
          </a:p>
          <a:p>
            <a:pPr lvl="0" fontAlgn="base"/>
            <a:r>
              <a:rPr lang="en-GB" sz="1900" dirty="0"/>
              <a:t>Anti-abuse rules in place</a:t>
            </a:r>
          </a:p>
        </p:txBody>
      </p:sp>
      <p:sp>
        <p:nvSpPr>
          <p:cNvPr id="4" name="Date Placeholder 3"/>
          <p:cNvSpPr>
            <a:spLocks noGrp="1"/>
          </p:cNvSpPr>
          <p:nvPr>
            <p:ph type="dt" sz="half" idx="10"/>
          </p:nvPr>
        </p:nvSpPr>
        <p:spPr/>
        <p:txBody>
          <a:bodyPr/>
          <a:lstStyle/>
          <a:p>
            <a:pPr defTabSz="914400"/>
            <a:fld id="{29EE407C-1AC9-4048-A9CF-391A66415352}"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61</a:t>
            </a:fld>
            <a:endParaRPr lang="en-GB">
              <a:solidFill>
                <a:srgbClr val="1C2121">
                  <a:tint val="75000"/>
                </a:srgbClr>
              </a:solidFill>
            </a:endParaRPr>
          </a:p>
        </p:txBody>
      </p:sp>
    </p:spTree>
    <p:extLst>
      <p:ext uri="{BB962C8B-B14F-4D97-AF65-F5344CB8AC3E}">
        <p14:creationId xmlns:p14="http://schemas.microsoft.com/office/powerpoint/2010/main" val="3502157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 lateral instrument (MLI)</a:t>
            </a:r>
          </a:p>
        </p:txBody>
      </p:sp>
      <p:sp>
        <p:nvSpPr>
          <p:cNvPr id="3" name="Content Placeholder 2"/>
          <p:cNvSpPr>
            <a:spLocks noGrp="1"/>
          </p:cNvSpPr>
          <p:nvPr>
            <p:ph idx="1"/>
          </p:nvPr>
        </p:nvSpPr>
        <p:spPr/>
        <p:txBody>
          <a:bodyPr>
            <a:normAutofit/>
          </a:bodyPr>
          <a:lstStyle/>
          <a:p>
            <a:r>
              <a:rPr lang="en-GB" dirty="0"/>
              <a:t>Malta defined 71 tax treaties at time of signing as agreements it wishes to be covered by the MLI and opted to apply:</a:t>
            </a:r>
          </a:p>
          <a:p>
            <a:r>
              <a:rPr lang="en-GB" dirty="0"/>
              <a:t>The Minimum Standard, which includes provisions dealing with the purpose of a covered tax agreements (article 6 of the MLI), prevention of treaty abuse (article 7 of the MLI) and mutual agreement procedure and corresponding adjustments (articles 16 and 17 of the MLI);</a:t>
            </a:r>
          </a:p>
          <a:p>
            <a:r>
              <a:rPr lang="en-GB" dirty="0"/>
              <a:t>Provisions of article 9(4) of the MLI in connection with capital gains from alienation of shares or interests of entities deriving their value principally from immovable property; and</a:t>
            </a:r>
          </a:p>
          <a:p>
            <a:r>
              <a:rPr lang="en-GB" dirty="0"/>
              <a:t>Provisions dealing with arbitration procedure subject to certain reservations (articles 18-26 of the MLI)</a:t>
            </a:r>
          </a:p>
          <a:p>
            <a:endParaRPr lang="en-GB" dirty="0"/>
          </a:p>
        </p:txBody>
      </p:sp>
      <p:sp>
        <p:nvSpPr>
          <p:cNvPr id="4" name="Date Placeholder 3"/>
          <p:cNvSpPr>
            <a:spLocks noGrp="1"/>
          </p:cNvSpPr>
          <p:nvPr>
            <p:ph type="dt" sz="half" idx="10"/>
          </p:nvPr>
        </p:nvSpPr>
        <p:spPr/>
        <p:txBody>
          <a:bodyPr/>
          <a:lstStyle/>
          <a:p>
            <a:pPr defTabSz="914400"/>
            <a:fld id="{B4B19CB1-B021-45E5-AFCC-0B80BE8199FE}"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62</a:t>
            </a:fld>
            <a:endParaRPr lang="en-GB">
              <a:solidFill>
                <a:srgbClr val="1C2121">
                  <a:tint val="75000"/>
                </a:srgbClr>
              </a:solidFill>
            </a:endParaRPr>
          </a:p>
        </p:txBody>
      </p:sp>
    </p:spTree>
    <p:extLst>
      <p:ext uri="{BB962C8B-B14F-4D97-AF65-F5344CB8AC3E}">
        <p14:creationId xmlns:p14="http://schemas.microsoft.com/office/powerpoint/2010/main" val="2642813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MLI- Principal Purpose Test</a:t>
            </a:r>
          </a:p>
        </p:txBody>
      </p:sp>
      <p:sp>
        <p:nvSpPr>
          <p:cNvPr id="3" name="Content Placeholder 2"/>
          <p:cNvSpPr>
            <a:spLocks noGrp="1"/>
          </p:cNvSpPr>
          <p:nvPr>
            <p:ph idx="1"/>
          </p:nvPr>
        </p:nvSpPr>
        <p:spPr/>
        <p:txBody>
          <a:bodyPr>
            <a:normAutofit/>
          </a:bodyPr>
          <a:lstStyle/>
          <a:p>
            <a:pPr marL="0" indent="0">
              <a:buNone/>
            </a:pPr>
            <a:endParaRPr lang="en-GB" dirty="0"/>
          </a:p>
          <a:p>
            <a:r>
              <a:rPr lang="en-GB" dirty="0"/>
              <a:t>Notwithstanding the other provisions of this Convention, a benefit under this Convention shall not be granted in respect of an item of income or capital if </a:t>
            </a:r>
            <a:r>
              <a:rPr lang="en-GB" b="1" dirty="0"/>
              <a:t>it is reasonable to conclude, having regard to all relevant facts and circumstances, that obtaining that benefit was one of the principal purposes of any arrangement or transaction that resulted directly or indirectly in that benefit</a:t>
            </a:r>
            <a:r>
              <a:rPr lang="en-GB" dirty="0"/>
              <a:t>, unless it is established that granting that benefit in these circumstances would be in accordance with the object and purpose of the relevant provisions of this Convention.</a:t>
            </a:r>
          </a:p>
        </p:txBody>
      </p:sp>
      <p:sp>
        <p:nvSpPr>
          <p:cNvPr id="4" name="Date Placeholder 3"/>
          <p:cNvSpPr>
            <a:spLocks noGrp="1"/>
          </p:cNvSpPr>
          <p:nvPr>
            <p:ph type="dt" sz="half" idx="10"/>
          </p:nvPr>
        </p:nvSpPr>
        <p:spPr/>
        <p:txBody>
          <a:bodyPr/>
          <a:lstStyle/>
          <a:p>
            <a:pPr defTabSz="914400"/>
            <a:fld id="{B4B19CB1-B021-45E5-AFCC-0B80BE8199FE}"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63</a:t>
            </a:fld>
            <a:endParaRPr lang="en-GB">
              <a:solidFill>
                <a:srgbClr val="1C2121">
                  <a:tint val="75000"/>
                </a:srgbClr>
              </a:solidFill>
            </a:endParaRPr>
          </a:p>
        </p:txBody>
      </p:sp>
    </p:spTree>
    <p:extLst>
      <p:ext uri="{BB962C8B-B14F-4D97-AF65-F5344CB8AC3E}">
        <p14:creationId xmlns:p14="http://schemas.microsoft.com/office/powerpoint/2010/main" val="2691968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Principal Purpose Test –OECD Commentary</a:t>
            </a:r>
          </a:p>
        </p:txBody>
      </p:sp>
      <p:sp>
        <p:nvSpPr>
          <p:cNvPr id="3" name="Content Placeholder 2"/>
          <p:cNvSpPr>
            <a:spLocks noGrp="1"/>
          </p:cNvSpPr>
          <p:nvPr>
            <p:ph idx="1"/>
          </p:nvPr>
        </p:nvSpPr>
        <p:spPr/>
        <p:txBody>
          <a:bodyPr>
            <a:normAutofit fontScale="70000" lnSpcReduction="20000"/>
          </a:bodyPr>
          <a:lstStyle/>
          <a:p>
            <a:endParaRPr lang="en-GB" dirty="0"/>
          </a:p>
          <a:p>
            <a:r>
              <a:rPr lang="en-GB" sz="3200" dirty="0"/>
              <a:t>Paragraph 178 </a:t>
            </a:r>
          </a:p>
          <a:p>
            <a:r>
              <a:rPr lang="en-GB" dirty="0"/>
              <a:t>To determine whether or not one of the principal purposes of an arrangement or transaction is to obtain benefits under the Convention, it is important to undertake an objective analysis of the aims and objects of all persons involved in putting that arrangement or transaction in place or being a party to it. </a:t>
            </a:r>
          </a:p>
          <a:p>
            <a:r>
              <a:rPr lang="en-GB" sz="3200" b="1" dirty="0"/>
              <a:t>What are the purposes of an arrangement or transaction is a question of fact which can only be answered by considering all circumstances surrounding the arrangement or event on a case by case basis. It is not necessary to find conclusive proof of the intent of a person concerned with an arrangement or transaction</a:t>
            </a:r>
            <a:r>
              <a:rPr lang="en-GB" b="1" dirty="0"/>
              <a:t>, </a:t>
            </a:r>
          </a:p>
          <a:p>
            <a:r>
              <a:rPr lang="en-GB" dirty="0"/>
              <a:t>but it must be reasonable to conclude, after an objective analysis of the relevant facts and circumstances, that one of the principal purposes of the arrangement or transaction was to obtain the benefits of the tax convention. It should not be lightly assumed, however, that obtaining a benefit under a tax treaty was one of the principal purposes of an arrangement or transaction and merely reviewing the effects of an arrangement will not usually enable a conclusion to be drawn about its purposes. Where, however, an arrangement can only be reasonably explained by a benefit that arises under a treaty, it may be concluded that one of the principal purposes of that arrangement was to obtain the benefit.</a:t>
            </a:r>
          </a:p>
          <a:p>
            <a:endParaRPr lang="en-GB" dirty="0"/>
          </a:p>
        </p:txBody>
      </p:sp>
      <p:sp>
        <p:nvSpPr>
          <p:cNvPr id="4" name="Date Placeholder 3"/>
          <p:cNvSpPr>
            <a:spLocks noGrp="1"/>
          </p:cNvSpPr>
          <p:nvPr>
            <p:ph type="dt" sz="half" idx="10"/>
          </p:nvPr>
        </p:nvSpPr>
        <p:spPr/>
        <p:txBody>
          <a:bodyPr/>
          <a:lstStyle/>
          <a:p>
            <a:pPr defTabSz="914400"/>
            <a:fld id="{B4B19CB1-B021-45E5-AFCC-0B80BE8199FE}"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64</a:t>
            </a:fld>
            <a:endParaRPr lang="en-GB">
              <a:solidFill>
                <a:srgbClr val="1C2121">
                  <a:tint val="75000"/>
                </a:srgbClr>
              </a:solidFill>
            </a:endParaRPr>
          </a:p>
        </p:txBody>
      </p:sp>
    </p:spTree>
    <p:extLst>
      <p:ext uri="{BB962C8B-B14F-4D97-AF65-F5344CB8AC3E}">
        <p14:creationId xmlns:p14="http://schemas.microsoft.com/office/powerpoint/2010/main" val="4140585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Principal Purpose Test –OECD Commentary</a:t>
            </a:r>
          </a:p>
        </p:txBody>
      </p:sp>
      <p:sp>
        <p:nvSpPr>
          <p:cNvPr id="3" name="Content Placeholder 2"/>
          <p:cNvSpPr>
            <a:spLocks noGrp="1"/>
          </p:cNvSpPr>
          <p:nvPr>
            <p:ph idx="1"/>
          </p:nvPr>
        </p:nvSpPr>
        <p:spPr/>
        <p:txBody>
          <a:bodyPr/>
          <a:lstStyle/>
          <a:p>
            <a:pPr marL="0" indent="0">
              <a:buNone/>
            </a:pPr>
            <a:r>
              <a:rPr lang="en-GB" dirty="0"/>
              <a:t>Paragraph 179</a:t>
            </a:r>
          </a:p>
          <a:p>
            <a:pPr marL="0" indent="0">
              <a:buNone/>
            </a:pPr>
            <a:endParaRPr lang="en-GB" dirty="0"/>
          </a:p>
          <a:p>
            <a:pPr marL="0" indent="0">
              <a:buNone/>
            </a:pPr>
            <a:r>
              <a:rPr lang="en-GB" dirty="0"/>
              <a:t>All of the evidence must be weighed to determine whether it is reasonable to conclude that an arrangement or transaction was undertaken or arranged for such purpose. The determination requires reasonableness, suggesting that the possibility of different interpretations of the events must be objectively considered.</a:t>
            </a:r>
          </a:p>
        </p:txBody>
      </p:sp>
      <p:sp>
        <p:nvSpPr>
          <p:cNvPr id="4" name="Date Placeholder 3"/>
          <p:cNvSpPr>
            <a:spLocks noGrp="1"/>
          </p:cNvSpPr>
          <p:nvPr>
            <p:ph type="dt" sz="half" idx="10"/>
          </p:nvPr>
        </p:nvSpPr>
        <p:spPr/>
        <p:txBody>
          <a:bodyPr/>
          <a:lstStyle/>
          <a:p>
            <a:pPr defTabSz="914400"/>
            <a:fld id="{B4B19CB1-B021-45E5-AFCC-0B80BE8199FE}"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65</a:t>
            </a:fld>
            <a:endParaRPr lang="en-GB">
              <a:solidFill>
                <a:srgbClr val="1C2121">
                  <a:tint val="75000"/>
                </a:srgbClr>
              </a:solidFill>
            </a:endParaRPr>
          </a:p>
        </p:txBody>
      </p:sp>
    </p:spTree>
    <p:extLst>
      <p:ext uri="{BB962C8B-B14F-4D97-AF65-F5344CB8AC3E}">
        <p14:creationId xmlns:p14="http://schemas.microsoft.com/office/powerpoint/2010/main" val="1934193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Principal Purpose Test –OECD Commentary</a:t>
            </a:r>
          </a:p>
        </p:txBody>
      </p:sp>
      <p:sp>
        <p:nvSpPr>
          <p:cNvPr id="3" name="Content Placeholder 2"/>
          <p:cNvSpPr>
            <a:spLocks noGrp="1"/>
          </p:cNvSpPr>
          <p:nvPr>
            <p:ph idx="1"/>
          </p:nvPr>
        </p:nvSpPr>
        <p:spPr>
          <a:xfrm>
            <a:off x="2070354" y="1723645"/>
            <a:ext cx="7886700" cy="4462463"/>
          </a:xfrm>
        </p:spPr>
        <p:txBody>
          <a:bodyPr>
            <a:normAutofit/>
          </a:bodyPr>
          <a:lstStyle/>
          <a:p>
            <a:endParaRPr lang="en-GB" dirty="0"/>
          </a:p>
          <a:p>
            <a:r>
              <a:rPr lang="en-GB" dirty="0"/>
              <a:t>Paragraph 177</a:t>
            </a:r>
          </a:p>
          <a:p>
            <a:endParaRPr lang="en-GB" dirty="0"/>
          </a:p>
          <a:p>
            <a:r>
              <a:rPr lang="en-GB" b="1" dirty="0"/>
              <a:t>include steps that persons may take themselves in order to establish residence. An example of an “arrangement” would be where steps are taken to ensure that meetings of the board of directors of a company are held in a different country in order to claim that the company has changed its residence</a:t>
            </a:r>
            <a:r>
              <a:rPr lang="en-GB" dirty="0"/>
              <a:t>. </a:t>
            </a:r>
          </a:p>
        </p:txBody>
      </p:sp>
      <p:sp>
        <p:nvSpPr>
          <p:cNvPr id="4" name="Date Placeholder 3"/>
          <p:cNvSpPr>
            <a:spLocks noGrp="1"/>
          </p:cNvSpPr>
          <p:nvPr>
            <p:ph type="dt" sz="half" idx="10"/>
          </p:nvPr>
        </p:nvSpPr>
        <p:spPr/>
        <p:txBody>
          <a:bodyPr/>
          <a:lstStyle/>
          <a:p>
            <a:pPr defTabSz="914400"/>
            <a:fld id="{B4B19CB1-B021-45E5-AFCC-0B80BE8199FE}"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66</a:t>
            </a:fld>
            <a:endParaRPr lang="en-GB">
              <a:solidFill>
                <a:srgbClr val="1C2121">
                  <a:tint val="75000"/>
                </a:srgbClr>
              </a:solidFill>
            </a:endParaRPr>
          </a:p>
        </p:txBody>
      </p:sp>
    </p:spTree>
    <p:extLst>
      <p:ext uri="{BB962C8B-B14F-4D97-AF65-F5344CB8AC3E}">
        <p14:creationId xmlns:p14="http://schemas.microsoft.com/office/powerpoint/2010/main" val="3527046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Principal Purpose Test –OECD Commentary</a:t>
            </a:r>
          </a:p>
        </p:txBody>
      </p:sp>
      <p:sp>
        <p:nvSpPr>
          <p:cNvPr id="3" name="Content Placeholder 2"/>
          <p:cNvSpPr>
            <a:spLocks noGrp="1"/>
          </p:cNvSpPr>
          <p:nvPr>
            <p:ph idx="1"/>
          </p:nvPr>
        </p:nvSpPr>
        <p:spPr/>
        <p:txBody>
          <a:bodyPr/>
          <a:lstStyle/>
          <a:p>
            <a:r>
              <a:rPr lang="en-GB"/>
              <a:t>Conclusion :-</a:t>
            </a:r>
            <a:endParaRPr lang="en-GB" dirty="0"/>
          </a:p>
          <a:p>
            <a:endParaRPr lang="en-GB" dirty="0"/>
          </a:p>
          <a:p>
            <a:r>
              <a:rPr lang="en-GB" dirty="0"/>
              <a:t>Same structures different approach</a:t>
            </a:r>
          </a:p>
          <a:p>
            <a:pPr marL="0" indent="0">
              <a:buNone/>
            </a:pPr>
            <a:endParaRPr lang="en-GB" dirty="0"/>
          </a:p>
          <a:p>
            <a:r>
              <a:rPr lang="en-GB" dirty="0"/>
              <a:t>Commentary examples- economic substance </a:t>
            </a:r>
          </a:p>
        </p:txBody>
      </p:sp>
      <p:sp>
        <p:nvSpPr>
          <p:cNvPr id="4" name="Date Placeholder 3"/>
          <p:cNvSpPr>
            <a:spLocks noGrp="1"/>
          </p:cNvSpPr>
          <p:nvPr>
            <p:ph type="dt" sz="half" idx="10"/>
          </p:nvPr>
        </p:nvSpPr>
        <p:spPr/>
        <p:txBody>
          <a:bodyPr/>
          <a:lstStyle/>
          <a:p>
            <a:pPr defTabSz="914400"/>
            <a:fld id="{B4B19CB1-B021-45E5-AFCC-0B80BE8199FE}" type="datetime3">
              <a:rPr lang="en-GB">
                <a:solidFill>
                  <a:srgbClr val="1C2121">
                    <a:tint val="75000"/>
                  </a:srgbClr>
                </a:solidFill>
              </a:rPr>
              <a:pPr defTabSz="914400"/>
              <a:t>17 November, 2017</a:t>
            </a:fld>
            <a:endParaRPr lang="en-GB">
              <a:solidFill>
                <a:srgbClr val="1C2121">
                  <a:tint val="75000"/>
                </a:srgbClr>
              </a:solidFill>
            </a:endParaRPr>
          </a:p>
        </p:txBody>
      </p:sp>
      <p:sp>
        <p:nvSpPr>
          <p:cNvPr id="5" name="Footer Placeholder 4"/>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6" name="Slide Number Placeholder 5"/>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67</a:t>
            </a:fld>
            <a:endParaRPr lang="en-GB">
              <a:solidFill>
                <a:srgbClr val="1C2121">
                  <a:tint val="75000"/>
                </a:srgbClr>
              </a:solidFill>
            </a:endParaRPr>
          </a:p>
        </p:txBody>
      </p:sp>
    </p:spTree>
    <p:extLst>
      <p:ext uri="{BB962C8B-B14F-4D97-AF65-F5344CB8AC3E}">
        <p14:creationId xmlns:p14="http://schemas.microsoft.com/office/powerpoint/2010/main" val="2375910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3995547D-7484-43BE-852A-4D8FFCB58AE4}" type="datetime3">
              <a:rPr lang="en-GB">
                <a:solidFill>
                  <a:srgbClr val="1C2121">
                    <a:tint val="75000"/>
                  </a:srgbClr>
                </a:solidFill>
              </a:rPr>
              <a:pPr defTabSz="914400"/>
              <a:t>17 November, 2017</a:t>
            </a:fld>
            <a:endParaRPr lang="en-GB">
              <a:solidFill>
                <a:srgbClr val="1C2121">
                  <a:tint val="75000"/>
                </a:srgbClr>
              </a:solidFill>
            </a:endParaRPr>
          </a:p>
        </p:txBody>
      </p:sp>
      <p:sp>
        <p:nvSpPr>
          <p:cNvPr id="3" name="Footer Placeholder 2"/>
          <p:cNvSpPr>
            <a:spLocks noGrp="1"/>
          </p:cNvSpPr>
          <p:nvPr>
            <p:ph type="ftr" sz="quarter" idx="11"/>
          </p:nvPr>
        </p:nvSpPr>
        <p:spPr/>
        <p:txBody>
          <a:bodyPr/>
          <a:lstStyle/>
          <a:p>
            <a:pPr defTabSz="914400"/>
            <a:r>
              <a:rPr lang="en-GB">
                <a:solidFill>
                  <a:srgbClr val="1C2121">
                    <a:tint val="75000"/>
                  </a:srgbClr>
                </a:solidFill>
              </a:rPr>
              <a:t>©  EMCS 2017    |</a:t>
            </a:r>
          </a:p>
        </p:txBody>
      </p:sp>
      <p:sp>
        <p:nvSpPr>
          <p:cNvPr id="4" name="Slide Number Placeholder 3"/>
          <p:cNvSpPr>
            <a:spLocks noGrp="1"/>
          </p:cNvSpPr>
          <p:nvPr>
            <p:ph type="sldNum" sz="quarter" idx="12"/>
          </p:nvPr>
        </p:nvSpPr>
        <p:spPr/>
        <p:txBody>
          <a:bodyPr/>
          <a:lstStyle/>
          <a:p>
            <a:pPr defTabSz="914400"/>
            <a:fld id="{D9525EE9-DA08-44A7-B7C7-3A22F3868E8D}" type="slidenum">
              <a:rPr lang="en-GB">
                <a:solidFill>
                  <a:srgbClr val="1C2121">
                    <a:tint val="75000"/>
                  </a:srgbClr>
                </a:solidFill>
              </a:rPr>
              <a:pPr defTabSz="914400"/>
              <a:t>68</a:t>
            </a:fld>
            <a:endParaRPr lang="en-GB">
              <a:solidFill>
                <a:srgbClr val="1C2121">
                  <a:tint val="75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881" y="5460389"/>
            <a:ext cx="2676833" cy="126108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75052" y="536937"/>
            <a:ext cx="8583554" cy="6231023"/>
          </a:xfrm>
          <a:prstGeom prst="rect">
            <a:avLst/>
          </a:prstGeom>
        </p:spPr>
      </p:pic>
    </p:spTree>
    <p:extLst>
      <p:ext uri="{BB962C8B-B14F-4D97-AF65-F5344CB8AC3E}">
        <p14:creationId xmlns:p14="http://schemas.microsoft.com/office/powerpoint/2010/main" val="1547663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875" y="940436"/>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7" name="Rectangle 6"/>
          <p:cNvSpPr/>
          <p:nvPr/>
        </p:nvSpPr>
        <p:spPr>
          <a:xfrm>
            <a:off x="7355931" y="4162688"/>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Sales Int’l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sp>
        <p:nvSpPr>
          <p:cNvPr id="8" name="Rectangle 7"/>
          <p:cNvSpPr/>
          <p:nvPr/>
        </p:nvSpPr>
        <p:spPr>
          <a:xfrm>
            <a:off x="2007184" y="4162688"/>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Operations Europe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sp>
        <p:nvSpPr>
          <p:cNvPr id="6" name="Rectangle 5"/>
          <p:cNvSpPr/>
          <p:nvPr/>
        </p:nvSpPr>
        <p:spPr>
          <a:xfrm>
            <a:off x="4503874" y="2059387"/>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cxnSp>
        <p:nvCxnSpPr>
          <p:cNvPr id="20" name="Straight Connector 19"/>
          <p:cNvCxnSpPr>
            <a:stCxn id="4" idx="2"/>
            <a:endCxn id="6" idx="0"/>
          </p:cNvCxnSpPr>
          <p:nvPr/>
        </p:nvCxnSpPr>
        <p:spPr>
          <a:xfrm flipH="1">
            <a:off x="5929903" y="1811294"/>
            <a:ext cx="1" cy="248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59241" y="4458734"/>
            <a:ext cx="2496690" cy="0"/>
          </a:xfrm>
          <a:prstGeom prst="straightConnector1">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54091" y="4095612"/>
            <a:ext cx="20647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Sub-license</a:t>
            </a:r>
          </a:p>
        </p:txBody>
      </p:sp>
      <p:cxnSp>
        <p:nvCxnSpPr>
          <p:cNvPr id="29" name="Straight Arrow Connector 28"/>
          <p:cNvCxnSpPr/>
          <p:nvPr/>
        </p:nvCxnSpPr>
        <p:spPr>
          <a:xfrm flipH="1" flipV="1">
            <a:off x="4914721" y="4904757"/>
            <a:ext cx="2356229" cy="1"/>
          </a:xfrm>
          <a:prstGeom prst="straightConnector1">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54091" y="4922941"/>
            <a:ext cx="25009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Intercompany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Royalty</a:t>
            </a:r>
          </a:p>
        </p:txBody>
      </p:sp>
      <p:cxnSp>
        <p:nvCxnSpPr>
          <p:cNvPr id="35" name="Elbow Connector 34"/>
          <p:cNvCxnSpPr>
            <a:stCxn id="6" idx="3"/>
            <a:endCxn id="4" idx="3"/>
          </p:cNvCxnSpPr>
          <p:nvPr/>
        </p:nvCxnSpPr>
        <p:spPr>
          <a:xfrm flipV="1">
            <a:off x="7355931" y="1375865"/>
            <a:ext cx="1" cy="1118951"/>
          </a:xfrm>
          <a:prstGeom prst="bentConnector3">
            <a:avLst>
              <a:gd name="adj1" fmla="val 2286010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89996" y="1583780"/>
            <a:ext cx="30950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Apple Operations Int’l buys Apple US’s existing IP and new IP</a:t>
            </a:r>
          </a:p>
        </p:txBody>
      </p:sp>
      <p:cxnSp>
        <p:nvCxnSpPr>
          <p:cNvPr id="39" name="Elbow Connector 38"/>
          <p:cNvCxnSpPr>
            <a:stCxn id="4" idx="1"/>
            <a:endCxn id="6" idx="1"/>
          </p:cNvCxnSpPr>
          <p:nvPr/>
        </p:nvCxnSpPr>
        <p:spPr>
          <a:xfrm rot="10800000" flipV="1">
            <a:off x="4503875" y="1375864"/>
            <a:ext cx="1" cy="1118951"/>
          </a:xfrm>
          <a:prstGeom prst="bentConnector3">
            <a:avLst>
              <a:gd name="adj1" fmla="val 2286010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003" y="1583780"/>
            <a:ext cx="30950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Apple US transfers rights </a:t>
            </a: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to existing IP and new IP</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6" name="Straight Arrow Connector 45"/>
          <p:cNvCxnSpPr/>
          <p:nvPr/>
        </p:nvCxnSpPr>
        <p:spPr>
          <a:xfrm flipH="1">
            <a:off x="2764969" y="2927843"/>
            <a:ext cx="1698066" cy="1167769"/>
          </a:xfrm>
          <a:prstGeom prst="straightConnector1">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968694" y="3110423"/>
            <a:ext cx="1260871" cy="987524"/>
          </a:xfrm>
          <a:prstGeom prst="straightConnector1">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9349969">
            <a:off x="2598571" y="3022854"/>
            <a:ext cx="20647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Sub-license</a:t>
            </a:r>
          </a:p>
        </p:txBody>
      </p:sp>
      <p:sp>
        <p:nvSpPr>
          <p:cNvPr id="53" name="TextBox 52"/>
          <p:cNvSpPr txBox="1"/>
          <p:nvPr/>
        </p:nvSpPr>
        <p:spPr>
          <a:xfrm rot="19149428">
            <a:off x="3222242" y="2753157"/>
            <a:ext cx="31381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Intercompany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Royalty</a:t>
            </a:r>
          </a:p>
        </p:txBody>
      </p:sp>
      <p:cxnSp>
        <p:nvCxnSpPr>
          <p:cNvPr id="68" name="Elbow Connector 67"/>
          <p:cNvCxnSpPr>
            <a:stCxn id="6" idx="2"/>
            <a:endCxn id="7" idx="0"/>
          </p:cNvCxnSpPr>
          <p:nvPr/>
        </p:nvCxnSpPr>
        <p:spPr>
          <a:xfrm rot="16200000" flipH="1">
            <a:off x="6739710" y="2120437"/>
            <a:ext cx="1232443" cy="28520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 idx="2"/>
            <a:endCxn id="8" idx="0"/>
          </p:cNvCxnSpPr>
          <p:nvPr/>
        </p:nvCxnSpPr>
        <p:spPr>
          <a:xfrm rot="5400000">
            <a:off x="4065337" y="2298121"/>
            <a:ext cx="1232443" cy="24966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67082" y="308885"/>
            <a:ext cx="52628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2017</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Apple US Tax Planning, aka Double Irish</a:t>
            </a:r>
          </a:p>
        </p:txBody>
      </p:sp>
      <p:pic>
        <p:nvPicPr>
          <p:cNvPr id="3" name="Picture 2">
            <a:extLst>
              <a:ext uri="{FF2B5EF4-FFF2-40B4-BE49-F238E27FC236}">
                <a16:creationId xmlns:a16="http://schemas.microsoft.com/office/drawing/2014/main" id="{52AAA941-8972-4017-9585-DF49E3C11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427" y="5970059"/>
            <a:ext cx="3021626" cy="587703"/>
          </a:xfrm>
          <a:prstGeom prst="rect">
            <a:avLst/>
          </a:prstGeom>
        </p:spPr>
      </p:pic>
    </p:spTree>
    <p:extLst>
      <p:ext uri="{BB962C8B-B14F-4D97-AF65-F5344CB8AC3E}">
        <p14:creationId xmlns:p14="http://schemas.microsoft.com/office/powerpoint/2010/main" val="42600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2143066"/>
            <a:ext cx="7704333" cy="4140000"/>
          </a:xfrm>
        </p:spPr>
        <p:txBody>
          <a:bodyPr/>
          <a:lstStyle/>
          <a:p>
            <a:pPr marL="342900" indent="-342900">
              <a:buFont typeface="Wingdings" panose="05000000000000000000" pitchFamily="2" charset="2"/>
              <a:buChar char="q"/>
            </a:pPr>
            <a:r>
              <a:rPr lang="en-GB" dirty="0"/>
              <a:t>Can be registered or unregistered.</a:t>
            </a:r>
          </a:p>
          <a:p>
            <a:pPr marL="342900" indent="-342900">
              <a:buFont typeface="Wingdings" panose="05000000000000000000" pitchFamily="2" charset="2"/>
              <a:buChar char="q"/>
            </a:pPr>
            <a:r>
              <a:rPr lang="en-GB" dirty="0"/>
              <a:t>Can cover the UK, the EU and many other territories.</a:t>
            </a:r>
          </a:p>
          <a:p>
            <a:pPr marL="342900" indent="-342900">
              <a:buFont typeface="Wingdings" panose="05000000000000000000" pitchFamily="2" charset="2"/>
              <a:buChar char="q"/>
            </a:pPr>
            <a:r>
              <a:rPr lang="en-GB" dirty="0"/>
              <a:t>Can cover anything from chemicals to plastic surgery.</a:t>
            </a:r>
          </a:p>
          <a:p>
            <a:pPr marL="342900" indent="-342900">
              <a:buFont typeface="Wingdings" panose="05000000000000000000" pitchFamily="2" charset="2"/>
              <a:buChar char="q"/>
            </a:pPr>
            <a:r>
              <a:rPr lang="en-GB" dirty="0"/>
              <a:t>A registered trade mark gives a monopoly.</a:t>
            </a:r>
          </a:p>
          <a:p>
            <a:pPr marL="342900" indent="-342900">
              <a:buFont typeface="Wingdings" panose="05000000000000000000" pitchFamily="2" charset="2"/>
              <a:buChar char="q"/>
            </a:pPr>
            <a:r>
              <a:rPr lang="en-GB" dirty="0"/>
              <a:t>An unregistered trade mark gives a right to prevent use and (sometimes) registration.</a:t>
            </a:r>
          </a:p>
          <a:p>
            <a:pPr marL="342900" indent="-342900">
              <a:buFont typeface="Wingdings" panose="05000000000000000000" pitchFamily="2" charset="2"/>
              <a:buChar char="q"/>
            </a:pPr>
            <a:r>
              <a:rPr lang="en-GB" dirty="0"/>
              <a:t>Can be words, logos, signatures, photos, smells, colours….</a:t>
            </a:r>
          </a:p>
        </p:txBody>
      </p:sp>
      <p:sp>
        <p:nvSpPr>
          <p:cNvPr id="4" name="Title 3"/>
          <p:cNvSpPr>
            <a:spLocks noGrp="1"/>
          </p:cNvSpPr>
          <p:nvPr>
            <p:ph type="title"/>
          </p:nvPr>
        </p:nvSpPr>
        <p:spPr/>
        <p:txBody>
          <a:bodyPr/>
          <a:lstStyle/>
          <a:p>
            <a:r>
              <a:rPr lang="en-GB" dirty="0"/>
              <a:t>Trade marks</a:t>
            </a:r>
          </a:p>
        </p:txBody>
      </p:sp>
    </p:spTree>
    <p:extLst>
      <p:ext uri="{BB962C8B-B14F-4D97-AF65-F5344CB8AC3E}">
        <p14:creationId xmlns:p14="http://schemas.microsoft.com/office/powerpoint/2010/main" val="6877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2777" y="1486158"/>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7" name="Rectangle 6"/>
          <p:cNvSpPr/>
          <p:nvPr/>
        </p:nvSpPr>
        <p:spPr>
          <a:xfrm>
            <a:off x="4528804" y="3947191"/>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Sales Int’l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sp>
        <p:nvSpPr>
          <p:cNvPr id="8" name="Rectangle 7"/>
          <p:cNvSpPr/>
          <p:nvPr/>
        </p:nvSpPr>
        <p:spPr>
          <a:xfrm>
            <a:off x="1564731" y="3947191"/>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Operations Europe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sp>
        <p:nvSpPr>
          <p:cNvPr id="6" name="Rectangle 5"/>
          <p:cNvSpPr/>
          <p:nvPr/>
        </p:nvSpPr>
        <p:spPr>
          <a:xfrm>
            <a:off x="3102776" y="2605109"/>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cxnSp>
        <p:nvCxnSpPr>
          <p:cNvPr id="20" name="Straight Connector 19"/>
          <p:cNvCxnSpPr>
            <a:stCxn id="4" idx="2"/>
            <a:endCxn id="6" idx="0"/>
          </p:cNvCxnSpPr>
          <p:nvPr/>
        </p:nvCxnSpPr>
        <p:spPr>
          <a:xfrm flipH="1">
            <a:off x="4528805" y="2357016"/>
            <a:ext cx="1" cy="248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6" idx="2"/>
            <a:endCxn id="7" idx="0"/>
          </p:cNvCxnSpPr>
          <p:nvPr/>
        </p:nvCxnSpPr>
        <p:spPr>
          <a:xfrm rot="16200000" flipH="1">
            <a:off x="5006207" y="2998565"/>
            <a:ext cx="471224" cy="14260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 idx="2"/>
            <a:endCxn id="8" idx="0"/>
          </p:cNvCxnSpPr>
          <p:nvPr/>
        </p:nvCxnSpPr>
        <p:spPr>
          <a:xfrm rot="5400000">
            <a:off x="3524171" y="2942557"/>
            <a:ext cx="471224" cy="153804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67082" y="308885"/>
            <a:ext cx="52877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2017</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Apple US Tax Planning, aka Double Irish</a:t>
            </a:r>
          </a:p>
        </p:txBody>
      </p:sp>
      <p:sp>
        <p:nvSpPr>
          <p:cNvPr id="74" name="TextBox 73"/>
          <p:cNvSpPr txBox="1"/>
          <p:nvPr/>
        </p:nvSpPr>
        <p:spPr>
          <a:xfrm>
            <a:off x="8287943" y="2413284"/>
            <a:ext cx="35249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N.B., Apple US can maintain billions in Apple Operations Int’l, and not be deemed to repatriate any of the funds.  Consequently, Apple US not chargeable until Apple Operations Int’l pays to Apple US. </a:t>
            </a:r>
          </a:p>
        </p:txBody>
      </p:sp>
      <p:sp>
        <p:nvSpPr>
          <p:cNvPr id="3" name="Rectangle 2"/>
          <p:cNvSpPr/>
          <p:nvPr/>
        </p:nvSpPr>
        <p:spPr>
          <a:xfrm>
            <a:off x="1135625" y="2477729"/>
            <a:ext cx="6723212" cy="2698955"/>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297858" y="2605109"/>
            <a:ext cx="1165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No US Tax</a:t>
            </a:r>
          </a:p>
        </p:txBody>
      </p:sp>
      <p:pic>
        <p:nvPicPr>
          <p:cNvPr id="13" name="Picture 12">
            <a:extLst>
              <a:ext uri="{FF2B5EF4-FFF2-40B4-BE49-F238E27FC236}">
                <a16:creationId xmlns:a16="http://schemas.microsoft.com/office/drawing/2014/main" id="{F6E0A8AD-F20F-4747-966E-5F01118AF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427" y="5970059"/>
            <a:ext cx="3021626" cy="587703"/>
          </a:xfrm>
          <a:prstGeom prst="rect">
            <a:avLst/>
          </a:prstGeom>
        </p:spPr>
      </p:pic>
    </p:spTree>
    <p:extLst>
      <p:ext uri="{BB962C8B-B14F-4D97-AF65-F5344CB8AC3E}">
        <p14:creationId xmlns:p14="http://schemas.microsoft.com/office/powerpoint/2010/main" val="147605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2777" y="1486158"/>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7" name="Rectangle 6"/>
          <p:cNvSpPr/>
          <p:nvPr/>
        </p:nvSpPr>
        <p:spPr>
          <a:xfrm>
            <a:off x="4528804" y="3947191"/>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Sales Int’l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sp>
        <p:nvSpPr>
          <p:cNvPr id="8" name="Rectangle 7"/>
          <p:cNvSpPr/>
          <p:nvPr/>
        </p:nvSpPr>
        <p:spPr>
          <a:xfrm>
            <a:off x="1564731" y="3947191"/>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Operations Europe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sp>
        <p:nvSpPr>
          <p:cNvPr id="6" name="Rectangle 5"/>
          <p:cNvSpPr/>
          <p:nvPr/>
        </p:nvSpPr>
        <p:spPr>
          <a:xfrm>
            <a:off x="3102776" y="2605109"/>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Apple 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Ireland</a:t>
            </a:r>
          </a:p>
        </p:txBody>
      </p:sp>
      <p:cxnSp>
        <p:nvCxnSpPr>
          <p:cNvPr id="20" name="Straight Connector 19"/>
          <p:cNvCxnSpPr>
            <a:stCxn id="4" idx="2"/>
            <a:endCxn id="6" idx="0"/>
          </p:cNvCxnSpPr>
          <p:nvPr/>
        </p:nvCxnSpPr>
        <p:spPr>
          <a:xfrm flipH="1">
            <a:off x="4528805" y="2357016"/>
            <a:ext cx="1" cy="248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6" idx="2"/>
            <a:endCxn id="7" idx="0"/>
          </p:cNvCxnSpPr>
          <p:nvPr/>
        </p:nvCxnSpPr>
        <p:spPr>
          <a:xfrm rot="16200000" flipH="1">
            <a:off x="5006207" y="2998565"/>
            <a:ext cx="471224" cy="14260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 idx="2"/>
            <a:endCxn id="8" idx="0"/>
          </p:cNvCxnSpPr>
          <p:nvPr/>
        </p:nvCxnSpPr>
        <p:spPr>
          <a:xfrm rot="5400000">
            <a:off x="3524171" y="2942557"/>
            <a:ext cx="471224" cy="153804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67082" y="308885"/>
            <a:ext cx="6028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2018</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Apple US Tax Planning, aka Double Irish</a:t>
            </a:r>
          </a:p>
        </p:txBody>
      </p:sp>
      <p:sp>
        <p:nvSpPr>
          <p:cNvPr id="3" name="Rectangle 2"/>
          <p:cNvSpPr/>
          <p:nvPr/>
        </p:nvSpPr>
        <p:spPr>
          <a:xfrm>
            <a:off x="1135625" y="2477729"/>
            <a:ext cx="6723212" cy="2698955"/>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263728" y="1501348"/>
            <a:ext cx="43993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Accumulated Foreign Earnings tax charge  on cash </a:t>
            </a: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or equivalents @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one-off 12% </a:t>
            </a: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and ongoing 5% annual charge</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5" name="Curved Connector 4"/>
          <p:cNvCxnSpPr>
            <a:stCxn id="3" idx="3"/>
            <a:endCxn id="12" idx="3"/>
          </p:cNvCxnSpPr>
          <p:nvPr/>
        </p:nvCxnSpPr>
        <p:spPr>
          <a:xfrm flipV="1">
            <a:off x="7858837" y="1963013"/>
            <a:ext cx="2804247" cy="1864194"/>
          </a:xfrm>
          <a:prstGeom prst="curvedConnector3">
            <a:avLst>
              <a:gd name="adj1" fmla="val 10815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00651" y="2829635"/>
            <a:ext cx="21680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Deemed Repatriation</a:t>
            </a:r>
          </a:p>
        </p:txBody>
      </p:sp>
      <p:pic>
        <p:nvPicPr>
          <p:cNvPr id="14" name="Picture 13">
            <a:extLst>
              <a:ext uri="{FF2B5EF4-FFF2-40B4-BE49-F238E27FC236}">
                <a16:creationId xmlns:a16="http://schemas.microsoft.com/office/drawing/2014/main" id="{1D83C530-BECE-4E8A-A4DA-A1C20109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427" y="5970059"/>
            <a:ext cx="3021626" cy="587703"/>
          </a:xfrm>
          <a:prstGeom prst="rect">
            <a:avLst/>
          </a:prstGeom>
        </p:spPr>
      </p:pic>
    </p:spTree>
    <p:extLst>
      <p:ext uri="{BB962C8B-B14F-4D97-AF65-F5344CB8AC3E}">
        <p14:creationId xmlns:p14="http://schemas.microsoft.com/office/powerpoint/2010/main" val="1600973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1747" y="1058422"/>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Burger King Worldwide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73" name="TextBox 72"/>
          <p:cNvSpPr txBox="1"/>
          <p:nvPr/>
        </p:nvSpPr>
        <p:spPr>
          <a:xfrm>
            <a:off x="664663" y="338382"/>
            <a:ext cx="72404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2017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Corporate Inversions Offer Strong Incentive to Invert out of the US</a:t>
            </a:r>
          </a:p>
        </p:txBody>
      </p:sp>
      <p:sp>
        <p:nvSpPr>
          <p:cNvPr id="2" name="Rectangle 1"/>
          <p:cNvSpPr/>
          <p:nvPr/>
        </p:nvSpPr>
        <p:spPr>
          <a:xfrm>
            <a:off x="924757" y="2194751"/>
            <a:ext cx="3226036" cy="1548581"/>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 underlying companies, e.g., Burger King America LLCs, Corporations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&amp; Burger King European corporate holdings</a:t>
            </a:r>
          </a:p>
        </p:txBody>
      </p:sp>
      <p:sp>
        <p:nvSpPr>
          <p:cNvPr id="23" name="Rectangle 22"/>
          <p:cNvSpPr/>
          <p:nvPr/>
        </p:nvSpPr>
        <p:spPr>
          <a:xfrm>
            <a:off x="8876209" y="4153607"/>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Time Hortons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Canada</a:t>
            </a:r>
          </a:p>
        </p:txBody>
      </p:sp>
      <p:cxnSp>
        <p:nvCxnSpPr>
          <p:cNvPr id="11" name="Straight Connector 10"/>
          <p:cNvCxnSpPr>
            <a:stCxn id="4" idx="2"/>
            <a:endCxn id="2" idx="0"/>
          </p:cNvCxnSpPr>
          <p:nvPr/>
        </p:nvCxnSpPr>
        <p:spPr>
          <a:xfrm flipH="1">
            <a:off x="2537775" y="1929280"/>
            <a:ext cx="1" cy="26547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94234" y="5196857"/>
            <a:ext cx="37426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N.B., Burger King Worldwide only liable to tax on US operations, not worldwide.   </a:t>
            </a:r>
          </a:p>
        </p:txBody>
      </p:sp>
      <p:sp>
        <p:nvSpPr>
          <p:cNvPr id="32" name="Rectangle 31"/>
          <p:cNvSpPr/>
          <p:nvPr/>
        </p:nvSpPr>
        <p:spPr>
          <a:xfrm>
            <a:off x="7048287" y="1058422"/>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Holdings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Canada</a:t>
            </a:r>
          </a:p>
        </p:txBody>
      </p:sp>
      <p:sp>
        <p:nvSpPr>
          <p:cNvPr id="14" name="Triangle 13"/>
          <p:cNvSpPr/>
          <p:nvPr/>
        </p:nvSpPr>
        <p:spPr>
          <a:xfrm>
            <a:off x="6829871" y="2348229"/>
            <a:ext cx="3288890" cy="12416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Canada</a:t>
            </a:r>
          </a:p>
        </p:txBody>
      </p:sp>
      <p:cxnSp>
        <p:nvCxnSpPr>
          <p:cNvPr id="16" name="Straight Arrow Connector 15"/>
          <p:cNvCxnSpPr/>
          <p:nvPr/>
        </p:nvCxnSpPr>
        <p:spPr>
          <a:xfrm>
            <a:off x="4729492" y="1508558"/>
            <a:ext cx="1548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18744" y="1069709"/>
            <a:ext cx="15485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Inversion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for ‘non-tax’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Reasons</a:t>
            </a:r>
          </a:p>
        </p:txBody>
      </p:sp>
      <p:sp>
        <p:nvSpPr>
          <p:cNvPr id="41" name="Rectangle 40"/>
          <p:cNvSpPr/>
          <p:nvPr/>
        </p:nvSpPr>
        <p:spPr>
          <a:xfrm>
            <a:off x="5622259" y="4153607"/>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Burger King Worldwide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cxnSp>
        <p:nvCxnSpPr>
          <p:cNvPr id="25" name="Straight Connector 24"/>
          <p:cNvCxnSpPr>
            <a:stCxn id="32" idx="2"/>
            <a:endCxn id="14" idx="0"/>
          </p:cNvCxnSpPr>
          <p:nvPr/>
        </p:nvCxnSpPr>
        <p:spPr>
          <a:xfrm>
            <a:off x="8474316" y="1929280"/>
            <a:ext cx="0" cy="418949"/>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19482" y="4161203"/>
            <a:ext cx="37426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N.B., Burger King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Worldwide’s</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entire worldwide revenue is liable to US federal corporate tax at 35%, which is then is reduced with credits, exclusions, deductions</a:t>
            </a:r>
          </a:p>
        </p:txBody>
      </p:sp>
      <p:cxnSp>
        <p:nvCxnSpPr>
          <p:cNvPr id="55" name="Elbow Connector 54"/>
          <p:cNvCxnSpPr>
            <a:stCxn id="14" idx="3"/>
            <a:endCxn id="41" idx="0"/>
          </p:cNvCxnSpPr>
          <p:nvPr/>
        </p:nvCxnSpPr>
        <p:spPr>
          <a:xfrm rot="5400000">
            <a:off x="7479425" y="3158715"/>
            <a:ext cx="563755" cy="14260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4" idx="3"/>
            <a:endCxn id="23" idx="0"/>
          </p:cNvCxnSpPr>
          <p:nvPr/>
        </p:nvCxnSpPr>
        <p:spPr>
          <a:xfrm rot="16200000" flipH="1">
            <a:off x="9106400" y="2957768"/>
            <a:ext cx="563755" cy="1827922"/>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DD43457-24F7-4F61-A8D8-4FC8981C8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427" y="5970059"/>
            <a:ext cx="3021626" cy="587703"/>
          </a:xfrm>
          <a:prstGeom prst="rect">
            <a:avLst/>
          </a:prstGeom>
        </p:spPr>
      </p:pic>
    </p:spTree>
    <p:extLst>
      <p:ext uri="{BB962C8B-B14F-4D97-AF65-F5344CB8AC3E}">
        <p14:creationId xmlns:p14="http://schemas.microsoft.com/office/powerpoint/2010/main" val="1802311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1747" y="1058422"/>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Burger King Worldwide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73" name="TextBox 72"/>
          <p:cNvSpPr txBox="1"/>
          <p:nvPr/>
        </p:nvSpPr>
        <p:spPr>
          <a:xfrm>
            <a:off x="664663" y="338382"/>
            <a:ext cx="72404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2018</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Corporate Inversions May Diminish Incentives for Inversion</a:t>
            </a:r>
          </a:p>
        </p:txBody>
      </p:sp>
      <p:cxnSp>
        <p:nvCxnSpPr>
          <p:cNvPr id="11" name="Straight Connector 10"/>
          <p:cNvCxnSpPr>
            <a:stCxn id="4" idx="2"/>
          </p:cNvCxnSpPr>
          <p:nvPr/>
        </p:nvCxnSpPr>
        <p:spPr>
          <a:xfrm flipH="1">
            <a:off x="2537775" y="1929280"/>
            <a:ext cx="1" cy="26547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11747" y="2238737"/>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Burger King Holdco, LLC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19" name="Rectangle 18"/>
          <p:cNvSpPr/>
          <p:nvPr/>
        </p:nvSpPr>
        <p:spPr>
          <a:xfrm>
            <a:off x="4538289" y="2238737"/>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Burger King 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cxnSp>
        <p:nvCxnSpPr>
          <p:cNvPr id="5" name="Elbow Connector 4"/>
          <p:cNvCxnSpPr>
            <a:endCxn id="19" idx="0"/>
          </p:cNvCxnSpPr>
          <p:nvPr/>
        </p:nvCxnSpPr>
        <p:spPr>
          <a:xfrm>
            <a:off x="2654710" y="1929280"/>
            <a:ext cx="3309608" cy="30945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38289" y="3460303"/>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Burger King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Interamerica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LLC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Luxembourg</a:t>
            </a:r>
          </a:p>
        </p:txBody>
      </p:sp>
      <p:sp>
        <p:nvSpPr>
          <p:cNvPr id="24" name="Rectangle 23"/>
          <p:cNvSpPr/>
          <p:nvPr/>
        </p:nvSpPr>
        <p:spPr>
          <a:xfrm>
            <a:off x="4538288" y="4640618"/>
            <a:ext cx="2852057" cy="870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Burger King SARL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Luxembourg</a:t>
            </a:r>
          </a:p>
        </p:txBody>
      </p:sp>
      <p:sp>
        <p:nvSpPr>
          <p:cNvPr id="7" name="TextBox 6"/>
          <p:cNvSpPr txBox="1"/>
          <p:nvPr/>
        </p:nvSpPr>
        <p:spPr>
          <a:xfrm>
            <a:off x="7905135" y="2359742"/>
            <a:ext cx="355436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Modified ‘territorial’ regime: US corporate shareholders entitled to 100% deduction for dividends attributable to foreign earnings that are received from 10% owned foreign companies.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credits for any non-US taxes paid (including withholding taxes) to which the 100% deduction applies</a:t>
            </a:r>
          </a:p>
        </p:txBody>
      </p:sp>
      <p:cxnSp>
        <p:nvCxnSpPr>
          <p:cNvPr id="9" name="Straight Connector 8"/>
          <p:cNvCxnSpPr>
            <a:stCxn id="19" idx="2"/>
            <a:endCxn id="22" idx="0"/>
          </p:cNvCxnSpPr>
          <p:nvPr/>
        </p:nvCxnSpPr>
        <p:spPr>
          <a:xfrm>
            <a:off x="5964318" y="3109595"/>
            <a:ext cx="0" cy="350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2"/>
            <a:endCxn id="24" idx="0"/>
          </p:cNvCxnSpPr>
          <p:nvPr/>
        </p:nvCxnSpPr>
        <p:spPr>
          <a:xfrm flipH="1">
            <a:off x="5964317" y="4331161"/>
            <a:ext cx="1" cy="30945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649C25D-6F28-4F1A-81F2-8B70C5F35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427" y="5970059"/>
            <a:ext cx="3021626" cy="587703"/>
          </a:xfrm>
          <a:prstGeom prst="rect">
            <a:avLst/>
          </a:prstGeom>
        </p:spPr>
      </p:pic>
    </p:spTree>
    <p:extLst>
      <p:ext uri="{BB962C8B-B14F-4D97-AF65-F5344CB8AC3E}">
        <p14:creationId xmlns:p14="http://schemas.microsoft.com/office/powerpoint/2010/main" val="1435576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214B0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0935" y="2438713"/>
            <a:ext cx="10690698" cy="854510"/>
          </a:xfrm>
        </p:spPr>
        <p:txBody>
          <a:bodyPr>
            <a:noAutofit/>
          </a:bodyPr>
          <a:lstStyle/>
          <a:p>
            <a:pPr algn="ctr"/>
            <a:endParaRPr lang="en-GB" sz="3600" b="1" dirty="0"/>
          </a:p>
          <a:p>
            <a:pPr algn="ctr"/>
            <a:r>
              <a:rPr lang="en-GB" sz="3600" b="1" dirty="0"/>
              <a:t>DOUBLE TAX TREATY ACCESS AND DENIAL</a:t>
            </a:r>
          </a:p>
          <a:p>
            <a:pPr algn="ctr"/>
            <a:r>
              <a:rPr lang="en-GB" sz="3600" b="1" dirty="0"/>
              <a:t>THE BENEFICIAL OWNERSHIP CONCEPT</a:t>
            </a:r>
          </a:p>
        </p:txBody>
      </p:sp>
      <p:sp>
        <p:nvSpPr>
          <p:cNvPr id="8" name="TextBox 7"/>
          <p:cNvSpPr txBox="1"/>
          <p:nvPr/>
        </p:nvSpPr>
        <p:spPr>
          <a:xfrm>
            <a:off x="324653" y="161024"/>
            <a:ext cx="30450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mn-cs"/>
              </a:rPr>
              <a:t>IBSA</a:t>
            </a:r>
          </a:p>
        </p:txBody>
      </p:sp>
      <p:sp>
        <p:nvSpPr>
          <p:cNvPr id="2" name="TextBox 1">
            <a:extLst>
              <a:ext uri="{FF2B5EF4-FFF2-40B4-BE49-F238E27FC236}">
                <a16:creationId xmlns:a16="http://schemas.microsoft.com/office/drawing/2014/main" id="{7B0B6910-A90C-48F3-AA56-B2DDAB900A61}"/>
              </a:ext>
            </a:extLst>
          </p:cNvPr>
          <p:cNvSpPr txBox="1"/>
          <p:nvPr/>
        </p:nvSpPr>
        <p:spPr>
          <a:xfrm>
            <a:off x="324653" y="720436"/>
            <a:ext cx="250561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International Business Structuring Association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1F71593-8744-4E7D-8C4F-DD198D23C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780" y="286905"/>
            <a:ext cx="2276475" cy="1200150"/>
          </a:xfrm>
          <a:prstGeom prst="rect">
            <a:avLst/>
          </a:prstGeom>
        </p:spPr>
      </p:pic>
    </p:spTree>
    <p:extLst>
      <p:ext uri="{BB962C8B-B14F-4D97-AF65-F5344CB8AC3E}">
        <p14:creationId xmlns:p14="http://schemas.microsoft.com/office/powerpoint/2010/main" val="3017670774"/>
      </p:ext>
    </p:extLst>
  </p:cSld>
  <p:clrMapOvr>
    <a:masterClrMapping/>
  </p:clrMapOvr>
  <mc:AlternateContent xmlns:mc="http://schemas.openxmlformats.org/markup-compatibility/2006" xmlns:p14="http://schemas.microsoft.com/office/powerpoint/2010/main">
    <mc:Choice Requires="p14">
      <p:transition spd="slow" p14:dur="2000" advTm="4940"/>
    </mc:Choice>
    <mc:Fallback xmlns="">
      <p:transition spd="slow" advTm="494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1305342"/>
            <a:ext cx="6096000" cy="4247317"/>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Arial" charset="0"/>
                <a:ea typeface="Calibri" charset="0"/>
                <a:cs typeface="Times New Roman" charset="0"/>
              </a:rPr>
              <a:t>US </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Arial" charset="0"/>
                <a:ea typeface="Calibri" charset="0"/>
                <a:cs typeface="Times New Roman" charset="0"/>
              </a:rPr>
              <a:t> </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Aikens Industries 1971 – Honduran recipient of interest disregarded as conduit entity</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 </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Dominion and Control – so equity wall developed – but still conduit in Technical Advice Memorandum</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 </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Conduit financing regulations brought in the principal purpose test for conduit entities</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 </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Tax avoidance is motive if intermediary relied on 3</a:t>
            </a:r>
            <a:r>
              <a:rPr kumimoji="0" lang="en-GB" sz="1800" b="0" i="0" u="none" strike="noStrike" kern="1200" cap="none" spc="0" normalizeH="0" baseline="30000" noProof="0" dirty="0">
                <a:ln>
                  <a:noFill/>
                </a:ln>
                <a:solidFill>
                  <a:srgbClr val="000000"/>
                </a:solidFill>
                <a:effectLst/>
                <a:uLnTx/>
                <a:uFillTx/>
                <a:latin typeface="Arial" charset="0"/>
                <a:ea typeface="Calibri" charset="0"/>
                <a:cs typeface="Times New Roman" charset="0"/>
              </a:rPr>
              <a:t>rd</a:t>
            </a: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 party funding and requires interest receipt to pay interest outgoings – unless intermediary has active business</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4101053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0" y="2413338"/>
            <a:ext cx="6096000" cy="2492990"/>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Arial" charset="0"/>
                <a:ea typeface="Calibri" charset="0"/>
                <a:cs typeface="Times New Roman" charset="0"/>
              </a:rPr>
              <a:t>Israel (1)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Arial" charset="0"/>
                <a:ea typeface="Calibri" charset="0"/>
                <a:cs typeface="Times New Roman" charset="0"/>
              </a:rPr>
              <a:t> </a:t>
            </a: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ITA requires beneficial ownership for conduit companies :</a:t>
            </a: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endPar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endParaRP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Rights of control and ownership of asset </a:t>
            </a: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Risks loss or erosion of value of asset</a:t>
            </a: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l" defTabSz="457200" rtl="0" eaLnBrk="1" fontAlgn="auto" latinLnBrk="0" hangingPunct="1">
              <a:lnSpc>
                <a:spcPct val="100000"/>
              </a:lnSpc>
              <a:spcBef>
                <a:spcPts val="0"/>
              </a:spcBef>
              <a:spcAft>
                <a:spcPts val="0"/>
              </a:spcAft>
              <a:buClrTx/>
              <a:buSzTx/>
              <a:buFont typeface="Symbol" charset="2"/>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Has final word regarding use of asset</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389" y="447719"/>
            <a:ext cx="1444811" cy="766799"/>
          </a:xfrm>
          <a:prstGeom prst="rect">
            <a:avLst/>
          </a:prstGeom>
        </p:spPr>
      </p:pic>
    </p:spTree>
    <p:extLst>
      <p:ext uri="{BB962C8B-B14F-4D97-AF65-F5344CB8AC3E}">
        <p14:creationId xmlns:p14="http://schemas.microsoft.com/office/powerpoint/2010/main" val="904609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1389981"/>
            <a:ext cx="6096000" cy="4047262"/>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Arial" charset="0"/>
                <a:ea typeface="Calibri" charset="0"/>
                <a:cs typeface="Times New Roman" charset="0"/>
              </a:rPr>
              <a:t>Israel (2)</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 </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Onus is on taxpayer – conduit disregarded if:</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minimal business activity;</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minimal assets;</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officer has a limited minor role (sometimes just an external lawyer);</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passing or temporary ownership of receipts;</a:t>
            </a: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another entity bears the economic risks and there is a transfer of receipts to that entity;</a:t>
            </a:r>
            <a:endParaRPr kumimoji="0" lang="en-US" sz="18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no justification for a corporate structure other than tax saving;</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5474805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835983"/>
            <a:ext cx="6096000" cy="5155257"/>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Arial" charset="0"/>
                <a:ea typeface="Calibri" charset="0"/>
                <a:cs typeface="Times New Roman" charset="0"/>
              </a:rPr>
              <a:t>Israel (3)</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MT" charset="0"/>
                <a:ea typeface="Calibri" charset="0"/>
                <a:cs typeface="Arial" charset="0"/>
              </a:rPr>
              <a:t>Yanko-Weiss Holdings (1996) Ltd. vs. Assessing Officer of Holon</a:t>
            </a: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 in a judgement issued December 30, 2007:</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Israeli company went to Belgium and claimed 5% reduced w/t rate under treaty – Art 31 Vienna Convention states:</a:t>
            </a: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 </a:t>
            </a:r>
            <a:r>
              <a:rPr kumimoji="0" lang="en-US" sz="1800" b="0" i="1" u="none" strike="noStrike" kern="1200" cap="none" spc="0" normalizeH="0" baseline="0" noProof="0" dirty="0">
                <a:ln>
                  <a:noFill/>
                </a:ln>
                <a:solidFill>
                  <a:srgbClr val="000000"/>
                </a:solidFill>
                <a:effectLst/>
                <a:uLnTx/>
                <a:uFillTx/>
                <a:latin typeface="ArialMT" charset="0"/>
                <a:ea typeface="Calibri" charset="0"/>
                <a:cs typeface="Arial" charset="0"/>
              </a:rPr>
              <a:t>"A treaty shall be interpreted in good faith in accordance with the ordinary meaning of the treaty in their context and in the light of its objects and purpose.”</a:t>
            </a: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endParaRPr kumimoji="0" lang="en-US" sz="1800" b="0" i="1" u="none" strike="noStrike" kern="1200" cap="none" spc="0" normalizeH="0" baseline="0" noProof="0" dirty="0">
              <a:ln>
                <a:noFill/>
              </a:ln>
              <a:solidFill>
                <a:srgbClr val="000000"/>
              </a:solidFill>
              <a:effectLst/>
              <a:uLnTx/>
              <a:uFillTx/>
              <a:latin typeface="ArialMT" charset="0"/>
              <a:ea typeface="Calibri" charset="0"/>
              <a:cs typeface="Arial"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Tax treaties are not intended and cannot be construed as intended to be used in an abusive way, only in good faith and in the usual way, whether or not they contain express rules in this regard. Therefore, the court ruled that the ITA was allowed to raise a claim of artificiality, notwithstanding the applicability of a tax treaty.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786721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1905" y="1181941"/>
            <a:ext cx="6096000" cy="4370427"/>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MT" charset="0"/>
                <a:ea typeface="Calibri" charset="0"/>
                <a:cs typeface="Arial" charset="0"/>
              </a:rPr>
              <a:t>United Kingdom</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charset="0"/>
                <a:ea typeface="Calibri" charset="0"/>
                <a:cs typeface="Arial-ItalicMT" charset="0"/>
              </a:rPr>
              <a:t>Indofood International Finance Limited v JPMorgan Chase Bank NA London Branch 2006</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charset="0"/>
                <a:ea typeface="Calibri" charset="0"/>
                <a:cs typeface="Arial-ItalicMT" charset="0"/>
              </a:rPr>
              <a:t>Indonesian source loan notes 20% w/t reduced to 10% under Mauritius treaty which was then terminated and Mauritius subsidiary wanted to redeem notes.  J P Morgan refused on basis that a Dutch SPV would benefit from Dutch/Indonesian DTA.  </a:t>
            </a:r>
            <a:r>
              <a:rPr kumimoji="0" lang="en-US" sz="1800" b="0" i="0" u="none" strike="noStrike" kern="1200" cap="none" spc="0" normalizeH="0" baseline="0" noProof="0" dirty="0" err="1">
                <a:ln>
                  <a:noFill/>
                </a:ln>
                <a:solidFill>
                  <a:srgbClr val="000000"/>
                </a:solidFill>
                <a:effectLst/>
                <a:uLnTx/>
                <a:uFillTx/>
                <a:latin typeface="Calibri" charset="0"/>
                <a:ea typeface="Calibri" charset="0"/>
                <a:cs typeface="Arial-ItalicMT" charset="0"/>
              </a:rPr>
              <a:t>Indofoods</a:t>
            </a:r>
            <a:r>
              <a:rPr kumimoji="0" lang="en-US" sz="1800" b="0" i="0" u="none" strike="noStrike" kern="1200" cap="none" spc="0" normalizeH="0" baseline="0" noProof="0" dirty="0">
                <a:ln>
                  <a:noFill/>
                </a:ln>
                <a:solidFill>
                  <a:srgbClr val="000000"/>
                </a:solidFill>
                <a:effectLst/>
                <a:uLnTx/>
                <a:uFillTx/>
                <a:latin typeface="Calibri" charset="0"/>
                <a:ea typeface="Calibri" charset="0"/>
                <a:cs typeface="Arial-ItalicMT" charset="0"/>
              </a:rPr>
              <a:t> brought the case which was decided in their </a:t>
            </a:r>
            <a:r>
              <a:rPr kumimoji="0" lang="en-US" sz="1800" b="0" i="0" u="none" strike="noStrike" kern="1200" cap="none" spc="0" normalizeH="0" baseline="0" noProof="0" dirty="0" err="1">
                <a:ln>
                  <a:noFill/>
                </a:ln>
                <a:solidFill>
                  <a:srgbClr val="000000"/>
                </a:solidFill>
                <a:effectLst/>
                <a:uLnTx/>
                <a:uFillTx/>
                <a:latin typeface="Calibri" charset="0"/>
                <a:ea typeface="Calibri" charset="0"/>
                <a:cs typeface="Arial-ItalicMT" charset="0"/>
              </a:rPr>
              <a:t>favour</a:t>
            </a:r>
            <a:r>
              <a:rPr kumimoji="0" lang="en-US" sz="1800" b="0" i="0" u="none" strike="noStrike" kern="1200" cap="none" spc="0" normalizeH="0" baseline="0" noProof="0" dirty="0">
                <a:ln>
                  <a:noFill/>
                </a:ln>
                <a:solidFill>
                  <a:srgbClr val="000000"/>
                </a:solidFill>
                <a:effectLst/>
                <a:uLnTx/>
                <a:uFillTx/>
                <a:latin typeface="Calibri" charset="0"/>
                <a:ea typeface="Calibri" charset="0"/>
                <a:cs typeface="Arial-ItalicMT" charset="0"/>
              </a:rPr>
              <a:t> because of:</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no spread of interest being paid to the Dutch SPV;</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libri" charset="0"/>
                <a:cs typeface="Times New Roman" charset="0"/>
              </a:rPr>
              <a:t>interest was to be paid directly to the noteholders, i.e. would bypass  the Dutch SPV.</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326236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64225" y="3896254"/>
            <a:ext cx="1428750" cy="2276475"/>
          </a:xfrm>
        </p:spPr>
      </p:pic>
      <p:sp>
        <p:nvSpPr>
          <p:cNvPr id="4" name="Title 3"/>
          <p:cNvSpPr>
            <a:spLocks noGrp="1"/>
          </p:cNvSpPr>
          <p:nvPr>
            <p:ph type="title"/>
          </p:nvPr>
        </p:nvSpPr>
        <p:spPr/>
        <p:txBody>
          <a:bodyPr/>
          <a:lstStyle/>
          <a:p>
            <a:r>
              <a:rPr lang="en-GB" dirty="0"/>
              <a:t>Trade marks - examples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958" y="2150533"/>
            <a:ext cx="14287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2597150"/>
            <a:ext cx="14287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2426231"/>
            <a:ext cx="1428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2492" y="3043766"/>
            <a:ext cx="14287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25" y="5166784"/>
            <a:ext cx="14287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8" descr="https://euipo.europa.eu/copla/image/CJ4JX4FZVCC523YA2TMALSKFLHJ3F6A45KHWMOXZ3MLTYUWDYE52FYXA3GXZSHXW3VHYXYZVDQJU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Arial"/>
            </a:endParaRPr>
          </a:p>
        </p:txBody>
      </p:sp>
    </p:spTree>
    <p:extLst>
      <p:ext uri="{BB962C8B-B14F-4D97-AF65-F5344CB8AC3E}">
        <p14:creationId xmlns:p14="http://schemas.microsoft.com/office/powerpoint/2010/main" val="343763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428453"/>
            <a:ext cx="6096000" cy="4324261"/>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charset="0"/>
                <a:ea typeface="Calibri" charset="0"/>
                <a:cs typeface="Times New Roman" charset="0"/>
              </a:rPr>
              <a:t>Canada</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err="1">
                <a:ln>
                  <a:noFill/>
                </a:ln>
                <a:solidFill>
                  <a:srgbClr val="000000"/>
                </a:solidFill>
                <a:effectLst/>
                <a:uLnTx/>
                <a:uFillTx/>
                <a:latin typeface="Arial" charset="0"/>
                <a:ea typeface="Calibri" charset="0"/>
                <a:cs typeface="Times New Roman" charset="0"/>
              </a:rPr>
              <a:t>Prévost</a:t>
            </a:r>
            <a:r>
              <a:rPr kumimoji="0" lang="en-US" sz="1800" b="0" i="1" u="none" strike="noStrike" kern="1200" cap="none" spc="0" normalizeH="0" baseline="0" noProof="0" dirty="0">
                <a:ln>
                  <a:noFill/>
                </a:ln>
                <a:solidFill>
                  <a:srgbClr val="000000"/>
                </a:solidFill>
                <a:effectLst/>
                <a:uLnTx/>
                <a:uFillTx/>
                <a:latin typeface="Arial" charset="0"/>
                <a:ea typeface="Calibri" charset="0"/>
                <a:cs typeface="Times New Roman" charset="0"/>
              </a:rPr>
              <a:t> Car Inc. v The Queen 2008</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Swedish and UK shareholders created </a:t>
            </a:r>
            <a:r>
              <a:rPr kumimoji="0" lang="en-US" sz="1800" b="0" i="0" u="none" strike="noStrike" kern="1200" cap="none" spc="0" normalizeH="0" baseline="0" noProof="0" dirty="0" err="1">
                <a:ln>
                  <a:noFill/>
                </a:ln>
                <a:solidFill>
                  <a:srgbClr val="000000"/>
                </a:solidFill>
                <a:effectLst/>
                <a:uLnTx/>
                <a:uFillTx/>
                <a:latin typeface="ArialMT" charset="0"/>
                <a:ea typeface="Calibri" charset="0"/>
                <a:cs typeface="Arial" charset="0"/>
              </a:rPr>
              <a:t>Duch</a:t>
            </a: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 </a:t>
            </a:r>
            <a:r>
              <a:rPr kumimoji="0" lang="en-US" sz="1800" b="0" i="0" u="none" strike="noStrike" kern="1200" cap="none" spc="0" normalizeH="0" baseline="0" noProof="0" dirty="0" err="1">
                <a:ln>
                  <a:noFill/>
                </a:ln>
                <a:solidFill>
                  <a:srgbClr val="000000"/>
                </a:solidFill>
                <a:effectLst/>
                <a:uLnTx/>
                <a:uFillTx/>
                <a:latin typeface="ArialMT" charset="0"/>
                <a:ea typeface="Calibri" charset="0"/>
                <a:cs typeface="Arial" charset="0"/>
              </a:rPr>
              <a:t>holdco</a:t>
            </a: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 to own shares in </a:t>
            </a:r>
            <a:r>
              <a:rPr kumimoji="0" lang="en-US" sz="1800" b="0" i="0" u="none" strike="noStrike" kern="1200" cap="none" spc="0" normalizeH="0" baseline="0" noProof="0" dirty="0" err="1">
                <a:ln>
                  <a:noFill/>
                </a:ln>
                <a:solidFill>
                  <a:srgbClr val="000000"/>
                </a:solidFill>
                <a:effectLst/>
                <a:uLnTx/>
                <a:uFillTx/>
                <a:latin typeface="ArialMT" charset="0"/>
                <a:ea typeface="Calibri" charset="0"/>
                <a:cs typeface="Arial" charset="0"/>
              </a:rPr>
              <a:t>Pr</a:t>
            </a:r>
            <a:r>
              <a:rPr kumimoji="0" lang="en-US" sz="1800" b="0" i="0" u="none" strike="noStrike" kern="1200" cap="none" spc="0" normalizeH="0" baseline="0" noProof="0" dirty="0" err="1">
                <a:ln>
                  <a:noFill/>
                </a:ln>
                <a:solidFill>
                  <a:srgbClr val="000000"/>
                </a:solidFill>
                <a:effectLst/>
                <a:uLnTx/>
                <a:uFillTx/>
                <a:latin typeface="Arial" charset="0"/>
                <a:ea typeface="Calibri" charset="0"/>
                <a:cs typeface="Times New Roman" charset="0"/>
              </a:rPr>
              <a:t>é</a:t>
            </a:r>
            <a:r>
              <a:rPr kumimoji="0" lang="en-US" sz="1800" b="0" i="0" u="none" strike="noStrike" kern="1200" cap="none" spc="0" normalizeH="0" baseline="0" noProof="0" dirty="0" err="1">
                <a:ln>
                  <a:noFill/>
                </a:ln>
                <a:solidFill>
                  <a:srgbClr val="000000"/>
                </a:solidFill>
                <a:effectLst/>
                <a:uLnTx/>
                <a:uFillTx/>
                <a:latin typeface="ArialMT" charset="0"/>
                <a:ea typeface="Calibri" charset="0"/>
                <a:cs typeface="Arial" charset="0"/>
              </a:rPr>
              <a:t>vost</a:t>
            </a: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 Canada to have lower Canadian w/t rate, and entered into shareholders’ agreement to re-distribute 100% of all dividends received.</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Court refused to strip the corporate veil since the company was not party to the agreement and could have retained income, and was not acting as nominee for shareholders</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800" b="0" i="0" u="none" strike="noStrike" kern="1200" cap="none" spc="0" normalizeH="0" baseline="0" noProof="0" dirty="0">
                <a:ln>
                  <a:noFill/>
                </a:ln>
                <a:solidFill>
                  <a:srgbClr val="000000"/>
                </a:solidFill>
                <a:effectLst/>
                <a:uLnTx/>
                <a:uFillTx/>
                <a:latin typeface="ArialMT" charset="0"/>
                <a:ea typeface="Calibri" charset="0"/>
                <a:cs typeface="Arial" charset="0"/>
              </a:rPr>
              <a:t>At this stage of development, treaty shopping was still prevalent.</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2113595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03621" y="1280571"/>
            <a:ext cx="6096000" cy="4708981"/>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MT" charset="0"/>
                <a:ea typeface="Calibri" charset="0"/>
                <a:cs typeface="Arial" charset="0"/>
              </a:rPr>
              <a:t>Germany (1)</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MT" charset="0"/>
                <a:ea typeface="Calibri" charset="0"/>
                <a:cs typeface="Arial" charset="0"/>
              </a:rPr>
              <a:t>As forerunner to BEPS, the German tax administration issued statement:</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Calibri" charset="0"/>
                <a:cs typeface="Times New Roman" charset="0"/>
              </a:rPr>
              <a:t>Holding companies do not qualify for treaty benefits unless they exercise some degree of management and control over their subsidiaries, which denotes the holding company having several employees and its own business premises (although at present only extreme cases are pursued).</a:t>
            </a:r>
            <a:endParaRPr kumimoji="0" lang="en-US" sz="14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Calibri" charset="0"/>
                <a:cs typeface="Times New Roman" charset="0"/>
              </a:rPr>
              <a:t>The provisions apply not only to withholding taxes but also to any other kind of treaty benefits or provisions under the EU Parent/Subsidiaries Directive. </a:t>
            </a: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Calibri" charset="0"/>
                <a:cs typeface="Times New Roman" charset="0"/>
              </a:rPr>
              <a:t>The </a:t>
            </a:r>
            <a:r>
              <a:rPr kumimoji="0" lang="en-US" sz="1400" b="0" i="0" u="none" strike="noStrike" kern="1200" cap="none" spc="0" normalizeH="0" baseline="0" noProof="0" dirty="0" err="1">
                <a:ln>
                  <a:noFill/>
                </a:ln>
                <a:solidFill>
                  <a:srgbClr val="000000"/>
                </a:solidFill>
                <a:effectLst/>
                <a:uLnTx/>
                <a:uFillTx/>
                <a:latin typeface="Arial" charset="0"/>
                <a:ea typeface="Calibri" charset="0"/>
                <a:cs typeface="Times New Roman" charset="0"/>
              </a:rPr>
              <a:t>Bundeszentralamt</a:t>
            </a:r>
            <a:r>
              <a:rPr kumimoji="0" lang="en-US" sz="1400" b="0" i="0" u="none" strike="noStrike" kern="1200" cap="none" spc="0" normalizeH="0" baseline="0" noProof="0" dirty="0">
                <a:ln>
                  <a:noFill/>
                </a:ln>
                <a:solidFill>
                  <a:srgbClr val="000000"/>
                </a:solidFill>
                <a:effectLst/>
                <a:uLnTx/>
                <a:uFillTx/>
                <a:latin typeface="Arial" charset="0"/>
                <a:ea typeface="Calibri" charset="0"/>
                <a:cs typeface="Times New Roman" charset="0"/>
              </a:rPr>
              <a:t> may look through a chain of tiered companies to the ultimate individual shareholder in order to determine whether he would be entitled to similar benefits if he received the income directly. </a:t>
            </a:r>
            <a:endParaRPr kumimoji="0" lang="en-US" sz="14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Calibri" charset="0"/>
                <a:cs typeface="Times New Roman" charset="0"/>
              </a:rPr>
              <a:t>The </a:t>
            </a:r>
            <a:r>
              <a:rPr kumimoji="0" lang="en-US" sz="1400" b="0" i="0" u="none" strike="noStrike" kern="1200" cap="none" spc="0" normalizeH="0" baseline="0" noProof="0" dirty="0" err="1">
                <a:ln>
                  <a:noFill/>
                </a:ln>
                <a:solidFill>
                  <a:srgbClr val="000000"/>
                </a:solidFill>
                <a:effectLst/>
                <a:uLnTx/>
                <a:uFillTx/>
                <a:latin typeface="Arial" charset="0"/>
                <a:ea typeface="Calibri" charset="0"/>
                <a:cs typeface="Times New Roman" charset="0"/>
              </a:rPr>
              <a:t>Bundeszentralamt</a:t>
            </a:r>
            <a:r>
              <a:rPr kumimoji="0" lang="en-US" sz="1400" b="0" i="0" u="none" strike="noStrike" kern="1200" cap="none" spc="0" normalizeH="0" baseline="0" noProof="0" dirty="0">
                <a:ln>
                  <a:noFill/>
                </a:ln>
                <a:solidFill>
                  <a:srgbClr val="000000"/>
                </a:solidFill>
                <a:effectLst/>
                <a:uLnTx/>
                <a:uFillTx/>
                <a:latin typeface="Arial" charset="0"/>
                <a:ea typeface="Calibri" charset="0"/>
                <a:cs typeface="Times New Roman" charset="0"/>
              </a:rPr>
              <a:t> will not entertain request for advanced rulings on structures. </a:t>
            </a:r>
            <a:endParaRPr kumimoji="0" lang="en-US" sz="14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a:p>
            <a:pPr marL="342900" marR="0" lvl="0" indent="-342900" algn="just" defTabSz="457200" rtl="0" eaLnBrk="1" fontAlgn="auto" latinLnBrk="0" hangingPunct="1">
              <a:lnSpc>
                <a:spcPct val="100000"/>
              </a:lnSpc>
              <a:spcBef>
                <a:spcPts val="0"/>
              </a:spcBef>
              <a:spcAft>
                <a:spcPts val="600"/>
              </a:spcAft>
              <a:buClrTx/>
              <a:buSzTx/>
              <a:buFont typeface="Symbol" charset="2"/>
              <a:buChar char=""/>
              <a:tabLst/>
              <a:defRPr/>
            </a:pP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352761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5811" y="1935100"/>
            <a:ext cx="6096000" cy="3139321"/>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mn-cs"/>
              </a:rPr>
              <a:t>Germany (2)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But could these requirements override Germany’s DTAs?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The argument that is put forward by the German tax administration is that double tax treaties are not designed to create abusive structures, and therefore the provisions explained above are in accordance with the intentions behind the treaties.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But then there should be provisions in DTAs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3792475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3306" y="1555090"/>
            <a:ext cx="6096000" cy="4616648"/>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mn-cs"/>
              </a:rPr>
              <a:t>BEPS Action 6 and the MLI 2015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charset="2"/>
              <a:buChar char="v"/>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There should be a clear statement that tax treaties are not designed to encourage double non-taxation or to reduce appropriate taxation through evasion or avoidance, which covers the treaty shopping arrangements illustrated above;</a:t>
            </a:r>
          </a:p>
          <a:p>
            <a:pPr marL="285750" marR="0" lvl="0" indent="-285750" algn="just" defTabSz="457200" rtl="0" eaLnBrk="1" fontAlgn="auto" latinLnBrk="0" hangingPunct="1">
              <a:lnSpc>
                <a:spcPct val="100000"/>
              </a:lnSpc>
              <a:spcBef>
                <a:spcPts val="0"/>
              </a:spcBef>
              <a:spcAft>
                <a:spcPts val="0"/>
              </a:spcAft>
              <a:buClrTx/>
              <a:buSzTx/>
              <a:buFont typeface="Wingdings" charset="2"/>
              <a:buChar char="v"/>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charset="2"/>
              <a:buChar char="v"/>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There may be a specific anti-abuse rule based on a limitation of benefits provision, which limits treaty benefits only to those persons (companies, individuals or other entities) who are entitled to such benefits as a result of their residence and their business activities;</a:t>
            </a:r>
          </a:p>
          <a:p>
            <a:pPr marL="285750" marR="0" lvl="0" indent="-285750" algn="just" defTabSz="457200" rtl="0" eaLnBrk="1" fontAlgn="auto" latinLnBrk="0" hangingPunct="1">
              <a:lnSpc>
                <a:spcPct val="100000"/>
              </a:lnSpc>
              <a:spcBef>
                <a:spcPts val="0"/>
              </a:spcBef>
              <a:spcAft>
                <a:spcPts val="0"/>
              </a:spcAft>
              <a:buClrTx/>
              <a:buSzTx/>
              <a:buFont typeface="Wingdings" charset="2"/>
              <a:buChar char="v"/>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charset="2"/>
              <a:buChar char="v"/>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There may be a more general anti-abuse rule based on the principal purpose of the transactions or arrangements (the PPT rule), which would deny treaty benefits if these are not in accordance with the object and purpose of the treaty.</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1165934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3306" y="1555090"/>
            <a:ext cx="6096000" cy="2277547"/>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The NEW BATTLEFRONT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BENEFICIAL OWNERSHIP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multilateral instrument MLI was signed on 7 June 2017 by close to 70 jurisdictions!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 y="402895"/>
            <a:ext cx="1444811" cy="766799"/>
          </a:xfrm>
          <a:prstGeom prst="rect">
            <a:avLst/>
          </a:prstGeom>
        </p:spPr>
      </p:pic>
    </p:spTree>
    <p:extLst>
      <p:ext uri="{BB962C8B-B14F-4D97-AF65-F5344CB8AC3E}">
        <p14:creationId xmlns:p14="http://schemas.microsoft.com/office/powerpoint/2010/main" val="1844852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5" name="Rectangle 4"/>
          <p:cNvSpPr/>
          <p:nvPr/>
        </p:nvSpPr>
        <p:spPr>
          <a:xfrm>
            <a:off x="2442519" y="2100818"/>
            <a:ext cx="7306962"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IBSA</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My Corporate Structure is Challenged?</a:t>
            </a:r>
          </a:p>
        </p:txBody>
      </p:sp>
    </p:spTree>
    <p:extLst>
      <p:ext uri="{BB962C8B-B14F-4D97-AF65-F5344CB8AC3E}">
        <p14:creationId xmlns:p14="http://schemas.microsoft.com/office/powerpoint/2010/main" val="6721119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endParaRPr lang="en-GB" dirty="0"/>
          </a:p>
          <a:p>
            <a:pPr marL="0" indent="0">
              <a:buNone/>
            </a:pPr>
            <a:endParaRPr lang="en-GB" dirty="0"/>
          </a:p>
          <a:p>
            <a:pPr marL="0" indent="0">
              <a:buNone/>
            </a:pPr>
            <a:endParaRPr lang="en-US" dirty="0"/>
          </a:p>
        </p:txBody>
      </p:sp>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7" name="Title 1"/>
          <p:cNvSpPr>
            <a:spLocks noGrp="1"/>
          </p:cNvSpPr>
          <p:nvPr>
            <p:ph type="title"/>
          </p:nvPr>
        </p:nvSpPr>
        <p:spPr>
          <a:xfrm>
            <a:off x="838200" y="195985"/>
            <a:ext cx="10521778" cy="1325563"/>
          </a:xfrm>
        </p:spPr>
        <p:txBody>
          <a:bodyPr>
            <a:normAutofit/>
          </a:bodyPr>
          <a:lstStyle/>
          <a:p>
            <a:pPr algn="r"/>
            <a:r>
              <a:rPr lang="en-GB" sz="3200" b="1" u="sng" dirty="0"/>
              <a:t>The Current UK Tax landscape </a:t>
            </a:r>
          </a:p>
        </p:txBody>
      </p:sp>
      <p:sp>
        <p:nvSpPr>
          <p:cNvPr id="8" name="Subtitle 2"/>
          <p:cNvSpPr txBox="1">
            <a:spLocks/>
          </p:cNvSpPr>
          <p:nvPr/>
        </p:nvSpPr>
        <p:spPr>
          <a:xfrm>
            <a:off x="838200" y="1823410"/>
            <a:ext cx="9144000" cy="2835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Public morality &amp; scrutiny- see “Paradise Papers” from Apple to The Queen</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Tax Avoidance –HMRC successes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Tax Evasion – carrot and stick with CRS and current tax amnesties which end September 2018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20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7"/>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944"/>
            <a:ext cx="4032448" cy="1372890"/>
          </a:xfrm>
          <a:prstGeom prst="rect">
            <a:avLst/>
          </a:prstGeom>
        </p:spPr>
      </p:pic>
      <p:sp>
        <p:nvSpPr>
          <p:cNvPr id="8" name="Title 1"/>
          <p:cNvSpPr>
            <a:spLocks noGrp="1"/>
          </p:cNvSpPr>
          <p:nvPr>
            <p:ph type="title"/>
          </p:nvPr>
        </p:nvSpPr>
        <p:spPr>
          <a:xfrm>
            <a:off x="1285395" y="231579"/>
            <a:ext cx="10515600" cy="1325563"/>
          </a:xfrm>
        </p:spPr>
        <p:txBody>
          <a:bodyPr>
            <a:normAutofit/>
          </a:bodyPr>
          <a:lstStyle/>
          <a:p>
            <a:pPr algn="r"/>
            <a:r>
              <a:rPr lang="en-GB" sz="3200" b="1" u="sng" dirty="0"/>
              <a:t>What does HMRC perceive risks to be?</a:t>
            </a:r>
            <a:endParaRPr lang="en-GB" sz="3200" b="1" dirty="0"/>
          </a:p>
        </p:txBody>
      </p:sp>
      <p:sp>
        <p:nvSpPr>
          <p:cNvPr id="9" name="Subtitle 2"/>
          <p:cNvSpPr txBox="1">
            <a:spLocks/>
          </p:cNvSpPr>
          <p:nvPr/>
        </p:nvSpPr>
        <p:spPr>
          <a:xfrm>
            <a:off x="840551" y="1867774"/>
            <a:ext cx="10247870" cy="3624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Transfer pricing /Diverted Profits Tax– e.g.  Google, Amazon, Starbucks</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Digital Economy generally –evolving definition of PE?</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Property transactions –see new HMRC OPDTF unit attack on property developers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Corporate Tax residence –see recent case law (</a:t>
            </a:r>
            <a:r>
              <a:rPr kumimoji="0" lang="en-GB" sz="22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Development Securities)</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Medium sized enterprises – all taxes review in conjunction with business records review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67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8" name="Title 1"/>
          <p:cNvSpPr>
            <a:spLocks noGrp="1"/>
          </p:cNvSpPr>
          <p:nvPr>
            <p:ph type="title"/>
          </p:nvPr>
        </p:nvSpPr>
        <p:spPr>
          <a:xfrm>
            <a:off x="1348946" y="242273"/>
            <a:ext cx="10515600" cy="1325563"/>
          </a:xfrm>
        </p:spPr>
        <p:txBody>
          <a:bodyPr>
            <a:normAutofit fontScale="90000"/>
          </a:bodyPr>
          <a:lstStyle/>
          <a:p>
            <a:pPr algn="r"/>
            <a:br>
              <a:rPr lang="en-GB" sz="3200" u="sng" dirty="0"/>
            </a:br>
            <a:r>
              <a:rPr lang="en-GB" sz="3600" b="1" u="sng" dirty="0"/>
              <a:t>HMRC approach to dealing with tax enquiries   </a:t>
            </a:r>
            <a:br>
              <a:rPr lang="en-GB" sz="3200" dirty="0"/>
            </a:br>
            <a:endParaRPr lang="en-US" sz="3200" b="1" dirty="0"/>
          </a:p>
        </p:txBody>
      </p:sp>
      <p:sp>
        <p:nvSpPr>
          <p:cNvPr id="9" name="Subtitle 2"/>
          <p:cNvSpPr txBox="1">
            <a:spLocks/>
          </p:cNvSpPr>
          <p:nvPr/>
        </p:nvSpPr>
        <p:spPr>
          <a:xfrm>
            <a:off x="838200" y="1810109"/>
            <a:ext cx="10247870" cy="3624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Litigation and Settlement Strategy (LSS) – updated guidance October 2017</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Mediation - ADR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Double Tax Agreements and Mutual Arbitration Procedure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Specialist units e.g. OPDTF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Mid- sized Business reviews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Large Enterprises  </a:t>
            </a:r>
            <a:r>
              <a:rPr kumimoji="0" lang="en-GB" sz="2200" b="0"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226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52"/>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7" name="Title 1"/>
          <p:cNvSpPr txBox="1">
            <a:spLocks/>
          </p:cNvSpPr>
          <p:nvPr/>
        </p:nvSpPr>
        <p:spPr>
          <a:xfrm>
            <a:off x="838200" y="195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Box 5"/>
          <p:cNvSpPr txBox="1"/>
          <p:nvPr/>
        </p:nvSpPr>
        <p:spPr>
          <a:xfrm>
            <a:off x="5099222" y="592662"/>
            <a:ext cx="709277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rPr>
              <a:t>Litigation and Settlement Strategy (LSS)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ubtitle 2"/>
          <p:cNvSpPr txBox="1">
            <a:spLocks/>
          </p:cNvSpPr>
          <p:nvPr/>
        </p:nvSpPr>
        <p:spPr>
          <a:xfrm>
            <a:off x="838200" y="2001594"/>
            <a:ext cx="10247870" cy="4613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Revised guidance issued 30</a:t>
            </a:r>
            <a:r>
              <a:rPr kumimoji="0" lang="en-GB" sz="2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October 2017, last updated July 2011. Practical guidance for HMRC staff dealing with enquiries.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So what has changed in HMRC recent update?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Main approach remains the same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Collaborative working together – default approach</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Random enquiries – to validate risk based approach</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Penalties – suspension , to encourage change in behaviour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Judicial review – recognising challenges , particularly in the sphere of tax avoidance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New guidance on cross border and double taxation issues – negotiations however do not involve the customer so risk.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53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2467" y="2143066"/>
            <a:ext cx="7704333" cy="4140000"/>
          </a:xfrm>
        </p:spPr>
        <p:txBody>
          <a:bodyPr/>
          <a:lstStyle/>
          <a:p>
            <a:pPr marL="342900" indent="-342900">
              <a:buFont typeface="Wingdings" panose="05000000000000000000" pitchFamily="2" charset="2"/>
              <a:buChar char="q"/>
            </a:pPr>
            <a:r>
              <a:rPr lang="en-GB" dirty="0"/>
              <a:t>Cannot be registered (in the UK).</a:t>
            </a:r>
          </a:p>
          <a:p>
            <a:pPr marL="342900" indent="-342900">
              <a:buFont typeface="Wingdings" panose="05000000000000000000" pitchFamily="2" charset="2"/>
              <a:buChar char="q"/>
            </a:pPr>
            <a:r>
              <a:rPr lang="en-GB" dirty="0"/>
              <a:t>Comes into existence automatically.</a:t>
            </a:r>
          </a:p>
          <a:p>
            <a:pPr marL="342900" indent="-342900">
              <a:buFont typeface="Wingdings" panose="05000000000000000000" pitchFamily="2" charset="2"/>
              <a:buChar char="q"/>
            </a:pPr>
            <a:r>
              <a:rPr lang="en-GB" dirty="0"/>
              <a:t>Generally belongs to the “creator”, unless the work is created in the course of employment.</a:t>
            </a:r>
          </a:p>
          <a:p>
            <a:pPr marL="342900" indent="-342900">
              <a:buFont typeface="Wingdings" panose="05000000000000000000" pitchFamily="2" charset="2"/>
              <a:buChar char="q"/>
            </a:pPr>
            <a:r>
              <a:rPr lang="en-GB" dirty="0"/>
              <a:t>It is a right to prevent copying.</a:t>
            </a:r>
          </a:p>
          <a:p>
            <a:pPr marL="342900" indent="-342900">
              <a:buFont typeface="Wingdings" panose="05000000000000000000" pitchFamily="2" charset="2"/>
              <a:buChar char="q"/>
            </a:pPr>
            <a:r>
              <a:rPr lang="en-GB" dirty="0"/>
              <a:t>Applies to “artistic works” including photographs, art, books, music…</a:t>
            </a:r>
          </a:p>
        </p:txBody>
      </p:sp>
      <p:sp>
        <p:nvSpPr>
          <p:cNvPr id="4" name="Title 3"/>
          <p:cNvSpPr>
            <a:spLocks noGrp="1"/>
          </p:cNvSpPr>
          <p:nvPr>
            <p:ph type="title"/>
          </p:nvPr>
        </p:nvSpPr>
        <p:spPr/>
        <p:txBody>
          <a:bodyPr/>
          <a:lstStyle/>
          <a:p>
            <a:r>
              <a:rPr lang="en-GB" dirty="0"/>
              <a:t>Copyright</a:t>
            </a:r>
          </a:p>
        </p:txBody>
      </p:sp>
    </p:spTree>
    <p:extLst>
      <p:ext uri="{BB962C8B-B14F-4D97-AF65-F5344CB8AC3E}">
        <p14:creationId xmlns:p14="http://schemas.microsoft.com/office/powerpoint/2010/main" val="2671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1"/>
          <p:cNvSpPr>
            <a:spLocks noGrp="1"/>
          </p:cNvSpPr>
          <p:nvPr>
            <p:ph type="title"/>
          </p:nvPr>
        </p:nvSpPr>
        <p:spPr>
          <a:xfrm>
            <a:off x="1357184" y="242273"/>
            <a:ext cx="10515600" cy="1325563"/>
          </a:xfrm>
        </p:spPr>
        <p:txBody>
          <a:bodyPr>
            <a:normAutofit/>
          </a:bodyPr>
          <a:lstStyle/>
          <a:p>
            <a:pPr algn="r"/>
            <a:r>
              <a:rPr lang="en-GB" sz="3200" b="1" u="sng" dirty="0"/>
              <a:t>Alternative Dispute Resolution (“ADR”)   </a:t>
            </a:r>
            <a:endParaRPr lang="en-GB" sz="3200" b="1" dirty="0"/>
          </a:p>
        </p:txBody>
      </p:sp>
      <p:sp>
        <p:nvSpPr>
          <p:cNvPr id="7" name="Rectangle 6"/>
          <p:cNvSpPr/>
          <p:nvPr/>
        </p:nvSpPr>
        <p:spPr>
          <a:xfrm>
            <a:off x="881448" y="1856397"/>
            <a:ext cx="10025448" cy="347787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Led by a CEDR trained and accredited HMRC person working alone or with similar trained person put forward by the tax payer.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 form of mediation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Goal – a “without prejudice” voluntary settlement process where parties find their own solution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Note – make sure that decision makers on both sides are present.</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4842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1"/>
          <p:cNvSpPr>
            <a:spLocks noGrp="1"/>
          </p:cNvSpPr>
          <p:nvPr>
            <p:ph type="title"/>
          </p:nvPr>
        </p:nvSpPr>
        <p:spPr>
          <a:xfrm>
            <a:off x="1324233" y="242273"/>
            <a:ext cx="10515600" cy="1325563"/>
          </a:xfrm>
        </p:spPr>
        <p:txBody>
          <a:bodyPr>
            <a:normAutofit/>
          </a:bodyPr>
          <a:lstStyle/>
          <a:p>
            <a:pPr algn="r"/>
            <a:r>
              <a:rPr lang="en-GB" sz="3200" b="1" u="sng" dirty="0"/>
              <a:t>HMRC Offshore Property Developers Task Force </a:t>
            </a:r>
            <a:endParaRPr lang="en-GB" sz="3200" b="1" dirty="0"/>
          </a:p>
        </p:txBody>
      </p:sp>
      <p:sp>
        <p:nvSpPr>
          <p:cNvPr id="7" name="Content Placeholder 6"/>
          <p:cNvSpPr>
            <a:spLocks noGrp="1"/>
          </p:cNvSpPr>
          <p:nvPr>
            <p:ph idx="1"/>
          </p:nvPr>
        </p:nvSpPr>
        <p:spPr>
          <a:xfrm>
            <a:off x="838200" y="2015096"/>
            <a:ext cx="10515600" cy="2763705"/>
          </a:xfrm>
          <a:prstGeom prst="rect">
            <a:avLst/>
          </a:prstGeom>
        </p:spPr>
        <p:txBody>
          <a:bodyPr wrap="square">
            <a:spAutoFit/>
          </a:bodyPr>
          <a:lstStyle/>
          <a:p>
            <a:pPr marL="342900" indent="-342900">
              <a:lnSpc>
                <a:spcPct val="15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 What does HMRC perceive to be the problem?</a:t>
            </a:r>
          </a:p>
          <a:p>
            <a:pPr marL="342900" indent="-342900">
              <a:lnSpc>
                <a:spcPct val="15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 New legislation</a:t>
            </a:r>
          </a:p>
          <a:p>
            <a:pPr marL="342900" indent="-342900">
              <a:lnSpc>
                <a:spcPct val="15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OPDTF in practice, HMRC solution </a:t>
            </a:r>
          </a:p>
          <a:p>
            <a:pPr marL="342900" indent="-342900">
              <a:lnSpc>
                <a:spcPct val="15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Recent enquiry letters (our current experience as advisers) </a:t>
            </a:r>
          </a:p>
        </p:txBody>
      </p:sp>
    </p:spTree>
    <p:extLst>
      <p:ext uri="{BB962C8B-B14F-4D97-AF65-F5344CB8AC3E}">
        <p14:creationId xmlns:p14="http://schemas.microsoft.com/office/powerpoint/2010/main" val="35331462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50000"/>
              </a:lnSpc>
            </a:pPr>
            <a:r>
              <a:rPr lang="en-GB" dirty="0"/>
              <a:t>Wood v Holden</a:t>
            </a:r>
          </a:p>
          <a:p>
            <a:pPr>
              <a:lnSpc>
                <a:spcPct val="150000"/>
              </a:lnSpc>
            </a:pPr>
            <a:r>
              <a:rPr lang="en-GB" dirty="0" err="1"/>
              <a:t>Laerstate</a:t>
            </a:r>
            <a:endParaRPr lang="en-GB" dirty="0"/>
          </a:p>
          <a:p>
            <a:pPr>
              <a:lnSpc>
                <a:spcPct val="150000"/>
              </a:lnSpc>
            </a:pPr>
            <a:r>
              <a:rPr lang="en-GB" dirty="0"/>
              <a:t>Development Securities – CMC</a:t>
            </a:r>
          </a:p>
          <a:p>
            <a:pPr>
              <a:lnSpc>
                <a:spcPct val="150000"/>
              </a:lnSpc>
            </a:pPr>
            <a:r>
              <a:rPr lang="en-GB" dirty="0"/>
              <a:t>Link back to HMRC OPDTF initiative</a:t>
            </a:r>
          </a:p>
        </p:txBody>
      </p:sp>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1"/>
          <p:cNvSpPr txBox="1">
            <a:spLocks/>
          </p:cNvSpPr>
          <p:nvPr/>
        </p:nvSpPr>
        <p:spPr>
          <a:xfrm>
            <a:off x="1324233" y="2422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Light" panose="020F0302020204030204"/>
                <a:ea typeface="+mj-ea"/>
                <a:cs typeface="+mj-cs"/>
              </a:rPr>
              <a:t>Corporate Tax Residence</a:t>
            </a:r>
            <a:endParaRPr kumimoji="0" lang="en-GB" sz="32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8412576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200000"/>
              </a:lnSpc>
            </a:pPr>
            <a:r>
              <a:rPr lang="en-GB" sz="2200" dirty="0"/>
              <a:t>Background facts </a:t>
            </a:r>
          </a:p>
          <a:p>
            <a:pPr marL="342900" indent="-342900">
              <a:lnSpc>
                <a:spcPct val="200000"/>
              </a:lnSpc>
            </a:pPr>
            <a:r>
              <a:rPr lang="en-GB" sz="2200" dirty="0"/>
              <a:t>Decision </a:t>
            </a:r>
          </a:p>
          <a:p>
            <a:pPr marL="342900" indent="-342900">
              <a:lnSpc>
                <a:spcPct val="200000"/>
              </a:lnSpc>
            </a:pPr>
            <a:r>
              <a:rPr lang="en-GB" sz="2200" dirty="0"/>
              <a:t>Practical lessons </a:t>
            </a:r>
          </a:p>
          <a:p>
            <a:endParaRPr lang="en-US" dirty="0"/>
          </a:p>
        </p:txBody>
      </p:sp>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1"/>
          <p:cNvSpPr>
            <a:spLocks noGrp="1"/>
          </p:cNvSpPr>
          <p:nvPr>
            <p:ph type="title"/>
          </p:nvPr>
        </p:nvSpPr>
        <p:spPr>
          <a:xfrm>
            <a:off x="1068860" y="242273"/>
            <a:ext cx="10515600" cy="1325563"/>
          </a:xfrm>
        </p:spPr>
        <p:txBody>
          <a:bodyPr>
            <a:normAutofit/>
          </a:bodyPr>
          <a:lstStyle/>
          <a:p>
            <a:pPr algn="r"/>
            <a:r>
              <a:rPr lang="en-GB" sz="3200" b="1" u="sng" dirty="0"/>
              <a:t>Development Securities  </a:t>
            </a:r>
            <a:endParaRPr lang="en-GB" sz="3200" b="1" dirty="0"/>
          </a:p>
        </p:txBody>
      </p:sp>
    </p:spTree>
    <p:extLst>
      <p:ext uri="{BB962C8B-B14F-4D97-AF65-F5344CB8AC3E}">
        <p14:creationId xmlns:p14="http://schemas.microsoft.com/office/powerpoint/2010/main" val="2152553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1"/>
          <p:cNvSpPr>
            <a:spLocks noGrp="1"/>
          </p:cNvSpPr>
          <p:nvPr>
            <p:ph type="title"/>
          </p:nvPr>
        </p:nvSpPr>
        <p:spPr>
          <a:xfrm>
            <a:off x="838200" y="195985"/>
            <a:ext cx="10515600" cy="1325563"/>
          </a:xfrm>
        </p:spPr>
        <p:txBody>
          <a:bodyPr>
            <a:normAutofit/>
          </a:bodyPr>
          <a:lstStyle/>
          <a:p>
            <a:pPr algn="r"/>
            <a:r>
              <a:rPr lang="en-GB" sz="3200" b="1" u="sng" dirty="0"/>
              <a:t>Development Securities  </a:t>
            </a:r>
            <a:endParaRPr lang="en-GB" sz="3200" b="1" dirty="0"/>
          </a:p>
        </p:txBody>
      </p:sp>
      <p:sp>
        <p:nvSpPr>
          <p:cNvPr id="7" name="Content Placeholder 6"/>
          <p:cNvSpPr>
            <a:spLocks noGrp="1"/>
          </p:cNvSpPr>
          <p:nvPr>
            <p:ph idx="1"/>
          </p:nvPr>
        </p:nvSpPr>
        <p:spPr>
          <a:xfrm>
            <a:off x="838200" y="1614124"/>
            <a:ext cx="10515600" cy="5993436"/>
          </a:xfrm>
          <a:prstGeom prst="rect">
            <a:avLst/>
          </a:prstGeom>
        </p:spPr>
        <p:txBody>
          <a:bodyPr wrap="square">
            <a:spAutoFit/>
          </a:bodyPr>
          <a:lstStyle/>
          <a:p>
            <a:pPr marL="342900" indent="-342900">
              <a:lnSpc>
                <a:spcPct val="150000"/>
              </a:lnSpc>
              <a:buFont typeface="Arial" panose="020B0604020202020204" pitchFamily="34" charset="0"/>
              <a:buChar char="•"/>
            </a:pPr>
            <a:r>
              <a:rPr lang="en-GB" sz="2200" dirty="0"/>
              <a:t>DS PLC UK group</a:t>
            </a:r>
          </a:p>
          <a:p>
            <a:pPr marL="342900" indent="-342900">
              <a:lnSpc>
                <a:spcPct val="150000"/>
              </a:lnSpc>
              <a:buFont typeface="Arial" panose="020B0604020202020204" pitchFamily="34" charset="0"/>
              <a:buChar char="•"/>
            </a:pPr>
            <a:r>
              <a:rPr lang="en-GB" sz="2200" dirty="0"/>
              <a:t>PWC London advised on an avoidance scheme to crystallise higher capital losses through indexation uplift.</a:t>
            </a:r>
          </a:p>
          <a:p>
            <a:pPr marL="342900" indent="-342900">
              <a:lnSpc>
                <a:spcPct val="150000"/>
              </a:lnSpc>
              <a:buFont typeface="Arial" panose="020B0604020202020204" pitchFamily="34" charset="0"/>
              <a:buChar char="•"/>
            </a:pPr>
            <a:r>
              <a:rPr lang="en-GB" sz="2200" dirty="0"/>
              <a:t>Jersey Companies were incorporated </a:t>
            </a:r>
          </a:p>
          <a:p>
            <a:pPr marL="342900" indent="-342900">
              <a:lnSpc>
                <a:spcPct val="150000"/>
              </a:lnSpc>
              <a:buFont typeface="Arial" panose="020B0604020202020204" pitchFamily="34" charset="0"/>
              <a:buChar char="•"/>
            </a:pPr>
            <a:r>
              <a:rPr lang="en-GB" sz="2200" dirty="0"/>
              <a:t>Option agreement entered into</a:t>
            </a:r>
          </a:p>
          <a:p>
            <a:pPr marL="342900" indent="-342900">
              <a:lnSpc>
                <a:spcPct val="150000"/>
              </a:lnSpc>
              <a:buFont typeface="Arial" panose="020B0604020202020204" pitchFamily="34" charset="0"/>
              <a:buChar char="•"/>
            </a:pPr>
            <a:r>
              <a:rPr lang="en-GB" sz="2200" dirty="0"/>
              <a:t>Exercise- assets were acquired for more than market value</a:t>
            </a:r>
          </a:p>
          <a:p>
            <a:pPr marL="342900" indent="-342900">
              <a:lnSpc>
                <a:spcPct val="150000"/>
              </a:lnSpc>
              <a:buFont typeface="Arial" panose="020B0604020202020204" pitchFamily="34" charset="0"/>
              <a:buChar char="•"/>
            </a:pPr>
            <a:r>
              <a:rPr lang="en-GB" sz="2200" dirty="0"/>
              <a:t>Jersey Co.’s then became UK resident</a:t>
            </a:r>
          </a:p>
          <a:p>
            <a:pPr marL="342900" indent="-342900">
              <a:lnSpc>
                <a:spcPct val="150000"/>
              </a:lnSpc>
              <a:buFont typeface="Arial" panose="020B0604020202020204" pitchFamily="34" charset="0"/>
              <a:buChar char="•"/>
            </a:pPr>
            <a:r>
              <a:rPr lang="en-GB" sz="2200" dirty="0"/>
              <a:t>Assets sold triggering loss</a:t>
            </a:r>
          </a:p>
          <a:p>
            <a:pPr marL="342900" indent="-342900">
              <a:buFont typeface="Arial" panose="020B0604020202020204" pitchFamily="34" charset="0"/>
              <a:buChar char="•"/>
            </a:pPr>
            <a:endParaRPr lang="en-GB" sz="2200" dirty="0"/>
          </a:p>
          <a:p>
            <a:pPr>
              <a:lnSpc>
                <a:spcPct val="150000"/>
              </a:lnSpc>
              <a:spcAft>
                <a:spcPts val="80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02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5"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1"/>
          <p:cNvSpPr>
            <a:spLocks noGrp="1"/>
          </p:cNvSpPr>
          <p:nvPr>
            <p:ph type="title"/>
          </p:nvPr>
        </p:nvSpPr>
        <p:spPr>
          <a:xfrm>
            <a:off x="838200" y="195985"/>
            <a:ext cx="10515600" cy="1325563"/>
          </a:xfrm>
        </p:spPr>
        <p:txBody>
          <a:bodyPr>
            <a:normAutofit/>
          </a:bodyPr>
          <a:lstStyle/>
          <a:p>
            <a:pPr algn="r"/>
            <a:r>
              <a:rPr lang="en-GB" sz="3200" b="1" u="sng" dirty="0"/>
              <a:t>DS – The Decision   </a:t>
            </a:r>
            <a:endParaRPr lang="en-GB" sz="3200" b="1" dirty="0"/>
          </a:p>
        </p:txBody>
      </p:sp>
      <p:sp>
        <p:nvSpPr>
          <p:cNvPr id="7" name="Content Placeholder 6"/>
          <p:cNvSpPr>
            <a:spLocks noGrp="1"/>
          </p:cNvSpPr>
          <p:nvPr>
            <p:ph idx="1"/>
          </p:nvPr>
        </p:nvSpPr>
        <p:spPr>
          <a:prstGeom prst="rect">
            <a:avLst/>
          </a:prstGeom>
        </p:spPr>
        <p:txBody>
          <a:bodyPr wrap="square">
            <a:spAutoFit/>
          </a:bodyPr>
          <a:lstStyle/>
          <a:p>
            <a:pPr marL="342900" indent="-342900">
              <a:lnSpc>
                <a:spcPct val="150000"/>
              </a:lnSpc>
              <a:buFont typeface="Arial" panose="020B0604020202020204" pitchFamily="34" charset="0"/>
              <a:buChar char="•"/>
            </a:pPr>
            <a:r>
              <a:rPr lang="en-GB" sz="2200" dirty="0"/>
              <a:t>Taxpayer sought to argue facts similar to Wood v Holden </a:t>
            </a:r>
          </a:p>
          <a:p>
            <a:pPr marL="342900" indent="-342900">
              <a:lnSpc>
                <a:spcPct val="150000"/>
              </a:lnSpc>
              <a:buFont typeface="Arial" panose="020B0604020202020204" pitchFamily="34" charset="0"/>
              <a:buChar char="•"/>
            </a:pPr>
            <a:r>
              <a:rPr lang="en-GB" sz="2200" dirty="0"/>
              <a:t>Tribunal disagreed </a:t>
            </a:r>
          </a:p>
          <a:p>
            <a:pPr marL="342900" indent="-342900">
              <a:spcBef>
                <a:spcPts val="600"/>
              </a:spcBef>
              <a:buFont typeface="Arial" panose="020B0604020202020204" pitchFamily="34" charset="0"/>
              <a:buChar char="•"/>
            </a:pPr>
            <a:r>
              <a:rPr lang="en-GB" sz="2200" dirty="0"/>
              <a:t>Concluded that the overall Plan devised in the UK and all Jersey Co.’s were doing was implementing but decision making already taken place in the UK.</a:t>
            </a:r>
          </a:p>
          <a:p>
            <a:pPr marL="342900" indent="-342900">
              <a:lnSpc>
                <a:spcPct val="150000"/>
              </a:lnSpc>
              <a:buFont typeface="Arial" panose="020B0604020202020204" pitchFamily="34" charset="0"/>
              <a:buChar char="•"/>
            </a:pPr>
            <a:r>
              <a:rPr lang="en-GB" sz="2200" dirty="0"/>
              <a:t>So Central Management and Control exercised in the UK.</a:t>
            </a:r>
          </a:p>
          <a:p>
            <a:pPr marL="342900" indent="-342900">
              <a:spcBef>
                <a:spcPts val="600"/>
              </a:spcBef>
              <a:buFont typeface="Arial" panose="020B0604020202020204" pitchFamily="34" charset="0"/>
              <a:buChar char="•"/>
            </a:pPr>
            <a:r>
              <a:rPr lang="en-GB" sz="2200" dirty="0"/>
              <a:t>CMC - look at where this “abides” so need to look at the general business dealings overall and not just particular actions – i.e. Board resolutions </a:t>
            </a:r>
            <a:r>
              <a:rPr lang="en-GB" sz="2200" dirty="0" err="1"/>
              <a:t>ratisfying</a:t>
            </a:r>
            <a:r>
              <a:rPr lang="en-GB" sz="2200" dirty="0"/>
              <a:t> a transaction.</a:t>
            </a:r>
          </a:p>
          <a:p>
            <a:pPr marL="342900" indent="-342900">
              <a:buFont typeface="Arial" panose="020B0604020202020204" pitchFamily="34" charset="0"/>
              <a:buChar char="•"/>
            </a:pPr>
            <a:endParaRPr lang="en-GB" sz="2200" dirty="0"/>
          </a:p>
          <a:p>
            <a:pPr>
              <a:lnSpc>
                <a:spcPct val="150000"/>
              </a:lnSpc>
              <a:spcAft>
                <a:spcPts val="80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1483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5"/>
          <p:cNvSpPr>
            <a:spLocks noGrp="1"/>
          </p:cNvSpPr>
          <p:nvPr>
            <p:ph type="title"/>
          </p:nvPr>
        </p:nvSpPr>
        <p:spPr>
          <a:xfrm>
            <a:off x="838200" y="195985"/>
            <a:ext cx="10515600" cy="1325563"/>
          </a:xfrm>
        </p:spPr>
        <p:txBody>
          <a:bodyPr>
            <a:normAutofit/>
          </a:bodyPr>
          <a:lstStyle/>
          <a:p>
            <a:pPr algn="r"/>
            <a:r>
              <a:rPr lang="en-GB" sz="3200" b="1" u="sng" dirty="0"/>
              <a:t>Practical Lessons </a:t>
            </a:r>
            <a:endParaRPr lang="en-GB" sz="3200" b="1" dirty="0"/>
          </a:p>
        </p:txBody>
      </p:sp>
      <p:sp>
        <p:nvSpPr>
          <p:cNvPr id="7" name="Content Placeholder 6"/>
          <p:cNvSpPr>
            <a:spLocks noGrp="1"/>
          </p:cNvSpPr>
          <p:nvPr>
            <p:ph idx="1"/>
          </p:nvPr>
        </p:nvSpPr>
        <p:spPr>
          <a:xfrm>
            <a:off x="838200" y="2064523"/>
            <a:ext cx="10515600" cy="4444294"/>
          </a:xfrm>
          <a:prstGeom prst="rect">
            <a:avLst/>
          </a:prstGeom>
        </p:spPr>
        <p:txBody>
          <a:bodyPr wrap="square">
            <a:spAutoFit/>
          </a:bodyPr>
          <a:lstStyle/>
          <a:p>
            <a:pPr marL="342900" indent="-342900">
              <a:buFont typeface="Arial" panose="020B0604020202020204" pitchFamily="34" charset="0"/>
              <a:buChar char="•"/>
            </a:pPr>
            <a:r>
              <a:rPr lang="en-GB" sz="2200" dirty="0"/>
              <a:t>All the advice had been given by PWC in the UK to DS, only corporate law advice given to Jersey Co.’s whether they could enter into the transactions as concern was the overall loss.</a:t>
            </a:r>
          </a:p>
          <a:p>
            <a:endParaRPr lang="en-GB" sz="2200" dirty="0"/>
          </a:p>
          <a:p>
            <a:pPr marL="342900" indent="-342900">
              <a:buFont typeface="Arial" panose="020B0604020202020204" pitchFamily="34" charset="0"/>
              <a:buChar char="•"/>
            </a:pPr>
            <a:r>
              <a:rPr lang="en-GB" sz="2200" dirty="0"/>
              <a:t>Tribunal critical that there was no commercial purpose for Jersey Co.’s entering into the transactions.</a:t>
            </a:r>
          </a:p>
          <a:p>
            <a:endParaRPr lang="en-GB" sz="2200" dirty="0"/>
          </a:p>
          <a:p>
            <a:pPr marL="342900" indent="-342900">
              <a:buFont typeface="Arial" panose="020B0604020202020204" pitchFamily="34" charset="0"/>
              <a:buChar char="•"/>
            </a:pPr>
            <a:r>
              <a:rPr lang="en-GB" sz="2200" dirty="0"/>
              <a:t>Very detailed review of all the Board minutes – 50 pages of facts covering period just from 1</a:t>
            </a:r>
            <a:r>
              <a:rPr lang="en-GB" sz="2200" baseline="30000" dirty="0"/>
              <a:t>st</a:t>
            </a:r>
            <a:r>
              <a:rPr lang="en-GB" sz="2200" dirty="0"/>
              <a:t> June to 20</a:t>
            </a:r>
            <a:r>
              <a:rPr lang="en-GB" sz="2200" baseline="30000" dirty="0"/>
              <a:t>th</a:t>
            </a:r>
            <a:r>
              <a:rPr lang="en-GB" sz="2200" dirty="0"/>
              <a:t> July 2004.</a:t>
            </a:r>
          </a:p>
          <a:p>
            <a:endParaRPr lang="en-GB" sz="2400" dirty="0"/>
          </a:p>
          <a:p>
            <a:pPr>
              <a:lnSpc>
                <a:spcPct val="150000"/>
              </a:lnSpc>
              <a:spcAft>
                <a:spcPts val="80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38974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5"/>
          <p:cNvSpPr>
            <a:spLocks noGrp="1"/>
          </p:cNvSpPr>
          <p:nvPr>
            <p:ph type="title"/>
          </p:nvPr>
        </p:nvSpPr>
        <p:spPr>
          <a:xfrm>
            <a:off x="838200" y="195985"/>
            <a:ext cx="10515600" cy="1325563"/>
          </a:xfrm>
        </p:spPr>
        <p:txBody>
          <a:bodyPr>
            <a:normAutofit/>
          </a:bodyPr>
          <a:lstStyle/>
          <a:p>
            <a:pPr algn="r">
              <a:lnSpc>
                <a:spcPct val="107000"/>
              </a:lnSpc>
              <a:spcAft>
                <a:spcPts val="800"/>
              </a:spcAft>
            </a:pPr>
            <a:r>
              <a:rPr lang="en-GB" sz="3200" b="1" u="sng" dirty="0">
                <a:ea typeface="Calibri" panose="020F0502020204030204" pitchFamily="34" charset="0"/>
                <a:cs typeface="Times New Roman" panose="02020603050405020304" pitchFamily="18" charset="0"/>
              </a:rPr>
              <a:t>How does HMRC approach mid- sized </a:t>
            </a:r>
            <a:br>
              <a:rPr lang="en-GB" sz="3200" b="1" u="sng" dirty="0">
                <a:ea typeface="Calibri" panose="020F0502020204030204" pitchFamily="34" charset="0"/>
                <a:cs typeface="Times New Roman" panose="02020603050405020304" pitchFamily="18" charset="0"/>
              </a:rPr>
            </a:br>
            <a:r>
              <a:rPr lang="en-GB" sz="3200" b="1" u="sng" dirty="0">
                <a:ea typeface="Calibri" panose="020F0502020204030204" pitchFamily="34" charset="0"/>
                <a:cs typeface="Times New Roman" panose="02020603050405020304" pitchFamily="18" charset="0"/>
              </a:rPr>
              <a:t>enterprises tax enquiries?  </a:t>
            </a:r>
            <a:endParaRPr lang="en-GB" sz="3200" b="1" dirty="0">
              <a:ea typeface="Calibri" panose="020F0502020204030204" pitchFamily="34" charset="0"/>
              <a:cs typeface="Times New Roman" panose="02020603050405020304" pitchFamily="18" charset="0"/>
            </a:endParaRPr>
          </a:p>
        </p:txBody>
      </p:sp>
      <p:sp>
        <p:nvSpPr>
          <p:cNvPr id="7" name="Content Placeholder 6"/>
          <p:cNvSpPr>
            <a:spLocks noGrp="1"/>
          </p:cNvSpPr>
          <p:nvPr>
            <p:ph idx="1"/>
          </p:nvPr>
        </p:nvSpPr>
        <p:spPr>
          <a:xfrm>
            <a:off x="838200" y="1815755"/>
            <a:ext cx="10515600" cy="3847207"/>
          </a:xfrm>
          <a:prstGeom prst="rect">
            <a:avLst/>
          </a:prstGeom>
        </p:spPr>
        <p:txBody>
          <a:bodyPr>
            <a:spAutoFit/>
          </a:bodyPr>
          <a:lstStyle/>
          <a:p>
            <a:pPr marL="342900" indent="-342900">
              <a:lnSpc>
                <a:spcPct val="10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Scope of enquiries </a:t>
            </a:r>
          </a:p>
          <a:p>
            <a:pPr marL="342900" indent="-342900">
              <a:lnSpc>
                <a:spcPct val="10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Initial visit to the Company</a:t>
            </a:r>
          </a:p>
          <a:p>
            <a:pPr marL="342900" indent="-342900">
              <a:lnSpc>
                <a:spcPct val="10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Business Records Review   </a:t>
            </a:r>
          </a:p>
          <a:p>
            <a:pPr marL="342900" indent="-342900">
              <a:lnSpc>
                <a:spcPct val="10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Computer Records Review </a:t>
            </a:r>
          </a:p>
          <a:p>
            <a:pPr marL="342900" indent="-342900">
              <a:lnSpc>
                <a:spcPct val="10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Investigation period- fieldwork</a:t>
            </a:r>
          </a:p>
          <a:p>
            <a:pPr marL="342900" indent="-342900">
              <a:lnSpc>
                <a:spcPct val="10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Action Plan – final list of issues to be resolved </a:t>
            </a:r>
          </a:p>
          <a:p>
            <a:pPr marL="342900" indent="-342900">
              <a:lnSpc>
                <a:spcPct val="100000"/>
              </a:lnSpc>
              <a:spcAft>
                <a:spcPts val="800"/>
              </a:spcAft>
              <a:buFont typeface="Arial" panose="020B0604020202020204" pitchFamily="34" charset="0"/>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Closure Notices </a:t>
            </a:r>
          </a:p>
        </p:txBody>
      </p:sp>
    </p:spTree>
    <p:extLst>
      <p:ext uri="{BB962C8B-B14F-4D97-AF65-F5344CB8AC3E}">
        <p14:creationId xmlns:p14="http://schemas.microsoft.com/office/powerpoint/2010/main" val="3905274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5"/>
          <p:cNvSpPr>
            <a:spLocks noGrp="1"/>
          </p:cNvSpPr>
          <p:nvPr>
            <p:ph type="title"/>
          </p:nvPr>
        </p:nvSpPr>
        <p:spPr>
          <a:xfrm>
            <a:off x="838200" y="195985"/>
            <a:ext cx="10515600" cy="1325563"/>
          </a:xfrm>
        </p:spPr>
        <p:txBody>
          <a:bodyPr>
            <a:normAutofit/>
          </a:bodyPr>
          <a:lstStyle/>
          <a:p>
            <a:pPr algn="r">
              <a:lnSpc>
                <a:spcPct val="107000"/>
              </a:lnSpc>
              <a:spcAft>
                <a:spcPts val="800"/>
              </a:spcAft>
            </a:pPr>
            <a:r>
              <a:rPr lang="en-GB" sz="3200" b="1" u="sng" dirty="0"/>
              <a:t>Scope of Enquiry </a:t>
            </a:r>
            <a:endParaRPr lang="en-GB" sz="3200" b="1" dirty="0"/>
          </a:p>
        </p:txBody>
      </p:sp>
      <p:sp>
        <p:nvSpPr>
          <p:cNvPr id="7" name="Content Placeholder 6"/>
          <p:cNvSpPr>
            <a:spLocks noGrp="1"/>
          </p:cNvSpPr>
          <p:nvPr>
            <p:ph idx="1"/>
          </p:nvPr>
        </p:nvSpPr>
        <p:spPr>
          <a:xfrm>
            <a:off x="838200" y="1957431"/>
            <a:ext cx="10515600" cy="3347583"/>
          </a:xfrm>
          <a:prstGeom prst="rect">
            <a:avLst/>
          </a:prstGeom>
        </p:spPr>
        <p:txBody>
          <a:bodyPr wrap="square">
            <a:spAutoFit/>
          </a:bodyPr>
          <a:lstStyle/>
          <a:p>
            <a:r>
              <a:rPr lang="en-GB" sz="2200" dirty="0"/>
              <a:t>“This will be an integrated cross-tax enquiry into the whole of the Group’s business and operations. It will incorporate a detailed review of the business records and accounting systems, and will cover:</a:t>
            </a:r>
          </a:p>
          <a:p>
            <a:pPr marL="342900" indent="-342900">
              <a:lnSpc>
                <a:spcPct val="150000"/>
              </a:lnSpc>
              <a:buFont typeface="Arial" panose="020B0604020202020204" pitchFamily="34" charset="0"/>
              <a:buChar char="•"/>
            </a:pPr>
            <a:r>
              <a:rPr lang="en-GB" sz="2200" dirty="0"/>
              <a:t>Corporation Tax</a:t>
            </a:r>
          </a:p>
          <a:p>
            <a:pPr marL="342900" indent="-342900">
              <a:lnSpc>
                <a:spcPct val="150000"/>
              </a:lnSpc>
              <a:buFont typeface="Arial" panose="020B0604020202020204" pitchFamily="34" charset="0"/>
              <a:buChar char="•"/>
            </a:pPr>
            <a:r>
              <a:rPr lang="en-GB" sz="2200" dirty="0"/>
              <a:t>VAT</a:t>
            </a:r>
          </a:p>
          <a:p>
            <a:pPr marL="342900" indent="-342900">
              <a:lnSpc>
                <a:spcPct val="150000"/>
              </a:lnSpc>
              <a:buFont typeface="Arial" panose="020B0604020202020204" pitchFamily="34" charset="0"/>
              <a:buChar char="•"/>
            </a:pPr>
            <a:r>
              <a:rPr lang="en-GB" sz="2200" dirty="0"/>
              <a:t>Pay As You Earn”</a:t>
            </a:r>
          </a:p>
          <a:p>
            <a:endParaRPr lang="en-GB" sz="2200" dirty="0"/>
          </a:p>
        </p:txBody>
      </p:sp>
    </p:spTree>
    <p:extLst>
      <p:ext uri="{BB962C8B-B14F-4D97-AF65-F5344CB8AC3E}">
        <p14:creationId xmlns:p14="http://schemas.microsoft.com/office/powerpoint/2010/main" val="36057636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In the past a compliance review of this nature may have involved a number of visits at different times to check different taxes separately. We aim to carry out these reviews at the same time where this is possible. The case will be worked jointly by one team and will be co-ordinated through me as Case Lead. </a:t>
            </a:r>
          </a:p>
          <a:p>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I am aware of the recent Corporation Tax and Pay As You Earn enquiries, and information from these will be taken into account. I may also be writing to Mr W and Mr R in due course requesting information on a voluntary third party basis in connection with the enquiries into the Group’s Return.</a:t>
            </a:r>
          </a:p>
          <a:p>
            <a:endParaRPr lang="en-US" dirty="0"/>
          </a:p>
        </p:txBody>
      </p:sp>
      <p:pic>
        <p:nvPicPr>
          <p:cNvPr id="4" name="Picture 2" descr="\\Sg-fpserver\scratch\COtterheim\My Documents\My Pictures\Red faded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614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658"/>
            <a:ext cx="4032448" cy="1372890"/>
          </a:xfrm>
          <a:prstGeom prst="rect">
            <a:avLst/>
          </a:prstGeom>
        </p:spPr>
      </p:pic>
      <p:sp>
        <p:nvSpPr>
          <p:cNvPr id="6" name="Title 5"/>
          <p:cNvSpPr>
            <a:spLocks noGrp="1"/>
          </p:cNvSpPr>
          <p:nvPr>
            <p:ph type="title"/>
          </p:nvPr>
        </p:nvSpPr>
        <p:spPr>
          <a:xfrm>
            <a:off x="838200" y="195985"/>
            <a:ext cx="10515600" cy="1325563"/>
          </a:xfrm>
        </p:spPr>
        <p:txBody>
          <a:bodyPr>
            <a:normAutofit/>
          </a:bodyPr>
          <a:lstStyle/>
          <a:p>
            <a:pPr algn="r">
              <a:lnSpc>
                <a:spcPct val="107000"/>
              </a:lnSpc>
              <a:spcAft>
                <a:spcPts val="800"/>
              </a:spcAft>
            </a:pPr>
            <a:r>
              <a:rPr lang="en-GB" sz="3200" b="1" u="sng" dirty="0"/>
              <a:t>Scope of Enquiry Continued…</a:t>
            </a:r>
            <a:endParaRPr lang="en-GB" sz="3200" b="1" dirty="0"/>
          </a:p>
        </p:txBody>
      </p:sp>
    </p:spTree>
    <p:extLst>
      <p:ext uri="{BB962C8B-B14F-4D97-AF65-F5344CB8AC3E}">
        <p14:creationId xmlns:p14="http://schemas.microsoft.com/office/powerpoint/2010/main" val="2420709646"/>
      </p:ext>
    </p:extLst>
  </p:cSld>
  <p:clrMapOvr>
    <a:masterClrMapping/>
  </p:clrMapOvr>
</p:sld>
</file>

<file path=ppt/theme/_rels/theme20.xml.rels><?xml version="1.0" encoding="UTF-8" standalone="yes"?>
<Relationships xmlns="http://schemas.openxmlformats.org/package/2006/relationships"><Relationship Id="rId1" Type="http://schemas.openxmlformats.org/officeDocument/2006/relationships/image" Target="../media/image49.jpeg"/></Relationships>
</file>

<file path=ppt/theme/_rels/theme34.xml.rels><?xml version="1.0" encoding="UTF-8" standalone="yes"?>
<Relationships xmlns="http://schemas.openxmlformats.org/package/2006/relationships"><Relationship Id="rId1" Type="http://schemas.openxmlformats.org/officeDocument/2006/relationships/image" Target="../media/image72.jpeg"/></Relationships>
</file>

<file path=ppt/theme/theme1.xml><?xml version="1.0" encoding="utf-8"?>
<a:theme xmlns:a="http://schemas.openxmlformats.org/drawingml/2006/main" name="Retrospect">
  <a:themeElements>
    <a:clrScheme name="Custom 19">
      <a:dk1>
        <a:srgbClr val="FFFFFF"/>
      </a:dk1>
      <a:lt1>
        <a:sysClr val="window" lastClr="FFFFFF"/>
      </a:lt1>
      <a:dk2>
        <a:srgbClr val="FFFFFF"/>
      </a:dk2>
      <a:lt2>
        <a:srgbClr val="FFFFFF"/>
      </a:lt2>
      <a:accent1>
        <a:srgbClr val="3F6F0F"/>
      </a:accent1>
      <a:accent2>
        <a:srgbClr val="345B0D"/>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IFS Structure Diagram Template 2009">
  <a:themeElements>
    <a:clrScheme name="HQN Ltd slide templat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HQN Ltd slid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QN Ltd slide templat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HQN Ltd slide templat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HQN Ltd slide templat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HQN Ltd slide templat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HQN Ltd slide templat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HQN Ltd slide templat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HQN Ltd slide templat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HQN Ltd slide templat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HQN Ltd slide templat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HQN Ltd slide templat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HQN Ltd slide templat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HQN Ltd slide templat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dwin Coe LLP">
  <a:themeElements>
    <a:clrScheme name="Edwin Coe L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win Coe LL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win Coe L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win Coe L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win Coe L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win Coe L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win Coe L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win Coe L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win Coe L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win Coe L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win Coe L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win Coe L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win Coe L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win Coe L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dwin Coe LLP">
  <a:themeElements>
    <a:clrScheme name="Edwin Coe L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win Coe LL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win Coe L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win Coe L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win Coe L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win Coe L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win Coe L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win Coe L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win Coe L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win Coe L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win Coe L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win Coe L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win Coe L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win Coe L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BAM_A4PPT_Template_2015 for print">
  <a:themeElements>
    <a:clrScheme name="CBG-AM">
      <a:dk1>
        <a:srgbClr val="404040"/>
      </a:dk1>
      <a:lt1>
        <a:srgbClr val="FFFFFF"/>
      </a:lt1>
      <a:dk2>
        <a:srgbClr val="009FDF"/>
      </a:dk2>
      <a:lt2>
        <a:srgbClr val="001B96"/>
      </a:lt2>
      <a:accent1>
        <a:srgbClr val="747678"/>
      </a:accent1>
      <a:accent2>
        <a:srgbClr val="009FDF"/>
      </a:accent2>
      <a:accent3>
        <a:srgbClr val="66BC29"/>
      </a:accent3>
      <a:accent4>
        <a:srgbClr val="FF0000"/>
      </a:accent4>
      <a:accent5>
        <a:srgbClr val="CE0F69"/>
      </a:accent5>
      <a:accent6>
        <a:srgbClr val="671E75"/>
      </a:accent6>
      <a:hlink>
        <a:srgbClr val="FF6600"/>
      </a:hlink>
      <a:folHlink>
        <a:srgbClr val="FFD2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lIns="18000" tIns="18000" rIns="18000" bIns="18000" rtlCol="0" anchor="ctr"/>
      <a:lstStyle>
        <a:defPPr algn="ctr">
          <a:defRPr sz="11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7800" indent="-177800">
          <a:defRPr sz="1100" dirty="0" smtClean="0">
            <a:solidFill>
              <a:srgbClr val="404040"/>
            </a:solidFill>
          </a:defRPr>
        </a:defPPr>
      </a:lstStyle>
    </a:txDef>
  </a:objectDefaults>
  <a:extraClrSchemeLst/>
  <a:extLst>
    <a:ext uri="{05A4C25C-085E-4340-85A3-A5531E510DB2}">
      <thm15:themeFamily xmlns:thm15="http://schemas.microsoft.com/office/thememl/2012/main" name="CBAM_A4PPT_Template_2015 for print.pptx [Read-Only]" id="{DC6BAE58-9A2E-4948-95F4-3E65D1A736E0}" vid="{DB47DEC5-B185-4C96-A4A6-CB1D42F33BB5}"/>
    </a:ext>
  </a:extLst>
</a:theme>
</file>

<file path=ppt/theme/theme14.xml><?xml version="1.0" encoding="utf-8"?>
<a:theme xmlns:a="http://schemas.openxmlformats.org/drawingml/2006/main" name="1_UNTITLED">
  <a:themeElements>
    <a:clrScheme name="CBG 2014">
      <a:dk1>
        <a:srgbClr val="001B96"/>
      </a:dk1>
      <a:lt1>
        <a:srgbClr val="FFFFFF"/>
      </a:lt1>
      <a:dk2>
        <a:srgbClr val="009FDF"/>
      </a:dk2>
      <a:lt2>
        <a:srgbClr val="000000"/>
      </a:lt2>
      <a:accent1>
        <a:srgbClr val="747678"/>
      </a:accent1>
      <a:accent2>
        <a:srgbClr val="009FDF"/>
      </a:accent2>
      <a:accent3>
        <a:srgbClr val="66BC29"/>
      </a:accent3>
      <a:accent4>
        <a:srgbClr val="FF0000"/>
      </a:accent4>
      <a:accent5>
        <a:srgbClr val="CE0F69"/>
      </a:accent5>
      <a:accent6>
        <a:srgbClr val="671E75"/>
      </a:accent6>
      <a:hlink>
        <a:srgbClr val="FF6600"/>
      </a:hlink>
      <a:folHlink>
        <a:srgbClr val="FFD2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lIns="18000" tIns="18000" rIns="18000" bIns="18000" rtlCol="0" anchor="ctr"/>
      <a:lstStyle>
        <a:defPPr algn="ctr">
          <a:defRPr sz="11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7800" indent="-177800">
          <a:defRPr sz="1100" dirty="0" smtClean="0">
            <a:solidFill>
              <a:srgbClr val="404040"/>
            </a:solidFill>
          </a:defRPr>
        </a:defPPr>
      </a:lstStyle>
    </a:txDef>
  </a:objectDefaults>
  <a:extraClrSchemeLst/>
</a:theme>
</file>

<file path=ppt/theme/theme15.xml><?xml version="1.0" encoding="utf-8"?>
<a:theme xmlns:a="http://schemas.openxmlformats.org/drawingml/2006/main" name="2_UNTITLED">
  <a:themeElements>
    <a:clrScheme name="CBG 2014">
      <a:dk1>
        <a:srgbClr val="001B96"/>
      </a:dk1>
      <a:lt1>
        <a:srgbClr val="FFFFFF"/>
      </a:lt1>
      <a:dk2>
        <a:srgbClr val="009FDF"/>
      </a:dk2>
      <a:lt2>
        <a:srgbClr val="000000"/>
      </a:lt2>
      <a:accent1>
        <a:srgbClr val="747678"/>
      </a:accent1>
      <a:accent2>
        <a:srgbClr val="009FDF"/>
      </a:accent2>
      <a:accent3>
        <a:srgbClr val="66BC29"/>
      </a:accent3>
      <a:accent4>
        <a:srgbClr val="FF0000"/>
      </a:accent4>
      <a:accent5>
        <a:srgbClr val="CE0F69"/>
      </a:accent5>
      <a:accent6>
        <a:srgbClr val="671E75"/>
      </a:accent6>
      <a:hlink>
        <a:srgbClr val="FF6600"/>
      </a:hlink>
      <a:folHlink>
        <a:srgbClr val="FFD2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lIns="18000" tIns="18000" rIns="18000" bIns="18000" rtlCol="0" anchor="ctr"/>
      <a:lstStyle>
        <a:defPPr algn="ctr">
          <a:defRPr sz="11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7800" indent="-177800">
          <a:defRPr sz="1100" dirty="0" smtClean="0">
            <a:solidFill>
              <a:srgbClr val="404040"/>
            </a:solidFill>
          </a:defRPr>
        </a:defPPr>
      </a:lstStyle>
    </a:txDef>
  </a:objectDefaults>
  <a:extraClrSchemeLst/>
</a:theme>
</file>

<file path=ppt/theme/theme16.xml><?xml version="1.0" encoding="utf-8"?>
<a:theme xmlns:a="http://schemas.openxmlformats.org/drawingml/2006/main" name="11_CBAM_A4PPT_Template_2014">
  <a:themeElements>
    <a:clrScheme name="CBG 2014">
      <a:dk1>
        <a:srgbClr val="001B96"/>
      </a:dk1>
      <a:lt1>
        <a:srgbClr val="FFFFFF"/>
      </a:lt1>
      <a:dk2>
        <a:srgbClr val="009FDF"/>
      </a:dk2>
      <a:lt2>
        <a:srgbClr val="000000"/>
      </a:lt2>
      <a:accent1>
        <a:srgbClr val="747678"/>
      </a:accent1>
      <a:accent2>
        <a:srgbClr val="009FDF"/>
      </a:accent2>
      <a:accent3>
        <a:srgbClr val="66BC29"/>
      </a:accent3>
      <a:accent4>
        <a:srgbClr val="FF0000"/>
      </a:accent4>
      <a:accent5>
        <a:srgbClr val="CE0F69"/>
      </a:accent5>
      <a:accent6>
        <a:srgbClr val="671E75"/>
      </a:accent6>
      <a:hlink>
        <a:srgbClr val="FF6600"/>
      </a:hlink>
      <a:folHlink>
        <a:srgbClr val="FFD2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lIns="18000" tIns="18000" rIns="18000" bIns="18000" rtlCol="0" anchor="ctr"/>
      <a:lstStyle>
        <a:defPPr algn="ctr">
          <a:defRPr sz="11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7800" indent="-177800">
          <a:defRPr sz="1100" dirty="0" smtClean="0">
            <a:solidFill>
              <a:srgbClr val="404040"/>
            </a:solidFill>
          </a:defRPr>
        </a:defPPr>
      </a:lstStyle>
    </a:txDef>
  </a:objectDefaults>
  <a:extraClrSchemeLst/>
</a:theme>
</file>

<file path=ppt/theme/theme17.xml><?xml version="1.0" encoding="utf-8"?>
<a:theme xmlns:a="http://schemas.openxmlformats.org/drawingml/2006/main" name="2_CBAM_A4PPT_Template_2015 for print">
  <a:themeElements>
    <a:clrScheme name="CBG-AM">
      <a:dk1>
        <a:srgbClr val="404040"/>
      </a:dk1>
      <a:lt1>
        <a:srgbClr val="FFFFFF"/>
      </a:lt1>
      <a:dk2>
        <a:srgbClr val="009FDF"/>
      </a:dk2>
      <a:lt2>
        <a:srgbClr val="001B96"/>
      </a:lt2>
      <a:accent1>
        <a:srgbClr val="747678"/>
      </a:accent1>
      <a:accent2>
        <a:srgbClr val="009FDF"/>
      </a:accent2>
      <a:accent3>
        <a:srgbClr val="66BC29"/>
      </a:accent3>
      <a:accent4>
        <a:srgbClr val="FF0000"/>
      </a:accent4>
      <a:accent5>
        <a:srgbClr val="CE0F69"/>
      </a:accent5>
      <a:accent6>
        <a:srgbClr val="671E75"/>
      </a:accent6>
      <a:hlink>
        <a:srgbClr val="FF6600"/>
      </a:hlink>
      <a:folHlink>
        <a:srgbClr val="FFD2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lIns="18000" tIns="18000" rIns="18000" bIns="18000" rtlCol="0" anchor="ctr"/>
      <a:lstStyle>
        <a:defPPr algn="ctr">
          <a:defRPr sz="11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7800" indent="-177800">
          <a:defRPr sz="1100" dirty="0" smtClean="0">
            <a:solidFill>
              <a:srgbClr val="404040"/>
            </a:solidFill>
          </a:defRPr>
        </a:defPPr>
      </a:lstStyle>
    </a:txDef>
  </a:objectDefaults>
  <a:extraClrSchemeLst/>
  <a:extLst>
    <a:ext uri="{05A4C25C-085E-4340-85A3-A5531E510DB2}">
      <thm15:themeFamily xmlns:thm15="http://schemas.microsoft.com/office/thememl/2012/main" name="CBAM_A4PPT_Template_2015 for print.pptx [Read-Only]" id="{DC6BAE58-9A2E-4948-95F4-3E65D1A736E0}" vid="{DB47DEC5-B185-4C96-A4A6-CB1D42F33BB5}"/>
    </a:ext>
  </a:extLst>
</a:theme>
</file>

<file path=ppt/theme/theme18.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Body">
  <a:themeElements>
    <a:clrScheme name="E+F Powerpoint">
      <a:dk1>
        <a:sysClr val="windowText" lastClr="000000"/>
      </a:dk1>
      <a:lt1>
        <a:sysClr val="window" lastClr="FFFFFF"/>
      </a:lt1>
      <a:dk2>
        <a:srgbClr val="565656"/>
      </a:dk2>
      <a:lt2>
        <a:srgbClr val="00A19A"/>
      </a:lt2>
      <a:accent1>
        <a:srgbClr val="ECECE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k+Fife Powerpoi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t"/>
      <a:lstStyle>
        <a:defPPr>
          <a:defRPr sz="22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sz="2200" dirty="0" err="1" smtClean="0">
            <a:solidFill>
              <a:schemeClr val="tx2"/>
            </a:solidFill>
          </a:defRPr>
        </a:defPPr>
      </a:lstStyle>
    </a:txDef>
  </a:objectDefaults>
  <a:extraClrSchemeLst/>
  <a:extLst>
    <a:ext uri="{05A4C25C-085E-4340-85A3-A5531E510DB2}">
      <thm15:themeFamily xmlns:thm15="http://schemas.microsoft.com/office/thememl/2012/main" name="Elkington+Fife Powerpoint.potx" id="{409058EE-0070-4A94-8E9B-6B9F88EE3F92}" vid="{E77069D8-F851-40FA-8DD7-0A18B9487C86}"/>
    </a:ext>
  </a:extLst>
</a:theme>
</file>

<file path=ppt/theme/theme20.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1"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1"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_Retrospect">
  <a:themeElements>
    <a:clrScheme name="Custom 3">
      <a:dk1>
        <a:srgbClr val="000000"/>
      </a:dk1>
      <a:lt1>
        <a:sysClr val="window" lastClr="FFFFFF"/>
      </a:lt1>
      <a:dk2>
        <a:srgbClr val="637052"/>
      </a:dk2>
      <a:lt2>
        <a:srgbClr val="CCDDEA"/>
      </a:lt2>
      <a:accent1>
        <a:srgbClr val="960852"/>
      </a:accent1>
      <a:accent2>
        <a:srgbClr val="960852"/>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7.xml><?xml version="1.0" encoding="utf-8"?>
<a:theme xmlns:a="http://schemas.openxmlformats.org/drawingml/2006/main" name="2_Retrospect">
  <a:themeElements>
    <a:clrScheme name="Custom 3">
      <a:dk1>
        <a:srgbClr val="000000"/>
      </a:dk1>
      <a:lt1>
        <a:sysClr val="window" lastClr="FFFFFF"/>
      </a:lt1>
      <a:dk2>
        <a:srgbClr val="637052"/>
      </a:dk2>
      <a:lt2>
        <a:srgbClr val="CCDDEA"/>
      </a:lt2>
      <a:accent1>
        <a:srgbClr val="960852"/>
      </a:accent1>
      <a:accent2>
        <a:srgbClr val="960852"/>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8.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IB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slides">
  <a:themeElements>
    <a:clrScheme name="Elkington+Fife">
      <a:dk1>
        <a:sysClr val="windowText" lastClr="000000"/>
      </a:dk1>
      <a:lt1>
        <a:sysClr val="window" lastClr="FFFFFF"/>
      </a:lt1>
      <a:dk2>
        <a:srgbClr val="565656"/>
      </a:dk2>
      <a:lt2>
        <a:srgbClr val="00A19A"/>
      </a:lt2>
      <a:accent1>
        <a:srgbClr val="ECECEC"/>
      </a:accent1>
      <a:accent2>
        <a:srgbClr val="C0504D"/>
      </a:accent2>
      <a:accent3>
        <a:srgbClr val="9BBB59"/>
      </a:accent3>
      <a:accent4>
        <a:srgbClr val="8064A2"/>
      </a:accent4>
      <a:accent5>
        <a:srgbClr val="4BACC6"/>
      </a:accent5>
      <a:accent6>
        <a:srgbClr val="F79646"/>
      </a:accent6>
      <a:hlink>
        <a:srgbClr val="565656"/>
      </a:hlink>
      <a:folHlink>
        <a:srgbClr val="565656"/>
      </a:folHlink>
    </a:clrScheme>
    <a:fontScheme name="Elk+Fife Powerpoi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Elkington+Fife Powerpoint.potx" id="{409058EE-0070-4A94-8E9B-6B9F88EE3F92}" vid="{4AF24032-43BC-441F-9CAA-96B9DB71FA0B}"/>
    </a:ext>
  </a:extLst>
</a:theme>
</file>

<file path=ppt/theme/theme30.xml><?xml version="1.0" encoding="utf-8"?>
<a:theme xmlns:a="http://schemas.openxmlformats.org/drawingml/2006/main" name="EMCS">
  <a:themeElements>
    <a:clrScheme name="Custom 1">
      <a:dk1>
        <a:srgbClr val="1C2121"/>
      </a:dk1>
      <a:lt1>
        <a:sysClr val="window" lastClr="FFFFFF"/>
      </a:lt1>
      <a:dk2>
        <a:srgbClr val="595959"/>
      </a:dk2>
      <a:lt2>
        <a:srgbClr val="E7E6E6"/>
      </a:lt2>
      <a:accent1>
        <a:srgbClr val="C10524"/>
      </a:accent1>
      <a:accent2>
        <a:srgbClr val="595959"/>
      </a:accent2>
      <a:accent3>
        <a:srgbClr val="F92347"/>
      </a:accent3>
      <a:accent4>
        <a:srgbClr val="A5A5A5"/>
      </a:accent4>
      <a:accent5>
        <a:srgbClr val="FB758B"/>
      </a:accent5>
      <a:accent6>
        <a:srgbClr val="D8D8D8"/>
      </a:accent6>
      <a:hlink>
        <a:srgbClr val="C00000"/>
      </a:hlink>
      <a:folHlink>
        <a:srgbClr val="C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S" id="{C86CC914-0746-46B7-9564-BE262E389A62}" vid="{98521079-CB0B-4B5F-A3CA-41F1AB535BC8}"/>
    </a:ext>
  </a:extLst>
</a:theme>
</file>

<file path=ppt/theme/theme31.xml><?xml version="1.0" encoding="utf-8"?>
<a:theme xmlns:a="http://schemas.openxmlformats.org/drawingml/2006/main" name="Default - Cover">
  <a:themeElements>
    <a:clrScheme name="">
      <a:dk1>
        <a:srgbClr val="B93481"/>
      </a:dk1>
      <a:lt1>
        <a:srgbClr val="85B99B"/>
      </a:lt1>
      <a:dk2>
        <a:srgbClr val="535353"/>
      </a:dk2>
      <a:lt2>
        <a:srgbClr val="A7A7A7"/>
      </a:lt2>
      <a:accent1>
        <a:srgbClr val="0365C0"/>
      </a:accent1>
      <a:accent2>
        <a:srgbClr val="00882B"/>
      </a:accent2>
      <a:accent3>
        <a:srgbClr val="C2D9CB"/>
      </a:accent3>
      <a:accent4>
        <a:srgbClr val="9E2B6D"/>
      </a:accent4>
      <a:accent5>
        <a:srgbClr val="AAB8DC"/>
      </a:accent5>
      <a:accent6>
        <a:srgbClr val="007B26"/>
      </a:accent6>
      <a:hlink>
        <a:srgbClr val="0000FF"/>
      </a:hlink>
      <a:folHlink>
        <a:srgbClr val="FF00FF"/>
      </a:folHlink>
    </a:clrScheme>
    <a:fontScheme name="Default - Cov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85B99B"/>
        </a:solidFill>
        <a:ln w="25400" cap="flat" cmpd="sng" algn="ctr">
          <a:solidFill>
            <a:srgbClr val="0365C0"/>
          </a:solidFill>
          <a:prstDash val="solid"/>
          <a:bevel/>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en-US" altLang="en-US" sz="3800" b="0" i="1" u="none" strike="noStrike" cap="none" normalizeH="0" baseline="0" smtClean="0">
            <a:ln>
              <a:noFill/>
            </a:ln>
            <a:solidFill>
              <a:srgbClr val="B93481"/>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85B99B"/>
        </a:solidFill>
        <a:ln w="25400" cap="flat" cmpd="sng" algn="ctr">
          <a:solidFill>
            <a:srgbClr val="0365C0"/>
          </a:solidFill>
          <a:prstDash val="solid"/>
          <a:bevel/>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en-US" altLang="en-US" sz="3800" b="0" i="1" u="none" strike="noStrike" cap="none" normalizeH="0" baseline="0" smtClean="0">
            <a:ln>
              <a:noFill/>
            </a:ln>
            <a:solidFill>
              <a:srgbClr val="B93481"/>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Default">
  <a:themeElements>
    <a:clrScheme name="">
      <a:dk1>
        <a:srgbClr val="B93481"/>
      </a:dk1>
      <a:lt1>
        <a:srgbClr val="85B99B"/>
      </a:lt1>
      <a:dk2>
        <a:srgbClr val="535353"/>
      </a:dk2>
      <a:lt2>
        <a:srgbClr val="A7A7A7"/>
      </a:lt2>
      <a:accent1>
        <a:srgbClr val="0365C0"/>
      </a:accent1>
      <a:accent2>
        <a:srgbClr val="00882B"/>
      </a:accent2>
      <a:accent3>
        <a:srgbClr val="C2D9CB"/>
      </a:accent3>
      <a:accent4>
        <a:srgbClr val="9E2B6D"/>
      </a:accent4>
      <a:accent5>
        <a:srgbClr val="AAB8DC"/>
      </a:accent5>
      <a:accent6>
        <a:srgbClr val="007B26"/>
      </a:accent6>
      <a:hlink>
        <a:srgbClr val="0000FF"/>
      </a:hlink>
      <a:folHlink>
        <a:srgbClr val="FF00FF"/>
      </a:folHlink>
    </a:clrScheme>
    <a:fontScheme name="Defaul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85B99B"/>
        </a:solidFill>
        <a:ln w="25400" cap="flat" cmpd="sng" algn="ctr">
          <a:solidFill>
            <a:srgbClr val="0365C0"/>
          </a:solidFill>
          <a:prstDash val="solid"/>
          <a:bevel/>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en-US" altLang="en-US" sz="3800" b="0" i="1" u="none" strike="noStrike" cap="none" normalizeH="0" baseline="0" smtClean="0">
            <a:ln>
              <a:noFill/>
            </a:ln>
            <a:solidFill>
              <a:srgbClr val="B93481"/>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85B99B"/>
        </a:solidFill>
        <a:ln w="25400" cap="flat" cmpd="sng" algn="ctr">
          <a:solidFill>
            <a:srgbClr val="0365C0"/>
          </a:solidFill>
          <a:prstDash val="solid"/>
          <a:bevel/>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en-US" altLang="en-US" sz="3800" b="0" i="1" u="none" strike="noStrike" cap="none" normalizeH="0" baseline="0" smtClean="0">
            <a:ln>
              <a:noFill/>
            </a:ln>
            <a:solidFill>
              <a:srgbClr val="B93481"/>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_Firm Branding">
  <a:themeElements>
    <a:clrScheme name="Blank 2">
      <a:dk1>
        <a:srgbClr val="1D252D"/>
      </a:dk1>
      <a:lt1>
        <a:srgbClr val="FFFFFF"/>
      </a:lt1>
      <a:dk2>
        <a:srgbClr val="00A69D"/>
      </a:dk2>
      <a:lt2>
        <a:srgbClr val="EEECE1"/>
      </a:lt2>
      <a:accent1>
        <a:srgbClr val="CF4520"/>
      </a:accent1>
      <a:accent2>
        <a:srgbClr val="67823A"/>
      </a:accent2>
      <a:accent3>
        <a:srgbClr val="FFFFFF"/>
      </a:accent3>
      <a:accent4>
        <a:srgbClr val="171E25"/>
      </a:accent4>
      <a:accent5>
        <a:srgbClr val="E4B0AB"/>
      </a:accent5>
      <a:accent6>
        <a:srgbClr val="5D7534"/>
      </a:accent6>
      <a:hlink>
        <a:srgbClr val="EAAA00"/>
      </a:hlink>
      <a:folHlink>
        <a:srgbClr val="722257"/>
      </a:folHlink>
    </a:clrScheme>
    <a:fontScheme name="Blank">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Blank 2">
        <a:dk1>
          <a:srgbClr val="1D252D"/>
        </a:dk1>
        <a:lt1>
          <a:srgbClr val="FFFFFF"/>
        </a:lt1>
        <a:dk2>
          <a:srgbClr val="00A69D"/>
        </a:dk2>
        <a:lt2>
          <a:srgbClr val="EEECE1"/>
        </a:lt2>
        <a:accent1>
          <a:srgbClr val="CF4520"/>
        </a:accent1>
        <a:accent2>
          <a:srgbClr val="67823A"/>
        </a:accent2>
        <a:accent3>
          <a:srgbClr val="FFFFFF"/>
        </a:accent3>
        <a:accent4>
          <a:srgbClr val="171E25"/>
        </a:accent4>
        <a:accent5>
          <a:srgbClr val="E4B0AB"/>
        </a:accent5>
        <a:accent6>
          <a:srgbClr val="5D7534"/>
        </a:accent6>
        <a:hlink>
          <a:srgbClr val="EAAA00"/>
        </a:hlink>
        <a:folHlink>
          <a:srgbClr val="72225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aining seminar presentation">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600" b="1" i="0" u="none" strike="noStrike" cap="none" normalizeH="0" baseline="0" smtClean="0">
            <a:ln>
              <a:noFill/>
            </a:ln>
            <a:solidFill>
              <a:srgbClr val="284C6A"/>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600" b="1" i="0" u="none" strike="noStrike" cap="none" normalizeH="0" baseline="0" smtClean="0">
            <a:ln>
              <a:noFill/>
            </a:ln>
            <a:solidFill>
              <a:srgbClr val="284C6A"/>
            </a:solidFill>
            <a:effectLst/>
            <a:latin typeface="Verdana" pitchFamily="34"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randed Powerpoint Template">
  <a:themeElements>
    <a:clrScheme name="E+F Powerpoint">
      <a:dk1>
        <a:sysClr val="windowText" lastClr="000000"/>
      </a:dk1>
      <a:lt1>
        <a:sysClr val="window" lastClr="FFFFFF"/>
      </a:lt1>
      <a:dk2>
        <a:srgbClr val="565656"/>
      </a:dk2>
      <a:lt2>
        <a:srgbClr val="00A19A"/>
      </a:lt2>
      <a:accent1>
        <a:srgbClr val="ECECE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k+Fife Powerpoi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Elkington+Fife Powerpoint.potx" id="{409058EE-0070-4A94-8E9B-6B9F88EE3F92}" vid="{535F5F1A-BD5F-43F2-AB3B-A74BECD24BDA}"/>
    </a:ext>
  </a:extLst>
</a:theme>
</file>

<file path=ppt/theme/theme7.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Standard">
      <a:majorFont>
        <a:latin typeface="Garamond"/>
        <a:ea typeface=""/>
        <a:cs typeface=""/>
      </a:majorFont>
      <a:minorFont>
        <a:latin typeface="Avenir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lack_On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Standard">
      <a:majorFont>
        <a:latin typeface="Garamond"/>
        <a:ea typeface=""/>
        <a:cs typeface=""/>
      </a:majorFont>
      <a:minorFont>
        <a:latin typeface="Avenir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Vistra PowerPoint Template 2016">
  <a:themeElements>
    <a:clrScheme name="Vistra">
      <a:dk1>
        <a:srgbClr val="58595B"/>
      </a:dk1>
      <a:lt1>
        <a:sysClr val="window" lastClr="FFFFFF"/>
      </a:lt1>
      <a:dk2>
        <a:srgbClr val="BF0D3E"/>
      </a:dk2>
      <a:lt2>
        <a:srgbClr val="A39382"/>
      </a:lt2>
      <a:accent1>
        <a:srgbClr val="BF0D3E"/>
      </a:accent1>
      <a:accent2>
        <a:srgbClr val="A39382"/>
      </a:accent2>
      <a:accent3>
        <a:srgbClr val="58595B"/>
      </a:accent3>
      <a:accent4>
        <a:srgbClr val="BCBEC0"/>
      </a:accent4>
      <a:accent5>
        <a:srgbClr val="76232F"/>
      </a:accent5>
      <a:accent6>
        <a:srgbClr val="7A6855"/>
      </a:accent6>
      <a:hlink>
        <a:srgbClr val="BF0D3E"/>
      </a:hlink>
      <a:folHlink>
        <a:srgbClr val="7623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BG-AM">
    <a:dk1>
      <a:srgbClr val="404040"/>
    </a:dk1>
    <a:lt1>
      <a:srgbClr val="FFFFFF"/>
    </a:lt1>
    <a:dk2>
      <a:srgbClr val="009FDF"/>
    </a:dk2>
    <a:lt2>
      <a:srgbClr val="001B96"/>
    </a:lt2>
    <a:accent1>
      <a:srgbClr val="747678"/>
    </a:accent1>
    <a:accent2>
      <a:srgbClr val="009FDF"/>
    </a:accent2>
    <a:accent3>
      <a:srgbClr val="66BC29"/>
    </a:accent3>
    <a:accent4>
      <a:srgbClr val="FF0000"/>
    </a:accent4>
    <a:accent5>
      <a:srgbClr val="CE0F69"/>
    </a:accent5>
    <a:accent6>
      <a:srgbClr val="671E75"/>
    </a:accent6>
    <a:hlink>
      <a:srgbClr val="FF6600"/>
    </a:hlink>
    <a:folHlink>
      <a:srgbClr val="FFD2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6ADD946759B94A858B8B18E48D91A0" ma:contentTypeVersion="2" ma:contentTypeDescription="Create a new document." ma:contentTypeScope="" ma:versionID="d7dcf972895650f98973beb038ff31a9">
  <xsd:schema xmlns:xsd="http://www.w3.org/2001/XMLSchema" xmlns:xs="http://www.w3.org/2001/XMLSchema" xmlns:p="http://schemas.microsoft.com/office/2006/metadata/properties" xmlns:ns2="af0a768f-b0bc-475b-8c1f-3eb162c0ea26" targetNamespace="http://schemas.microsoft.com/office/2006/metadata/properties" ma:root="true" ma:fieldsID="31e6524aff4b709dec53095a7176faca" ns2:_="">
    <xsd:import namespace="af0a768f-b0bc-475b-8c1f-3eb162c0ea2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a768f-b0bc-475b-8c1f-3eb162c0ea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CB5C54-9A87-4527-B020-1B078852FA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a768f-b0bc-475b-8c1f-3eb162c0e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96771D-7A43-48FE-94FA-973529705152}">
  <ds:schemaRefs>
    <ds:schemaRef ds:uri="http://schemas.microsoft.com/sharepoint/v3/contenttype/forms"/>
  </ds:schemaRefs>
</ds:datastoreItem>
</file>

<file path=customXml/itemProps3.xml><?xml version="1.0" encoding="utf-8"?>
<ds:datastoreItem xmlns:ds="http://schemas.openxmlformats.org/officeDocument/2006/customXml" ds:itemID="{93649E9B-8CF0-4BE0-BA66-E47D2B870523}">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af0a768f-b0bc-475b-8c1f-3eb162c0ea2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4499</TotalTime>
  <Words>13869</Words>
  <Application>Microsoft Office PowerPoint</Application>
  <PresentationFormat>Widescreen</PresentationFormat>
  <Paragraphs>2007</Paragraphs>
  <Slides>206</Slides>
  <Notes>51</Notes>
  <HiddenSlides>0</HiddenSlides>
  <MMClips>0</MMClips>
  <ScaleCrop>false</ScaleCrop>
  <HeadingPairs>
    <vt:vector size="8" baseType="variant">
      <vt:variant>
        <vt:lpstr>Fonts Used</vt:lpstr>
      </vt:variant>
      <vt:variant>
        <vt:i4>36</vt:i4>
      </vt:variant>
      <vt:variant>
        <vt:lpstr>Theme</vt:lpstr>
      </vt:variant>
      <vt:variant>
        <vt:i4>35</vt:i4>
      </vt:variant>
      <vt:variant>
        <vt:lpstr>Embedded OLE Servers</vt:lpstr>
      </vt:variant>
      <vt:variant>
        <vt:i4>1</vt:i4>
      </vt:variant>
      <vt:variant>
        <vt:lpstr>Slide Titles</vt:lpstr>
      </vt:variant>
      <vt:variant>
        <vt:i4>206</vt:i4>
      </vt:variant>
    </vt:vector>
  </HeadingPairs>
  <TitlesOfParts>
    <vt:vector size="278" baseType="lpstr">
      <vt:lpstr>Arial Unicode MS</vt:lpstr>
      <vt:lpstr>微軟正黑體</vt:lpstr>
      <vt:lpstr>ＭＳ Ｐゴシック</vt:lpstr>
      <vt:lpstr>ＭＳ Ｐゴシック</vt:lpstr>
      <vt:lpstr>Acumin Pro Light</vt:lpstr>
      <vt:lpstr>Aileron</vt:lpstr>
      <vt:lpstr>Aileron Bold</vt:lpstr>
      <vt:lpstr>Arial</vt:lpstr>
      <vt:lpstr>Arial Black</vt:lpstr>
      <vt:lpstr>Arial Narrow</vt:lpstr>
      <vt:lpstr>Arial-ItalicMT</vt:lpstr>
      <vt:lpstr>ArialMT</vt:lpstr>
      <vt:lpstr>Avenir Book</vt:lpstr>
      <vt:lpstr>Avenir Roman</vt:lpstr>
      <vt:lpstr>Book Antiqua</vt:lpstr>
      <vt:lpstr>Calibri</vt:lpstr>
      <vt:lpstr>Calibri Light</vt:lpstr>
      <vt:lpstr>Century Gothic</vt:lpstr>
      <vt:lpstr>CG Omega</vt:lpstr>
      <vt:lpstr>Constantia</vt:lpstr>
      <vt:lpstr>Courier New</vt:lpstr>
      <vt:lpstr>FS Albert Light</vt:lpstr>
      <vt:lpstr>Garamond</vt:lpstr>
      <vt:lpstr>Geneva</vt:lpstr>
      <vt:lpstr>Helvetica</vt:lpstr>
      <vt:lpstr>Helvetica Light</vt:lpstr>
      <vt:lpstr>Helvetica Neue</vt:lpstr>
      <vt:lpstr>Helvetica Neue Light</vt:lpstr>
      <vt:lpstr>Lucida Grande</vt:lpstr>
      <vt:lpstr>Mangal</vt:lpstr>
      <vt:lpstr>Symbol</vt:lpstr>
      <vt:lpstr>Times New Roman</vt:lpstr>
      <vt:lpstr>Verdana</vt:lpstr>
      <vt:lpstr>Wingdings</vt:lpstr>
      <vt:lpstr>Wingdings 2</vt:lpstr>
      <vt:lpstr>ヒラギノ角ゴ Pro W3</vt:lpstr>
      <vt:lpstr>Retrospect</vt:lpstr>
      <vt:lpstr>Main Body</vt:lpstr>
      <vt:lpstr>End slides</vt:lpstr>
      <vt:lpstr>_Firm Branding</vt:lpstr>
      <vt:lpstr>Training seminar presentation</vt:lpstr>
      <vt:lpstr>Branded Powerpoint Template</vt:lpstr>
      <vt:lpstr>blank</vt:lpstr>
      <vt:lpstr>Black_On_White</vt:lpstr>
      <vt:lpstr>Vistra PowerPoint Template 2016</vt:lpstr>
      <vt:lpstr>IFS Structure Diagram Template 2009</vt:lpstr>
      <vt:lpstr>Edwin Coe LLP</vt:lpstr>
      <vt:lpstr>1_Edwin Coe LLP</vt:lpstr>
      <vt:lpstr>CBAM_A4PPT_Template_2015 for print</vt:lpstr>
      <vt:lpstr>1_UNTITLED</vt:lpstr>
      <vt:lpstr>2_UNTITLED</vt:lpstr>
      <vt:lpstr>11_CBAM_A4PPT_Template_2014</vt:lpstr>
      <vt:lpstr>2_CBAM_A4PPT_Template_2015 for print</vt:lpstr>
      <vt:lpstr>1_Tema di Office</vt:lpstr>
      <vt:lpstr>Tema di Office</vt:lpstr>
      <vt:lpstr>Flow</vt:lpstr>
      <vt:lpstr>Blank Presentation</vt:lpstr>
      <vt:lpstr>1_Custom Design</vt:lpstr>
      <vt:lpstr>2_Custom Design</vt:lpstr>
      <vt:lpstr>3_Custom Design</vt:lpstr>
      <vt:lpstr>1_Office Theme</vt:lpstr>
      <vt:lpstr>1_Retrospect</vt:lpstr>
      <vt:lpstr>2_Retrospect</vt:lpstr>
      <vt:lpstr>1_Blank</vt:lpstr>
      <vt:lpstr>IBSA</vt:lpstr>
      <vt:lpstr>EMCS</vt:lpstr>
      <vt:lpstr>Default - Cover</vt:lpstr>
      <vt:lpstr>Default</vt:lpstr>
      <vt:lpstr>Office Theme</vt:lpstr>
      <vt:lpstr>Mesh</vt:lpstr>
      <vt:lpstr>2_Office Theme</vt:lpstr>
      <vt:lpstr>Chart</vt:lpstr>
      <vt:lpstr>PowerPoint Presentation</vt:lpstr>
      <vt:lpstr>PowerPoint Presentation</vt:lpstr>
      <vt:lpstr>PowerPoint Presentation</vt:lpstr>
      <vt:lpstr>How do I protect my company’s IP?  (How not to patent your copyright) </vt:lpstr>
      <vt:lpstr>Scope</vt:lpstr>
      <vt:lpstr>IP – a whistle-stop tour</vt:lpstr>
      <vt:lpstr>Trade marks</vt:lpstr>
      <vt:lpstr>Trade marks - examples</vt:lpstr>
      <vt:lpstr>Copyright</vt:lpstr>
      <vt:lpstr>Passing off</vt:lpstr>
      <vt:lpstr>Patents</vt:lpstr>
      <vt:lpstr>Designs</vt:lpstr>
      <vt:lpstr>Which of these rights does Polycon have?</vt:lpstr>
      <vt:lpstr>Best practice</vt:lpstr>
      <vt:lpstr>Brexit </vt:lpstr>
      <vt:lpstr>Who are these people and what do they have in common?</vt:lpstr>
      <vt:lpstr>PowerPoint Presentation</vt:lpstr>
      <vt:lpstr>They no longer have the right to use their name</vt:lpstr>
      <vt:lpstr>How to stop this happening (if you want to):</vt:lpstr>
      <vt:lpstr>Thank you for your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Incentivising Employees at Home &amp; Abroad</vt:lpstr>
      <vt:lpstr>Incentivising Employees at Home &amp; Abroad</vt:lpstr>
      <vt:lpstr>Polycon – The Early Days</vt:lpstr>
      <vt:lpstr>Polycon – The Early Days (2)</vt:lpstr>
      <vt:lpstr>Polycon – The growth years</vt:lpstr>
      <vt:lpstr>Managing the Leavers</vt:lpstr>
      <vt:lpstr>The Exit!</vt:lpstr>
      <vt:lpstr>Luxembourg government introduces a new IP tax regime</vt:lpstr>
      <vt:lpstr>INTELLECTUAL PROPERTY REGIME</vt:lpstr>
      <vt:lpstr>PowerPoint Presentation</vt:lpstr>
      <vt:lpstr>BEPS</vt:lpstr>
      <vt:lpstr>BEPS</vt:lpstr>
      <vt:lpstr>In Practice ? (Con’d)</vt:lpstr>
      <vt:lpstr>In Practice ? (Con’d)</vt:lpstr>
      <vt:lpstr>New Luxembourg IP tax regime  Introduction and background </vt:lpstr>
      <vt:lpstr>New Lux IP tax regime  “LUXEMBOURG NEXUS RATIO” </vt:lpstr>
      <vt:lpstr>New Lux IP tax regime</vt:lpstr>
      <vt:lpstr>New Lux IP tax regime  Key features </vt:lpstr>
      <vt:lpstr>New Lux IP tax regime  Key features</vt:lpstr>
      <vt:lpstr>New Lux IP tax regime  Key features</vt:lpstr>
      <vt:lpstr>New Lux IP tax regime  Key features</vt:lpstr>
      <vt:lpstr>New Lux IP tax regime  Key features</vt:lpstr>
      <vt:lpstr>New Lux IP tax regime  Key features</vt:lpstr>
      <vt:lpstr>New Lux IP tax regime Key features</vt:lpstr>
      <vt:lpstr>PowerPoint Presentation</vt:lpstr>
      <vt:lpstr>Structuring via Malta</vt:lpstr>
      <vt:lpstr>New developments</vt:lpstr>
      <vt:lpstr>Notional interest deduction (NID)</vt:lpstr>
      <vt:lpstr>Notional interest deduction (NID) continued</vt:lpstr>
      <vt:lpstr>Multi lateral instrument (MLI)</vt:lpstr>
      <vt:lpstr>MLI- Principal Purpose Test</vt:lpstr>
      <vt:lpstr>Principal Purpose Test –OECD Commentary</vt:lpstr>
      <vt:lpstr>Principal Purpose Test –OECD Commentary</vt:lpstr>
      <vt:lpstr>Principal Purpose Test –OECD Commentary</vt:lpstr>
      <vt:lpstr>Principal Purpose Test –OECD Commentary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Current UK Tax landscape </vt:lpstr>
      <vt:lpstr>What does HMRC perceive risks to be?</vt:lpstr>
      <vt:lpstr> HMRC approach to dealing with tax enquiries    </vt:lpstr>
      <vt:lpstr>PowerPoint Presentation</vt:lpstr>
      <vt:lpstr>Alternative Dispute Resolution (“ADR”)   </vt:lpstr>
      <vt:lpstr>HMRC Offshore Property Developers Task Force </vt:lpstr>
      <vt:lpstr>PowerPoint Presentation</vt:lpstr>
      <vt:lpstr>Development Securities  </vt:lpstr>
      <vt:lpstr>Development Securities  </vt:lpstr>
      <vt:lpstr>DS – The Decision   </vt:lpstr>
      <vt:lpstr>Practical Lessons </vt:lpstr>
      <vt:lpstr>How does HMRC approach mid- sized  enterprises tax enquiries?  </vt:lpstr>
      <vt:lpstr>Scope of Enquiry </vt:lpstr>
      <vt:lpstr>Scope of Enquiry Continued…</vt:lpstr>
      <vt:lpstr>Initial Visit to the Company</vt:lpstr>
      <vt:lpstr>PowerPoint Presentation</vt:lpstr>
      <vt:lpstr>Introduction to Edwin Coe LLP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lpstr>PowerPoint Presentation</vt:lpstr>
      <vt:lpstr>PowerPoint Presentation</vt:lpstr>
      <vt:lpstr>PowerPoint Presentation</vt:lpstr>
      <vt:lpstr>PowerPoint Presentation</vt:lpstr>
      <vt:lpstr>PowerPoint Presentation</vt:lpstr>
      <vt:lpstr>PowerPoint Presentation</vt:lpstr>
      <vt:lpstr>Who are we working with</vt:lpstr>
      <vt:lpstr>PowerPoint Presentation</vt:lpstr>
      <vt:lpstr>PowerPoint Presentation</vt:lpstr>
      <vt:lpstr>Important information and risks</vt:lpstr>
      <vt:lpstr> Strong traditions, proven experience</vt:lpstr>
      <vt:lpstr>Our investment principles</vt:lpstr>
      <vt:lpstr>Illustrative portfolio - Balanced</vt:lpstr>
      <vt:lpstr>Research helps us access the “best in class” ideas </vt:lpstr>
      <vt:lpstr>Illustrative Balanced portfolio (for discussion purposes only)</vt:lpstr>
      <vt:lpstr>Annualised performance - Bespoke</vt:lpstr>
      <vt:lpstr>PowerPoint Presentation</vt:lpstr>
      <vt:lpstr> Italian «Resident Non-Domiciled»  tax regime</vt:lpstr>
      <vt:lpstr>The new tax regime</vt:lpstr>
      <vt:lpstr>Who may apply for the Regime? </vt:lpstr>
      <vt:lpstr>Who may apply for the Regime? Extension to family members</vt:lpstr>
      <vt:lpstr>Why to apply for the Regime</vt:lpstr>
      <vt:lpstr>Benefits for gift and inheritance tax purposes</vt:lpstr>
      <vt:lpstr>How to apply for the Regime Decision of the Director of the Revenue Agency dated March 8th, 2017</vt:lpstr>
      <vt:lpstr>Advance ruling</vt:lpstr>
      <vt:lpstr>Ordinary regime vs Resident non-dom regime</vt:lpstr>
      <vt:lpstr>PowerPoint Presentation</vt:lpstr>
      <vt:lpstr>WHERE SHOULD I BE RESIDENT IF I WANT TO SELL UP?</vt:lpstr>
      <vt:lpstr>WHERE SHOULD I BE RESIDENT IF I WANT TO SELL UP?</vt:lpstr>
      <vt:lpstr>WHERE SHOULD I BE RESIDENT IF I WANT TO SELL UP?</vt:lpstr>
      <vt:lpstr>WHERE SHOULD I BE RESIDENT IF I WANT TO SELL UP?</vt:lpstr>
      <vt:lpstr>WHERE SHOULD I BE RESIDENT IF I WANT TO SELL UP?</vt:lpstr>
      <vt:lpstr>WHERE SHOULD I BE RESIDENT IF I WANT TO SELL UP?</vt:lpstr>
      <vt:lpstr>WHERE SHOULD I BE RESIDENT IF I WANT TO SELL UP?</vt:lpstr>
      <vt:lpstr>WHERE SHOULD I BE RESIDENT IF I WANT TO SELL UP?</vt:lpstr>
      <vt:lpstr>     Thank you for your attention!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Cyprus Tax Residency criteria </vt:lpstr>
      <vt:lpstr>PowerPoint Presentation</vt:lpstr>
      <vt:lpstr>90 days rule exemption</vt:lpstr>
      <vt:lpstr>PowerPoint Presentation</vt:lpstr>
      <vt:lpstr>PowerPoint Presentation</vt:lpstr>
      <vt:lpstr>Capital gains tax</vt:lpstr>
      <vt:lpstr>Montenegro Tax Residency-Individuals</vt:lpstr>
      <vt:lpstr>Montenegro Tax Residency-Individuals</vt:lpstr>
      <vt:lpstr>How are company assets dealt  with upon divorce?   Lucy Greenwood</vt:lpstr>
      <vt:lpstr>Company assets upon divorce</vt:lpstr>
      <vt:lpstr>The basics</vt:lpstr>
      <vt:lpstr>What is a fair division?</vt:lpstr>
      <vt:lpstr>Some points to note…</vt:lpstr>
      <vt:lpstr>Some points to note…</vt:lpstr>
      <vt:lpstr>Is everything split 50:50?</vt:lpstr>
      <vt:lpstr>Matrimonial or non-matrimonial?</vt:lpstr>
      <vt:lpstr>Valuation</vt:lpstr>
      <vt:lpstr>How do courts treat businesses?</vt:lpstr>
      <vt:lpstr>It’s not mine!!</vt:lpstr>
      <vt:lpstr>International dimension</vt:lpstr>
      <vt:lpstr>PowerPoint Presentation</vt:lpstr>
      <vt:lpstr>Non Court Resolution</vt:lpstr>
      <vt:lpstr>Negotiate don’t litigate</vt:lpstr>
      <vt:lpstr>Why ADR?</vt:lpstr>
      <vt:lpstr>How to protect your business</vt:lpstr>
      <vt:lpstr>What is “fair”?</vt:lpstr>
      <vt:lpstr>More solutions to protect your business</vt:lpstr>
      <vt:lpstr>PowerPoint Presentation</vt:lpstr>
      <vt:lpstr>Tax Efficient Inheritance Liz Palmer</vt:lpstr>
      <vt:lpstr>How can my children inherit the company in the most tax efficient way?</vt:lpstr>
      <vt:lpstr>PowerPoint Presentation</vt:lpstr>
      <vt:lpstr>PowerPoint Presentation</vt:lpstr>
      <vt:lpstr>PowerPoint Presentation</vt:lpstr>
      <vt:lpstr>PowerPoint Presentation</vt:lpstr>
      <vt:lpstr>PowerPoint Presentation</vt:lpstr>
      <vt:lpstr>PRESENTATION TO IBSA</vt:lpstr>
      <vt:lpstr>How much do I need to provide for later life?</vt:lpstr>
      <vt:lpstr>Why utilise pension schemes ?</vt:lpstr>
      <vt:lpstr>“Cupboards of wealth”</vt:lpstr>
      <vt:lpstr>UK Contribution limits</vt:lpstr>
      <vt:lpstr>Drawing benefits</vt:lpstr>
      <vt:lpstr>Death benefits – Inheritance Planning</vt:lpstr>
      <vt:lpstr>UK Member-Directed Pension Schemes</vt:lpstr>
      <vt:lpstr>UK Member-Directed Pension Schemes – comparison</vt:lpstr>
      <vt:lpstr>Qualifying Non-UK Pension Schemes (‘QNUPS’) </vt:lpstr>
      <vt:lpstr>Moving or working abroad</vt:lpstr>
      <vt:lpstr>Nigel Sloam &amp; Co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IBSA Conference 2016</dc:title>
  <dc:creator>Lucie Hoyland - The IBSA</dc:creator>
  <cp:lastModifiedBy>Lucie Hoyland</cp:lastModifiedBy>
  <cp:revision>54</cp:revision>
  <dcterms:created xsi:type="dcterms:W3CDTF">2016-11-09T11:41:47Z</dcterms:created>
  <dcterms:modified xsi:type="dcterms:W3CDTF">2017-11-17T09:41:18Z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0x010100146ADD946759B94A858B8B18E48D91A0</vt:lpwstr>
  </property>
  <property fmtid="{D5CDD505-2E9C-101B-9397-08002B2CF9AE}" pid="3" name="NXPowerLiteLastOptimized">
    <vt:lpwstr>7452874</vt:lpwstr>
  </property>
  <property fmtid="{D5CDD505-2E9C-101B-9397-08002B2CF9AE}" pid="4" name="NXPowerLiteSettings">
    <vt:lpwstr>C7000400038000</vt:lpwstr>
  </property>
  <property fmtid="{D5CDD505-2E9C-101B-9397-08002B2CF9AE}" pid="5" name="NXPowerLiteVersion">
    <vt:lpwstr>S7.2.1</vt:lpwstr>
  </property>
  <property fmtid="{D5CDD505-2E9C-101B-9397-08002B2CF9AE}" pid="6" name="_MarkAsFinal">
    <vt:bool>true</vt:bool>
  </property>
</Properties>
</file>