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sldIdLst>
    <p:sldId id="280" r:id="rId2"/>
    <p:sldId id="264" r:id="rId3"/>
    <p:sldId id="287" r:id="rId4"/>
    <p:sldId id="281" r:id="rId5"/>
    <p:sldId id="291" r:id="rId6"/>
    <p:sldId id="285" r:id="rId7"/>
    <p:sldId id="289" r:id="rId8"/>
    <p:sldId id="294" r:id="rId9"/>
    <p:sldId id="295" r:id="rId10"/>
    <p:sldId id="293" r:id="rId11"/>
    <p:sldId id="286" r:id="rId12"/>
    <p:sldId id="292" r:id="rId13"/>
    <p:sldId id="282" r:id="rId14"/>
    <p:sldId id="284" r:id="rId15"/>
    <p:sldId id="290" r:id="rId16"/>
    <p:sldId id="267" r:id="rId17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EDF4"/>
    <a:srgbClr val="1C2633"/>
    <a:srgbClr val="7C7C7C"/>
    <a:srgbClr val="4F81BD"/>
    <a:srgbClr val="5F5F60"/>
    <a:srgbClr val="F2F2F2"/>
    <a:srgbClr val="595959"/>
    <a:srgbClr val="C5C5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11" autoAdjust="0"/>
    <p:restoredTop sz="78926" autoAdjust="0"/>
  </p:normalViewPr>
  <p:slideViewPr>
    <p:cSldViewPr>
      <p:cViewPr varScale="1">
        <p:scale>
          <a:sx n="87" d="100"/>
          <a:sy n="87" d="100"/>
        </p:scale>
        <p:origin x="1722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CEEBB6-4A8C-4451-896C-5B67BB200DEB}" type="datetimeFigureOut">
              <a:rPr lang="en-GB" smtClean="0"/>
              <a:t>16/11/2016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B3BD12-A681-4BA9-9551-9BF8DB16C4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09245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International_Monetary_Fund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s://en.wikipedia.org/wiki/Foreign_exchange_controls#cite_note-1" TargetMode="External"/><Relationship Id="rId4" Type="http://schemas.openxmlformats.org/officeDocument/2006/relationships/hyperlink" Target="https://en.wikipedia.org/wiki/Economic_liberalization" TargetMode="Externa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IFX has</a:t>
            </a:r>
            <a:r>
              <a:rPr lang="en-GB" baseline="0" dirty="0"/>
              <a:t> been the fastest growing independent currency firm in Europe with an averaged growth rate of 30%</a:t>
            </a:r>
          </a:p>
          <a:p>
            <a:endParaRPr lang="en-GB" baseline="0" dirty="0"/>
          </a:p>
          <a:p>
            <a:r>
              <a:rPr lang="en-GB" baseline="0" dirty="0"/>
              <a:t>I have worked in finance since leaving </a:t>
            </a:r>
            <a:r>
              <a:rPr lang="en-GB" baseline="0" dirty="0" err="1"/>
              <a:t>uni</a:t>
            </a:r>
            <a:r>
              <a:rPr lang="en-GB" baseline="0" dirty="0"/>
              <a:t> in 2011 and have been with IFX for over 2 years, where I am now a Head of Desk and responsible for a team of traders</a:t>
            </a:r>
          </a:p>
          <a:p>
            <a:endParaRPr lang="en-GB" baseline="0" dirty="0"/>
          </a:p>
          <a:p>
            <a:r>
              <a:rPr lang="en-GB" baseline="0" dirty="0"/>
              <a:t>Like the example company </a:t>
            </a:r>
            <a:r>
              <a:rPr lang="en-GB" baseline="0" dirty="0" err="1"/>
              <a:t>Polycon</a:t>
            </a:r>
            <a:r>
              <a:rPr lang="en-GB" baseline="0" dirty="0"/>
              <a:t>, we are expanding into new markets and are also vertically integrating in banking, mass payment systems,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B3BD12-A681-4BA9-9551-9BF8DB16C42D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0363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200" dirty="0"/>
              <a:t>Net group cash-flows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1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200" dirty="0"/>
              <a:t>Repatriating surpluses and subsidising deficits in currency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1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200" dirty="0"/>
              <a:t>Sourcing debt in low yielding markets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1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200" dirty="0"/>
              <a:t>Distributing surplus funds to high yield markets – although they are</a:t>
            </a:r>
            <a:r>
              <a:rPr lang="en-GB" sz="1200" baseline="0" dirty="0"/>
              <a:t> likely to fund Joint Venture Possibilities (40x return </a:t>
            </a:r>
            <a:endParaRPr lang="en-GB" sz="1200" dirty="0"/>
          </a:p>
          <a:p>
            <a:endParaRPr lang="en-GB" dirty="0"/>
          </a:p>
          <a:p>
            <a:r>
              <a:rPr lang="en-GB" dirty="0"/>
              <a:t>http://support.treasuryview.com/kb/treasury/treasury-function-overview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B3BD12-A681-4BA9-9551-9BF8DB16C42D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75660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GB" dirty="0"/>
              <a:t>“Appropriate jurisdiction for a listed company which wants to clearly demonstrate fiscal transparency and corporate governance”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GB" dirty="0"/>
              <a:t>Access to the single market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B3BD12-A681-4BA9-9551-9BF8DB16C42D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32350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Regardless</a:t>
            </a:r>
            <a:r>
              <a:rPr lang="en-GB" baseline="0" dirty="0"/>
              <a:t> of significant geo-political risk and fears of being overblown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B3BD12-A681-4BA9-9551-9BF8DB16C42D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72056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Sterling</a:t>
            </a:r>
            <a:r>
              <a:rPr lang="en-GB" baseline="0" dirty="0"/>
              <a:t> is part of Special Drawing Rights (XDR) by the IMF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B3BD12-A681-4BA9-9551-9BF8DB16C42D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90865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minimum possible withholding tax consequences on distribution of profits”</a:t>
            </a:r>
            <a:r>
              <a:rPr lang="en-GB" baseline="0" dirty="0"/>
              <a:t> - </a:t>
            </a:r>
            <a:r>
              <a:rPr lang="en-GB" dirty="0"/>
              <a:t>“tax leakage is minimized”</a:t>
            </a:r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Tax savings of 2% could be completely</a:t>
            </a:r>
            <a:r>
              <a:rPr lang="en-GB" baseline="0" dirty="0"/>
              <a:t> irrelevant in today’s currency markets, if the currency s not hedged 2% can be absorbed quickly</a:t>
            </a:r>
          </a:p>
          <a:p>
            <a:endParaRPr lang="en-GB" baseline="0" dirty="0"/>
          </a:p>
          <a:p>
            <a:r>
              <a:rPr lang="en-GB" dirty="0"/>
              <a:t>Own Chinese Foreign Enterprise Subsidiary (WFE)</a:t>
            </a:r>
          </a:p>
          <a:p>
            <a:r>
              <a:rPr lang="en-GB" dirty="0"/>
              <a:t>Inexpensive region west of Shanghai</a:t>
            </a:r>
          </a:p>
          <a:p>
            <a:r>
              <a:rPr lang="en-GB" dirty="0"/>
              <a:t>Route costs (international NA &amp; SA exports) through the Chinese arm in order to reduce Chinese Tax and currency exposure</a:t>
            </a:r>
          </a:p>
          <a:p>
            <a:r>
              <a:rPr lang="en-GB" dirty="0"/>
              <a:t>CNY exposure (inherent volatility)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B3BD12-A681-4BA9-9551-9BF8DB16C42D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8103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Poisoned chalice of high Indian</a:t>
            </a:r>
            <a:r>
              <a:rPr lang="en-GB" baseline="0" dirty="0"/>
              <a:t> Interest Rates – undertake what is know as a ‘Non-deliverable Forward’ of NDF</a:t>
            </a:r>
          </a:p>
          <a:p>
            <a:endParaRPr lang="en-GB" baseline="0" dirty="0"/>
          </a:p>
          <a:p>
            <a:r>
              <a:rPr lang="en-GB" sz="1200" dirty="0"/>
              <a:t>Countries with foreign exchange controls are also known as "Article 14 countries," after the provision in the </a:t>
            </a:r>
            <a:r>
              <a:rPr lang="en-GB" sz="1200" dirty="0">
                <a:hlinkClick r:id="rId3" tooltip="International Monetary Fund"/>
              </a:rPr>
              <a:t>International Monetary Fund</a:t>
            </a:r>
            <a:r>
              <a:rPr lang="en-GB" sz="1200" dirty="0"/>
              <a:t> agreement allowing exchange controls for transitional economies. Such controls used to be common in most countries, particularly poorer ones, until the 1990s when free trade and globalization started a trend towards </a:t>
            </a:r>
            <a:r>
              <a:rPr lang="en-GB" sz="1200" dirty="0">
                <a:hlinkClick r:id="rId4" tooltip="Economic liberalization"/>
              </a:rPr>
              <a:t>economic liberalization</a:t>
            </a:r>
            <a:r>
              <a:rPr lang="en-GB" sz="1200" dirty="0"/>
              <a:t>. Today, countries which still impose exchange controls are the exception rather than the rule.</a:t>
            </a:r>
          </a:p>
          <a:p>
            <a:r>
              <a:rPr lang="en-GB" sz="1200" dirty="0"/>
              <a:t>Often, foreign exchange controls can result in the creation of black markets to exchange the weaker currency for stronger currencies. This leads to a situation where the exchange rate for the foreign currency is much higher than the rate set by the government, and therefore creates a shadow currency exchange market. As such, it is unclear whether governments have the ability to enact effective exchange controls.</a:t>
            </a:r>
            <a:r>
              <a:rPr lang="en-GB" sz="1200" baseline="30000" dirty="0">
                <a:hlinkClick r:id="rId5"/>
              </a:rPr>
              <a:t>[1]</a:t>
            </a:r>
            <a:endParaRPr lang="en-GB" sz="1200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B3BD12-A681-4BA9-9551-9BF8DB16C42D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45246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sz="1400" dirty="0"/>
          </a:p>
          <a:p>
            <a:r>
              <a:rPr lang="en-GB" sz="1400" dirty="0">
                <a:solidFill>
                  <a:schemeClr val="bg1">
                    <a:lumMod val="65000"/>
                  </a:schemeClr>
                </a:solidFill>
              </a:rPr>
              <a:t>NB: In October Apple quietly increased the price of their UK products: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400" dirty="0" err="1">
                <a:solidFill>
                  <a:schemeClr val="bg1">
                    <a:lumMod val="65000"/>
                  </a:schemeClr>
                </a:solidFill>
              </a:rPr>
              <a:t>MacPro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</a:rPr>
              <a:t> 		+22%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bg1">
                    <a:lumMod val="65000"/>
                  </a:schemeClr>
                </a:solidFill>
              </a:rPr>
              <a:t>MacBook 	+17%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bg1">
                    <a:lumMod val="65000"/>
                  </a:schemeClr>
                </a:solidFill>
              </a:rPr>
              <a:t>iPhone 7 	+12%</a:t>
            </a:r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German cars manufacturers</a:t>
            </a:r>
            <a:r>
              <a:rPr lang="en-GB" baseline="0" dirty="0"/>
              <a:t> inversely are now significantly benefitting from ^ USD and –</a:t>
            </a:r>
            <a:r>
              <a:rPr lang="en-GB" baseline="0" dirty="0" err="1"/>
              <a:t>ve</a:t>
            </a:r>
            <a:r>
              <a:rPr lang="en-GB" baseline="0" dirty="0"/>
              <a:t> EUR (where the cars are produced)</a:t>
            </a:r>
          </a:p>
          <a:p>
            <a:endParaRPr lang="en-GB" dirty="0"/>
          </a:p>
          <a:p>
            <a:r>
              <a:rPr lang="en-GB" dirty="0"/>
              <a:t>Consignment sale agreements (sale or return) will this affect currency hedges,</a:t>
            </a:r>
            <a:r>
              <a:rPr lang="en-GB" baseline="0" dirty="0"/>
              <a:t> m</a:t>
            </a:r>
            <a:r>
              <a:rPr lang="en-GB" dirty="0"/>
              <a:t>ust keep an eye on demand, unsold stock no longer a EUR incoming, hedges inaccurate </a:t>
            </a:r>
          </a:p>
          <a:p>
            <a:endParaRPr lang="en-GB" dirty="0">
              <a:solidFill>
                <a:prstClr val="black"/>
              </a:solidFill>
            </a:endParaRPr>
          </a:p>
          <a:p>
            <a:r>
              <a:rPr lang="en-GB" dirty="0">
                <a:solidFill>
                  <a:prstClr val="black"/>
                </a:solidFill>
              </a:rPr>
              <a:t>Going to vertically integrate the production channel</a:t>
            </a:r>
            <a:endParaRPr lang="en-GB" dirty="0">
              <a:solidFill>
                <a:schemeClr val="tx1"/>
              </a:solidFill>
            </a:endParaRPr>
          </a:p>
          <a:p>
            <a:r>
              <a:rPr lang="en-GB" dirty="0">
                <a:solidFill>
                  <a:prstClr val="black"/>
                </a:solidFill>
              </a:rPr>
              <a:t>Hong Kong – Asian markets, HKD / CNY / (60/40 subsidiary)</a:t>
            </a:r>
          </a:p>
          <a:p>
            <a:r>
              <a:rPr lang="en-GB" dirty="0">
                <a:solidFill>
                  <a:prstClr val="black"/>
                </a:solidFill>
              </a:rPr>
              <a:t>New York – North American Market USD / CAD? Donald Trump</a:t>
            </a:r>
          </a:p>
          <a:p>
            <a:r>
              <a:rPr lang="en-GB" dirty="0">
                <a:solidFill>
                  <a:prstClr val="black"/>
                </a:solidFill>
              </a:rPr>
              <a:t>Rio De Janeiro – South American Market BRL / VZP / </a:t>
            </a:r>
            <a:r>
              <a:rPr lang="en-GB" b="1" dirty="0">
                <a:solidFill>
                  <a:prstClr val="black"/>
                </a:solidFill>
              </a:rPr>
              <a:t>MXN</a:t>
            </a:r>
            <a:r>
              <a:rPr lang="en-GB" dirty="0">
                <a:solidFill>
                  <a:prstClr val="black"/>
                </a:solidFill>
              </a:rPr>
              <a:t> Economics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B3BD12-A681-4BA9-9551-9BF8DB16C42D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09021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IPO – GBP Dividends</a:t>
            </a:r>
            <a:endParaRPr lang="en-GB" baseline="0" dirty="0"/>
          </a:p>
          <a:p>
            <a:r>
              <a:rPr lang="en-GB" baseline="0" dirty="0"/>
              <a:t>Fall in Profit</a:t>
            </a:r>
          </a:p>
          <a:p>
            <a:r>
              <a:rPr lang="en-GB" baseline="0" dirty="0"/>
              <a:t>Reduced Dividend</a:t>
            </a:r>
          </a:p>
          <a:p>
            <a:r>
              <a:rPr lang="en-GB" baseline="0" dirty="0"/>
              <a:t>Reduced share price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B3BD12-A681-4BA9-9551-9BF8DB16C42D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08988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Indian currency is a controlled currency,</a:t>
            </a:r>
            <a:r>
              <a:rPr lang="en-GB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the RBI do not allow anyone to hold it for more than 4 days</a:t>
            </a:r>
          </a:p>
          <a:p>
            <a:endParaRPr lang="en-GB" sz="1200" b="0" i="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Also CNY / ZAR have previously been difficult to get out of the country, if you don’t have the necessary knowledge</a:t>
            </a:r>
            <a:endParaRPr lang="en-GB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B3BD12-A681-4BA9-9551-9BF8DB16C42D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76779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E939A-D431-944E-BD85-4BBD8DE12C06}" type="datetimeFigureOut">
              <a:rPr lang="en-US" smtClean="0"/>
              <a:pPr/>
              <a:t>11/16/2016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18447-B4FA-2346-AAE7-8B9A420F3B3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566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E939A-D431-944E-BD85-4BBD8DE12C06}" type="datetimeFigureOut">
              <a:rPr lang="en-US" smtClean="0"/>
              <a:pPr/>
              <a:t>11/16/2016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18447-B4FA-2346-AAE7-8B9A420F3B3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 flipV="1">
            <a:off x="-1916" y="0"/>
            <a:ext cx="9144000" cy="90006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1275" dist="25400" dir="5400000" sx="99000" sy="99000" algn="t" rotWithShape="0">
              <a:prstClr val="black">
                <a:alpha val="7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/>
          <p:cNvGrpSpPr/>
          <p:nvPr userDrawn="1"/>
        </p:nvGrpSpPr>
        <p:grpSpPr>
          <a:xfrm>
            <a:off x="-1916" y="5842000"/>
            <a:ext cx="9145916" cy="1016000"/>
            <a:chOff x="-1916" y="5842000"/>
            <a:chExt cx="9145916" cy="1016000"/>
          </a:xfrm>
        </p:grpSpPr>
        <p:sp>
          <p:nvSpPr>
            <p:cNvPr id="9" name="Rectangle 8"/>
            <p:cNvSpPr/>
            <p:nvPr/>
          </p:nvSpPr>
          <p:spPr>
            <a:xfrm>
              <a:off x="-1916" y="5842000"/>
              <a:ext cx="9145916" cy="1016000"/>
            </a:xfrm>
            <a:prstGeom prst="rect">
              <a:avLst/>
            </a:prstGeom>
            <a:solidFill>
              <a:srgbClr val="1C263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Picture 9" descr="logo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95986" y="6110062"/>
              <a:ext cx="1713304" cy="517280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5304944" y="6258010"/>
              <a:ext cx="3499534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pl-PL" sz="800" dirty="0" err="1">
                  <a:solidFill>
                    <a:schemeClr val="bg1">
                      <a:lumMod val="75000"/>
                    </a:schemeClr>
                  </a:solidFill>
                  <a:latin typeface="Helvetica Neue Light"/>
                  <a:cs typeface="Helvetica Neue Light"/>
                </a:rPr>
                <a:t>www.internationalfx.com</a:t>
              </a:r>
              <a:endParaRPr lang="en-US" sz="800" dirty="0">
                <a:solidFill>
                  <a:schemeClr val="bg1">
                    <a:lumMod val="75000"/>
                  </a:schemeClr>
                </a:solidFill>
                <a:latin typeface="Helvetica Neue Light"/>
                <a:cs typeface="Helvetica Neue Light"/>
              </a:endParaRPr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0" y="6858000"/>
              <a:ext cx="9142084" cy="0"/>
            </a:xfrm>
            <a:prstGeom prst="line">
              <a:avLst/>
            </a:prstGeom>
            <a:ln>
              <a:solidFill>
                <a:srgbClr val="2086C6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Rectangle 12"/>
          <p:cNvSpPr/>
          <p:nvPr userDrawn="1"/>
        </p:nvSpPr>
        <p:spPr>
          <a:xfrm>
            <a:off x="0" y="276417"/>
            <a:ext cx="136067" cy="369332"/>
          </a:xfrm>
          <a:prstGeom prst="rect">
            <a:avLst/>
          </a:prstGeom>
          <a:solidFill>
            <a:srgbClr val="1C263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753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DBF90B-BF5A-4E5A-8B82-2AE8D46478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6729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C26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3E939A-D431-944E-BD85-4BBD8DE12C06}" type="datetimeFigureOut">
              <a:rPr lang="en-US" smtClean="0"/>
              <a:pPr/>
              <a:t>11/16/2016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818447-B4FA-2346-AAE7-8B9A420F3B3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252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logo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8648" y="5668887"/>
            <a:ext cx="2286766" cy="690420"/>
          </a:xfrm>
          <a:prstGeom prst="rect">
            <a:avLst/>
          </a:prstGeom>
        </p:spPr>
      </p:pic>
      <p:pic>
        <p:nvPicPr>
          <p:cNvPr id="7" name="Picture 6" descr="cover.jp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210411"/>
          </a:xfrm>
          <a:prstGeom prst="rect">
            <a:avLst/>
          </a:prstGeom>
        </p:spPr>
      </p:pic>
      <p:sp>
        <p:nvSpPr>
          <p:cNvPr id="1026" name="AutoShape 2" descr="data:image/png;base64,iVBORw0KGgoAAAANSUhEUgAAASgAAABACAMAAACeCRqoAAAAbFBMVEX////+/v5paWlqampmZmb29vZjY2NaWlr5+fn19fXw8PDx8fGoqKhhYWGlpaXMzMzAwMB5eXm1tbWbm5va2tp+fn7S0tKVlZXp6enf399XV1eMjIxvb2/c3Nytra3ExMSEhISOjo66urpPT08A2nAUAAALVklEQVR4nO1aC3urKBMWRUDjDVHxFm/9///xmwFj1CY53W/P6e4+zZu2sUhgGObyDsZx3njjjTfeeOOng6y/bzwG2V2RJ6p668+CfNIEefHfzwU5vb/xa7x19RQPVPPW1hMQZ+zjfion1rblxerJVyzmiJYn/7R8/yKE13RmlNIpb1ZzInWRei68kirc9ySHt58EZAS47Ip6tCwOtxR1mXqS/36gphxLDyrm0eFoMR314sBpdHfd9/25vNSuOo3dvjoyztKlveNEcZycO/9QTSHEQN2yxqu7DlqPzo4zUJb8XL0cQTDLQSg/6iPgLssdJ/PocmtqqmtRFFU2Ioof6YSXiVJ9bKpiL64cJ2dyy3ujR3spe8pjHrtySr9Twi/kke/YtZq5bDg25dAUOk1J631rBK0RvDfadbkOPg1Etj+/wF9cFbmN/Phz32bZReyyk4FoiFpBoN3xIE8VuzQ3cg3Mi/NXYxLy58UnX9+Z34MlduP6MCEBZ1SB8rKjXJgdU9NRUNel53G2tPk1JZFa/IVFXl4M9OVB/iZm6vFjSwDsYFBxdpSCLMyVV7uRM3V56DzC18T2c112X+5OnLyrz03fjx7KlXaDqfKo58ZedZIHs2Pp26aBnRTVDFECrwav69xc7/32DLH0fHC+tF7TJfGu5/YMJ8mHZLmIXw/yO0C45/bqhs5zqevBn7Wm8a9VupZ8QUdphwYFrpUw4653hJXmfMqMzJdi4Lxfmpezqva8Ea8wK//4cdiarOdTUQ09Xb5HU03ssVz4vsDfuoullmBQ0ob3UcuYuZ2JTKGLSc8GIHTX0yJTLqvbdc3puK5nw7F7PX2IZ/e21q25KutzJ+IIzTGhVNyt1pZ7cN9nSPIkdG59vrhbY+zym3EQSZdQXCeXaoyeJGItZ65HPVRbzT02rhPGHpWncXI+bxH32sqjPX2Spejl6e4LcQv5KR5C70vJzW7SWIknnxcqD529qshhhONTgxew7g8ZzIwGNiMlOlzVG9NxfE3HsElAT9SFwJ4x1KjJbRkQhTPlVPxOxkY+h/tZPsuTtcNj+U4POeq8VDkOJnyjjUBsnUIPwiRcTfHK6T5rYfz4eglGXmZruNW5dLITiSTG2riRFPmSQ3KrjKyEaN9njmJuu0oPWTE5B4aSbeWOE/FVwGdTCxOiTpI96Jx1Xc816KmIdNKAcsrUrgleVzxqBPTWohDNiQUnbJdRNgf8/052xQSVr50odZWD0QNMDPlS6MrA7N0QA2vqxwmaTb9qcpkKzkFH9luIcubYElPiXMZkQC8kRYS3xWgT40WCFRs91UuSg+c3+WD8vxn2OWLUTdBhFMhU0mMMDPthcxnwddRLwGPUhp9GSyGx4ToUDhkz0RSV9JYC5hOpkeGSReGqk2pIjApvfR2Tq7PP1cZdjY102WKuggkTWTj1CaUYYsZYmlQjlILwTnvPY8qp0qHzYv450VS93JYYSDe1o6dllLfIgcYez5VD6fIIJ67b2Qq1lHnClah7zrUp0NtdNXWVwilmmKpKhAgn3l+d5G4imkcoxdBOsPx6VnNs4t6VQgwY4t5XXUn7DqpSMnjICStJWxsvwnleyhiuG9OX9TBA2smWv6o2RghI1hRGDpZVl9KH3D/5aLdsClD4ORda9j312HKBwnjS2YNxFtov2Yq87w3tIRmFmFd6BbhQyTMQVXncrDRvrZ8qSGe+lEGkBhcTpRhQkTd9Q7atjFuVOOMwsTbKxRaaJU9FEA4M96GaYGeTNscrzbOUSlRizvFzYtA9WHsmtcsbaxsJmkGy75tBrKinU8l7QE7dNUNJMOFQT7UPfGkGYYBUUuOCHqygSBPqxcDLL48JuZPwMkosoo6Vxl5GPIII4ikMIxK1YZWEYvJMXOmoYVGDC1MXXJG5hgHwkLCI7w5cyaBIMF7XUqbCieosSoWznfC0bjEOWoPqoHwHZYkI9FAPYc0y3YTQJdAfKGyVkbIMswijg7HmUgG3SNoqzLe+lx73r37iembTE0Yn4zMBBy4+l43hS4OR2XXjCImWkT0Hva1KIp9DYqB3drvEnd05eAsU6l+EXdnAohtuA29c4uZUOE8owfzSELzRmIbcOAaBukUb/kTUB7jXdhRk54ZYXgMwOtQTSuh3sD3+xcnlbGl8I01MrUnTJ+kggOmZA2+N5j6yzvQtbd+6nV7zY3BXugbmKpbNghvdQJFsckvOOLpObv0IsiM+0NpI2plA8o0vCMWRXYgIMhtwMnPKV3gJRqXc9mpazOgX/eGDZlBEHNZDy86SrVT2te5W8xJp4zSRcziZ2lGQSGNDY2OWU9LFcozU2ChBYhPBsCBWbeZWYB50CPZ9gZP1LzXlpEAFcJONp2kPIwdkPWqjEDGmxoxAAZ4o3EiMc0qoBBTR1rfrujPlSU37aOps8CU5x4jpuNZ6F8upmYxKvblaArEyUPeaztet2s2RbM+J7NTJjYLAOIbeTdwMJT7suTYkBhuSUEPIhWum0fw0m5XMrY79jxvlh5KEZU9JQl2MqBVpcmgEriUhFkWcUjal6S2HZTa81tJbs+Ne2g1pHG/XTWmUlrbz9mAwmPhikp1d3OxiUTRwhcTnNtLYjk6q7ukU1rfLGs10m3XtP91OxIQyPHBkNtaO7cp2LnJ140byq7mBw4GnZ1t6Nn3teGHEvXt4PGGZIInJEn4UMnRIomKWGmtj3fWW2QFdMPWLk/bWIR9zM7LwafunoubYJuKDcVABy7hy8xx6AAKIFETKOgyBdFpz8+3Cmo+cTPvHi0t7P2C46H0lgHJJb20JXdRME/WWcahbzVCgFuoQ07kJmRM4V421k9VTuOtrSL+R9zGC8BJeECFMsTAPbP9y8Q2C0EoP5V5pPHOBFFjcpDxpyex+cjcNLrExae3Ec4F+grvplzIsFBZ6E+QwoS2tCdUqeRwtej9+0ce3MwMyJ6djvmtvxMHgivPUKoU3ZeZAfeEJB8TDEBIIuDD2DFotshwVZcw8G7a+4I4oQTA9oj2fkcbno3NiAroN7OCZa3Z8iNpDTdgYCglQWX2VNRGFKTpiEzeqvk9w9xdWJhm6XkeESMs1LF3kRI+bkLG+wV3ym16dM3dObwR35H2RTk0ez7gllXcLbJJmKfap+Yz6zviURBhC3IyIOkEfx74mQPWy8UWjnjCfTRsWPrABFpwac3tKAGlBU6rDJ45Xp1PLSxvV/Crh3MMHWv7UToOa0fGvtjgdGVPogRGPIx9jR6sj3d1OUIKOL85hBpFJpsY0n+XiHyvDKu/beLbBpuDxR1c4nT3myT9ukeYjbo0uF+vhUeuZULC0sFudIa7Y10S9pGXdPB2/VXBW0332Er9v4O8VdRkYde3HmxJuPjwgg771mCKsosylefJXAx20a6mH9S01wbvSI85DrolW6cabfN0FJ5GcJlPznIyfMndlZhzNqCKfMYnl6oofbVKxyp/r3CoyN4cMzVCZOyTTc2S/kNKs/NW55HrOn/vLlujtq+Ku68677hWkxHixgiONWM+bzkb1JAJi5PJ955CpVk2TW+gRvrh397tHWQePE5+vwIrv4/BC7JrsLMeDubvv+DuRbbggpu2LRzICT6ZorOow8P1LOPaxS11TkqXJ1LIYXmX02Tx/NTp59OWOR1xsWpwTDut59ljvq3j0afLsxuuBQg2a8mjcz0qXDE82qWVOWRINBlF0/ZviPkEd1kr9kZH/CMKEU88DswLAO7s9ON/b/m9/sonjBWUn5/MJ178Vxs9TyfHrdy6jjPeLPW8+Gf1vXw0yio9Wh/8RPd1Q53qapk7lhwdpz2uX3wMR/rGh/zn8CZP6bynJJqe92N8j/bdO9sYbb7zxxhtvvPHGG2+88cYbb7zE/wD336mQe75cyQAAAABJRU5ErkJgg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28" name="AutoShape 4" descr="data:image/png;base64,iVBORw0KGgoAAAANSUhEUgAAASgAAABACAMAAACeCRqoAAAAbFBMVEX////+/v5paWlqampmZmb29vZjY2NaWlr5+fn19fXw8PDx8fGoqKhhYWGlpaXMzMzAwMB5eXm1tbWbm5va2tp+fn7S0tKVlZXp6enf399XV1eMjIxvb2/c3Nytra3ExMSEhISOjo66urpPT08A2nAUAAALVklEQVR4nO1aC3urKBMWRUDjDVHxFm/9///xmwFj1CY53W/P6e4+zZu2sUhgGObyDsZx3njjjTfeeOOng6y/bzwG2V2RJ6p668+CfNIEefHfzwU5vb/xa7x19RQPVPPW1hMQZ+zjfion1rblxerJVyzmiJYn/7R8/yKE13RmlNIpb1ZzInWRei68kirc9ySHt58EZAS47Ip6tCwOtxR1mXqS/36gphxLDyrm0eFoMR314sBpdHfd9/25vNSuOo3dvjoyztKlveNEcZycO/9QTSHEQN2yxqu7DlqPzo4zUJb8XL0cQTDLQSg/6iPgLssdJ/PocmtqqmtRFFU2Ioof6YSXiVJ9bKpiL64cJ2dyy3ujR3spe8pjHrtySr9Twi/kke/YtZq5bDg25dAUOk1J631rBK0RvDfadbkOPg1Etj+/wF9cFbmN/Phz32bZReyyk4FoiFpBoN3xIE8VuzQ3cg3Mi/NXYxLy58UnX9+Z34MlduP6MCEBZ1SB8rKjXJgdU9NRUNel53G2tPk1JZFa/IVFXl4M9OVB/iZm6vFjSwDsYFBxdpSCLMyVV7uRM3V56DzC18T2c112X+5OnLyrz03fjx7KlXaDqfKo58ZedZIHs2Pp26aBnRTVDFECrwav69xc7/32DLH0fHC+tF7TJfGu5/YMJ8mHZLmIXw/yO0C45/bqhs5zqevBn7Wm8a9VupZ8QUdphwYFrpUw4653hJXmfMqMzJdi4Lxfmpezqva8Ea8wK//4cdiarOdTUQ09Xb5HU03ssVz4vsDfuoullmBQ0ob3UcuYuZ2JTKGLSc8GIHTX0yJTLqvbdc3puK5nw7F7PX2IZ/e21q25KutzJ+IIzTGhVNyt1pZ7cN9nSPIkdG59vrhbY+zym3EQSZdQXCeXaoyeJGItZ65HPVRbzT02rhPGHpWncXI+bxH32sqjPX2Spejl6e4LcQv5KR5C70vJzW7SWIknnxcqD529qshhhONTgxew7g8ZzIwGNiMlOlzVG9NxfE3HsElAT9SFwJ4x1KjJbRkQhTPlVPxOxkY+h/tZPsuTtcNj+U4POeq8VDkOJnyjjUBsnUIPwiRcTfHK6T5rYfz4eglGXmZruNW5dLITiSTG2riRFPmSQ3KrjKyEaN9njmJuu0oPWTE5B4aSbeWOE/FVwGdTCxOiTpI96Jx1Xc816KmIdNKAcsrUrgleVzxqBPTWohDNiQUnbJdRNgf8/052xQSVr50odZWD0QNMDPlS6MrA7N0QA2vqxwmaTb9qcpkKzkFH9luIcubYElPiXMZkQC8kRYS3xWgT40WCFRs91UuSg+c3+WD8vxn2OWLUTdBhFMhU0mMMDPthcxnwddRLwGPUhp9GSyGx4ToUDhkz0RSV9JYC5hOpkeGSReGqk2pIjApvfR2Tq7PP1cZdjY102WKuggkTWTj1CaUYYsZYmlQjlILwTnvPY8qp0qHzYv450VS93JYYSDe1o6dllLfIgcYez5VD6fIIJ67b2Qq1lHnClah7zrUp0NtdNXWVwilmmKpKhAgn3l+d5G4imkcoxdBOsPx6VnNs4t6VQgwY4t5XXUn7DqpSMnjICStJWxsvwnleyhiuG9OX9TBA2smWv6o2RghI1hRGDpZVl9KH3D/5aLdsClD4ORda9j312HKBwnjS2YNxFtov2Yq87w3tIRmFmFd6BbhQyTMQVXncrDRvrZ8qSGe+lEGkBhcTpRhQkTd9Q7atjFuVOOMwsTbKxRaaJU9FEA4M96GaYGeTNscrzbOUSlRizvFzYtA9WHsmtcsbaxsJmkGy75tBrKinU8l7QE7dNUNJMOFQT7UPfGkGYYBUUuOCHqygSBPqxcDLL48JuZPwMkosoo6Vxl5GPIII4ikMIxK1YZWEYvJMXOmoYVGDC1MXXJG5hgHwkLCI7w5cyaBIMF7XUqbCieosSoWznfC0bjEOWoPqoHwHZYkI9FAPYc0y3YTQJdAfKGyVkbIMswijg7HmUgG3SNoqzLe+lx73r37iembTE0Yn4zMBBy4+l43hS4OR2XXjCImWkT0Hva1KIp9DYqB3drvEnd05eAsU6l+EXdnAohtuA29c4uZUOE8owfzSELzRmIbcOAaBukUb/kTUB7jXdhRk54ZYXgMwOtQTSuh3sD3+xcnlbGl8I01MrUnTJ+kggOmZA2+N5j6yzvQtbd+6nV7zY3BXugbmKpbNghvdQJFsckvOOLpObv0IsiM+0NpI2plA8o0vCMWRXYgIMhtwMnPKV3gJRqXc9mpazOgX/eGDZlBEHNZDy86SrVT2te5W8xJp4zSRcziZ2lGQSGNDY2OWU9LFcozU2ChBYhPBsCBWbeZWYB50CPZ9gZP1LzXlpEAFcJONp2kPIwdkPWqjEDGmxoxAAZ4o3EiMc0qoBBTR1rfrujPlSU37aOps8CU5x4jpuNZ6F8upmYxKvblaArEyUPeaztet2s2RbM+J7NTJjYLAOIbeTdwMJT7suTYkBhuSUEPIhWum0fw0m5XMrY79jxvlh5KEZU9JQl2MqBVpcmgEriUhFkWcUjal6S2HZTa81tJbs+Ne2g1pHG/XTWmUlrbz9mAwmPhikp1d3OxiUTRwhcTnNtLYjk6q7ukU1rfLGs10m3XtP91OxIQyPHBkNtaO7cp2LnJ140byq7mBw4GnZ1t6Nn3teGHEvXt4PGGZIInJEn4UMnRIomKWGmtj3fWW2QFdMPWLk/bWIR9zM7LwafunoubYJuKDcVABy7hy8xx6AAKIFETKOgyBdFpz8+3Cmo+cTPvHi0t7P2C46H0lgHJJb20JXdRME/WWcahbzVCgFuoQ07kJmRM4V421k9VTuOtrSL+R9zGC8BJeECFMsTAPbP9y8Q2C0EoP5V5pPHOBFFjcpDxpyex+cjcNLrExae3Ec4F+grvplzIsFBZ6E+QwoS2tCdUqeRwtej9+0ce3MwMyJ6djvmtvxMHgivPUKoU3ZeZAfeEJB8TDEBIIuDD2DFotshwVZcw8G7a+4I4oQTA9oj2fkcbno3NiAroN7OCZa3Z8iNpDTdgYCglQWX2VNRGFKTpiEzeqvk9w9xdWJhm6XkeESMs1LF3kRI+bkLG+wV3ym16dM3dObwR35H2RTk0ez7gllXcLbJJmKfap+Yz6zviURBhC3IyIOkEfx74mQPWy8UWjnjCfTRsWPrABFpwac3tKAGlBU6rDJ45Xp1PLSxvV/Crh3MMHWv7UToOa0fGvtjgdGVPogRGPIx9jR6sj3d1OUIKOL85hBpFJpsY0n+XiHyvDKu/beLbBpuDxR1c4nT3myT9ukeYjbo0uF+vhUeuZULC0sFudIa7Y10S9pGXdPB2/VXBW0332Er9v4O8VdRkYde3HmxJuPjwgg771mCKsosylefJXAx20a6mH9S01wbvSI85DrolW6cabfN0FJ5GcJlPznIyfMndlZhzNqCKfMYnl6oofbVKxyp/r3CoyN4cMzVCZOyTTc2S/kNKs/NW55HrOn/vLlujtq+Ku68677hWkxHixgiONWM+bzkb1JAJi5PJ955CpVk2TW+gRvrh397tHWQePE5+vwIrv4/BC7JrsLMeDubvv+DuRbbggpu2LRzICT6ZorOow8P1LOPaxS11TkqXJ1LIYXmX02Tx/NTp59OWOR1xsWpwTDut59ljvq3j0afLsxuuBQg2a8mjcz0qXDE82qWVOWRINBlF0/ZviPkEd1kr9kZH/CMKEU88DswLAO7s9ON/b/m9/sonjBWUn5/MJ178Vxs9TyfHrdy6jjPeLPW8+Gf1vXw0yio9Wh/8RPd1Q53qapk7lhwdpz2uX3wMR/rGh/zn8CZP6bynJJqe92N8j/bdO9sYbb7zxxhtvvPHGG2+88cYbb7zE/wD336mQe75cyQAAAABJRU5ErkJgg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30" name="AutoShape 6" descr="data:image/png;base64,iVBORw0KGgoAAAANSUhEUgAAASgAAABACAMAAACeCRqoAAAAbFBMVEX////+/v5paWlqampmZmb29vZjY2NaWlr5+fn19fXw8PDx8fGoqKhhYWGlpaXMzMzAwMB5eXm1tbWbm5va2tp+fn7S0tKVlZXp6enf399XV1eMjIxvb2/c3Nytra3ExMSEhISOjo66urpPT08A2nAUAAALVklEQVR4nO1aC3urKBMWRUDjDVHxFm/9///xmwFj1CY53W/P6e4+zZu2sUhgGObyDsZx3njjjTfeeOOng6y/bzwG2V2RJ6p668+CfNIEefHfzwU5vb/xa7x19RQPVPPW1hMQZ+zjfion1rblxerJVyzmiJYn/7R8/yKE13RmlNIpb1ZzInWRei68kirc9ySHt58EZAS47Ip6tCwOtxR1mXqS/36gphxLDyrm0eFoMR314sBpdHfd9/25vNSuOo3dvjoyztKlveNEcZycO/9QTSHEQN2yxqu7DlqPzo4zUJb8XL0cQTDLQSg/6iPgLssdJ/PocmtqqmtRFFU2Ioof6YSXiVJ9bKpiL64cJ2dyy3ujR3spe8pjHrtySr9Twi/kke/YtZq5bDg25dAUOk1J631rBK0RvDfadbkOPg1Etj+/wF9cFbmN/Phz32bZReyyk4FoiFpBoN3xIE8VuzQ3cg3Mi/NXYxLy58UnX9+Z34MlduP6MCEBZ1SB8rKjXJgdU9NRUNel53G2tPk1JZFa/IVFXl4M9OVB/iZm6vFjSwDsYFBxdpSCLMyVV7uRM3V56DzC18T2c112X+5OnLyrz03fjx7KlXaDqfKo58ZedZIHs2Pp26aBnRTVDFECrwav69xc7/32DLH0fHC+tF7TJfGu5/YMJ8mHZLmIXw/yO0C45/bqhs5zqevBn7Wm8a9VupZ8QUdphwYFrpUw4653hJXmfMqMzJdi4Lxfmpezqva8Ea8wK//4cdiarOdTUQ09Xb5HU03ssVz4vsDfuoullmBQ0ob3UcuYuZ2JTKGLSc8GIHTX0yJTLqvbdc3puK5nw7F7PX2IZ/e21q25KutzJ+IIzTGhVNyt1pZ7cN9nSPIkdG59vrhbY+zym3EQSZdQXCeXaoyeJGItZ65HPVRbzT02rhPGHpWncXI+bxH32sqjPX2Spejl6e4LcQv5KR5C70vJzW7SWIknnxcqD529qshhhONTgxew7g8ZzIwGNiMlOlzVG9NxfE3HsElAT9SFwJ4x1KjJbRkQhTPlVPxOxkY+h/tZPsuTtcNj+U4POeq8VDkOJnyjjUBsnUIPwiRcTfHK6T5rYfz4eglGXmZruNW5dLITiSTG2riRFPmSQ3KrjKyEaN9njmJuu0oPWTE5B4aSbeWOE/FVwGdTCxOiTpI96Jx1Xc816KmIdNKAcsrUrgleVzxqBPTWohDNiQUnbJdRNgf8/052xQSVr50odZWD0QNMDPlS6MrA7N0QA2vqxwmaTb9qcpkKzkFH9luIcubYElPiXMZkQC8kRYS3xWgT40WCFRs91UuSg+c3+WD8vxn2OWLUTdBhFMhU0mMMDPthcxnwddRLwGPUhp9GSyGx4ToUDhkz0RSV9JYC5hOpkeGSReGqk2pIjApvfR2Tq7PP1cZdjY102WKuggkTWTj1CaUYYsZYmlQjlILwTnvPY8qp0qHzYv450VS93JYYSDe1o6dllLfIgcYez5VD6fIIJ67b2Qq1lHnClah7zrUp0NtdNXWVwilmmKpKhAgn3l+d5G4imkcoxdBOsPx6VnNs4t6VQgwY4t5XXUn7DqpSMnjICStJWxsvwnleyhiuG9OX9TBA2smWv6o2RghI1hRGDpZVl9KH3D/5aLdsClD4ORda9j312HKBwnjS2YNxFtov2Yq87w3tIRmFmFd6BbhQyTMQVXncrDRvrZ8qSGe+lEGkBhcTpRhQkTd9Q7atjFuVOOMwsTbKxRaaJU9FEA4M96GaYGeTNscrzbOUSlRizvFzYtA9WHsmtcsbaxsJmkGy75tBrKinU8l7QE7dNUNJMOFQT7UPfGkGYYBUUuOCHqygSBPqxcDLL48JuZPwMkosoo6Vxl5GPIII4ikMIxK1YZWEYvJMXOmoYVGDC1MXXJG5hgHwkLCI7w5cyaBIMF7XUqbCieosSoWznfC0bjEOWoPqoHwHZYkI9FAPYc0y3YTQJdAfKGyVkbIMswijg7HmUgG3SNoqzLe+lx73r37iembTE0Yn4zMBBy4+l43hS4OR2XXjCImWkT0Hva1KIp9DYqB3drvEnd05eAsU6l+EXdnAohtuA29c4uZUOE8owfzSELzRmIbcOAaBukUb/kTUB7jXdhRk54ZYXgMwOtQTSuh3sD3+xcnlbGl8I01MrUnTJ+kggOmZA2+N5j6yzvQtbd+6nV7zY3BXugbmKpbNghvdQJFsckvOOLpObv0IsiM+0NpI2plA8o0vCMWRXYgIMhtwMnPKV3gJRqXc9mpazOgX/eGDZlBEHNZDy86SrVT2te5W8xJp4zSRcziZ2lGQSGNDY2OWU9LFcozU2ChBYhPBsCBWbeZWYB50CPZ9gZP1LzXlpEAFcJONp2kPIwdkPWqjEDGmxoxAAZ4o3EiMc0qoBBTR1rfrujPlSU37aOps8CU5x4jpuNZ6F8upmYxKvblaArEyUPeaztet2s2RbM+J7NTJjYLAOIbeTdwMJT7suTYkBhuSUEPIhWum0fw0m5XMrY79jxvlh5KEZU9JQl2MqBVpcmgEriUhFkWcUjal6S2HZTa81tJbs+Ne2g1pHG/XTWmUlrbz9mAwmPhikp1d3OxiUTRwhcTnNtLYjk6q7ukU1rfLGs10m3XtP91OxIQyPHBkNtaO7cp2LnJ140byq7mBw4GnZ1t6Nn3teGHEvXt4PGGZIInJEn4UMnRIomKWGmtj3fWW2QFdMPWLk/bWIR9zM7LwafunoubYJuKDcVABy7hy8xx6AAKIFETKOgyBdFpz8+3Cmo+cTPvHi0t7P2C46H0lgHJJb20JXdRME/WWcahbzVCgFuoQ07kJmRM4V421k9VTuOtrSL+R9zGC8BJeECFMsTAPbP9y8Q2C0EoP5V5pPHOBFFjcpDxpyex+cjcNLrExae3Ec4F+grvplzIsFBZ6E+QwoS2tCdUqeRwtej9+0ce3MwMyJ6djvmtvxMHgivPUKoU3ZeZAfeEJB8TDEBIIuDD2DFotshwVZcw8G7a+4I4oQTA9oj2fkcbno3NiAroN7OCZa3Z8iNpDTdgYCglQWX2VNRGFKTpiEzeqvk9w9xdWJhm6XkeESMs1LF3kRI+bkLG+wV3ym16dM3dObwR35H2RTk0ez7gllXcLbJJmKfap+Yz6zviURBhC3IyIOkEfx74mQPWy8UWjnjCfTRsWPrABFpwac3tKAGlBU6rDJ45Xp1PLSxvV/Crh3MMHWv7UToOa0fGvtjgdGVPogRGPIx9jR6sj3d1OUIKOL85hBpFJpsY0n+XiHyvDKu/beLbBpuDxR1c4nT3myT9ukeYjbo0uF+vhUeuZULC0sFudIa7Y10S9pGXdPB2/VXBW0332Er9v4O8VdRkYde3HmxJuPjwgg771mCKsosylefJXAx20a6mH9S01wbvSI85DrolW6cabfN0FJ5GcJlPznIyfMndlZhzNqCKfMYnl6oofbVKxyp/r3CoyN4cMzVCZOyTTc2S/kNKs/NW55HrOn/vLlujtq+Ku68677hWkxHixgiONWM+bzkb1JAJi5PJ955CpVk2TW+gRvrh397tHWQePE5+vwIrv4/BC7JrsLMeDubvv+DuRbbggpu2LRzICT6ZorOow8P1LOPaxS11TkqXJ1LIYXmX02Tx/NTp59OWOR1xsWpwTDut59ljvq3j0afLsxuuBQg2a8mjcz0qXDE82qWVOWRINBlF0/ZviPkEd1kr9kZH/CMKEU88DswLAO7s9ON/b/m9/sonjBWUn5/MJ178Vxs9TyfHrdy6jjPeLPW8+Gf1vXw0yio9Wh/8RPd1Q53qapk7lhwdpz2uX3wMR/rGh/zn8CZP6bynJJqe92N8j/bdO9sYbb7zxxhtvvPHGG2+88cYbb7zE/wD336mQe75cyQAAAABJRU5ErkJgg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32" name="AutoShape 8" descr="Image result for henley &amp; partner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3" name="Picture 4" descr="https://realityhouse.co.uk/wp-content/uploads/2016/08/memery-crystal-06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39" t="35485" r="18061" b="41254"/>
          <a:stretch/>
        </p:blipFill>
        <p:spPr bwMode="auto">
          <a:xfrm>
            <a:off x="6300192" y="5805264"/>
            <a:ext cx="2321560" cy="455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8801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229600" cy="490066"/>
          </a:xfrm>
        </p:spPr>
        <p:txBody>
          <a:bodyPr>
            <a:normAutofit/>
          </a:bodyPr>
          <a:lstStyle/>
          <a:p>
            <a:pPr algn="l"/>
            <a:r>
              <a:rPr lang="en-GB" sz="2000" dirty="0"/>
              <a:t>EasyJet PLC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18354" t="36225" r="57472" b="39625"/>
          <a:stretch/>
        </p:blipFill>
        <p:spPr>
          <a:xfrm>
            <a:off x="1218456" y="1268760"/>
            <a:ext cx="6707088" cy="280478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95536" y="4365104"/>
            <a:ext cx="74888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Recently announced: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/>
              <a:t>An expected currency hit of £90M just this year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/>
              <a:t>Profit fall of 30% from £686M in 2015 to £495M this year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/>
              <a:t>Fuel costs on average constitute 29% of operating expenses (USD)</a:t>
            </a:r>
          </a:p>
          <a:p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1098530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Autofit/>
          </a:bodyPr>
          <a:lstStyle/>
          <a:p>
            <a:pPr algn="l"/>
            <a:r>
              <a:rPr lang="en-GB" sz="1800" dirty="0"/>
              <a:t>Nick </a:t>
            </a:r>
            <a:r>
              <a:rPr lang="en-GB" sz="1800" dirty="0" err="1"/>
              <a:t>Alfille</a:t>
            </a:r>
            <a:r>
              <a:rPr lang="en-GB" sz="1800" dirty="0"/>
              <a:t>, </a:t>
            </a:r>
            <a:r>
              <a:rPr lang="en-GB" sz="1800" dirty="0" err="1"/>
              <a:t>Memery</a:t>
            </a:r>
            <a:r>
              <a:rPr lang="en-GB" sz="1800" dirty="0"/>
              <a:t> Crystal - Characteristics / Advantages of Loans - Currency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38536" y="1935996"/>
            <a:ext cx="5040560" cy="288032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GB" sz="1800" dirty="0"/>
              <a:t>Low-yield jurisdictions 	                   High-yield jurisdictions</a:t>
            </a:r>
          </a:p>
          <a:p>
            <a:pPr marL="0" indent="0">
              <a:buNone/>
            </a:pPr>
            <a:endParaRPr lang="en-GB" sz="1800" dirty="0"/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1609328"/>
              </p:ext>
            </p:extLst>
          </p:nvPr>
        </p:nvGraphicFramePr>
        <p:xfrm>
          <a:off x="1835696" y="2215324"/>
          <a:ext cx="2243519" cy="2499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64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70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54816">
                <a:tc>
                  <a:txBody>
                    <a:bodyPr/>
                    <a:lstStyle/>
                    <a:p>
                      <a:r>
                        <a:rPr lang="en-GB" sz="1200" dirty="0"/>
                        <a:t>Country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Interest Rate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200" dirty="0"/>
                        <a:t>Switzerland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-0.75%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200" dirty="0"/>
                        <a:t>Denmark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-0.65%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200" dirty="0"/>
                        <a:t>Sweden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-0.50%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200" dirty="0"/>
                        <a:t>Japan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-0.10%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200" dirty="0"/>
                        <a:t>Eurozone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200" dirty="0"/>
                        <a:t>United Kingdom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0.25%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2264993"/>
              </p:ext>
            </p:extLst>
          </p:nvPr>
        </p:nvGraphicFramePr>
        <p:xfrm>
          <a:off x="4644008" y="2215324"/>
          <a:ext cx="1846517" cy="2499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94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70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21743">
                <a:tc>
                  <a:txBody>
                    <a:bodyPr/>
                    <a:lstStyle/>
                    <a:p>
                      <a:r>
                        <a:rPr lang="en-GB" sz="1200" dirty="0"/>
                        <a:t>Country</a:t>
                      </a:r>
                      <a:r>
                        <a:rPr lang="en-GB" sz="1200" baseline="0" dirty="0"/>
                        <a:t> 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Interest Rate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200" dirty="0"/>
                        <a:t>Argentina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27%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200" dirty="0"/>
                        <a:t>Brazil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14%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200" dirty="0"/>
                        <a:t>Russia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10%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200" dirty="0"/>
                        <a:t>India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6.25%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200" dirty="0"/>
                        <a:t>Mexico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4.75%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200" dirty="0"/>
                        <a:t>China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4.35%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57200" y="1124744"/>
            <a:ext cx="80032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The global bond market has had an impressive with yields in many developed economies in a ‘race to the bottom’, there is currently around $13T in negative yielding bonds.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29009" y="4941168"/>
            <a:ext cx="828598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/>
              <a:t>NB: accessing foreign fixed income, should only be undertaken following a comprehensive review of the currency and a serious consideration of hedging</a:t>
            </a:r>
          </a:p>
        </p:txBody>
      </p:sp>
    </p:spTree>
    <p:extLst>
      <p:ext uri="{BB962C8B-B14F-4D97-AF65-F5344CB8AC3E}">
        <p14:creationId xmlns:p14="http://schemas.microsoft.com/office/powerpoint/2010/main" val="3227627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7005464" cy="562074"/>
          </a:xfrm>
        </p:spPr>
        <p:txBody>
          <a:bodyPr>
            <a:noAutofit/>
          </a:bodyPr>
          <a:lstStyle/>
          <a:p>
            <a:pPr algn="l"/>
            <a:r>
              <a:rPr lang="en-GB" sz="2000" dirty="0"/>
              <a:t>The Gherkin receivership, 2014</a:t>
            </a:r>
          </a:p>
        </p:txBody>
      </p:sp>
      <p:pic>
        <p:nvPicPr>
          <p:cNvPr id="2050" name="Picture 2" descr="http://i.telegraph.co.uk/multimedia/archive/02837/HAWKES-CITY-NIGHT-_2837225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204864"/>
            <a:ext cx="3466465" cy="2353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90903" y="4725144"/>
            <a:ext cx="7920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/>
              <a:t>The buyers had been defaulting on their £400m loan since 2009 because of interest rates.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/>
              <a:t>End of 2013, IVG filed for insolvency in a German court, had amassed over €4bn in debt.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/>
              <a:t>Firm survived as private fund division was purchased by Deutsche </a:t>
            </a:r>
            <a:r>
              <a:rPr lang="en-GB" sz="1200" dirty="0" err="1"/>
              <a:t>Fonds</a:t>
            </a:r>
            <a:r>
              <a:rPr lang="en-GB" sz="1200" dirty="0"/>
              <a:t> Holding AG in March.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/>
              <a:t>Although Deutsche </a:t>
            </a:r>
            <a:r>
              <a:rPr lang="en-GB" sz="1200" dirty="0" err="1"/>
              <a:t>Fonds</a:t>
            </a:r>
            <a:r>
              <a:rPr lang="en-GB" sz="1200" dirty="0"/>
              <a:t> Holding AG suffered the same fate under a strengthening CHF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18354" t="31499" r="57472" b="44351"/>
          <a:stretch/>
        </p:blipFill>
        <p:spPr>
          <a:xfrm>
            <a:off x="4451343" y="2204864"/>
            <a:ext cx="4293154" cy="235384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90904" y="1340768"/>
            <a:ext cx="82535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prstClr val="black"/>
                </a:solidFill>
              </a:rPr>
              <a:t>IVG </a:t>
            </a:r>
            <a:r>
              <a:rPr lang="en-GB" sz="1200" dirty="0" err="1">
                <a:solidFill>
                  <a:prstClr val="black"/>
                </a:solidFill>
              </a:rPr>
              <a:t>Immobilien</a:t>
            </a:r>
            <a:r>
              <a:rPr lang="en-GB" sz="1200" dirty="0">
                <a:solidFill>
                  <a:prstClr val="black"/>
                </a:solidFill>
              </a:rPr>
              <a:t> AG &amp; Evans Randall purchased in 2007 for almost £600m (€729m, $1bn)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prstClr val="black"/>
                </a:solidFill>
              </a:rPr>
              <a:t>Partially paid through a 15-year loan, some which was in Swiss francs (CHF) when GBPCHF 2.4814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prstClr val="black"/>
                </a:solidFill>
              </a:rPr>
              <a:t>CHF strengthened drastically on the pound, almost 63%, causing a break in the loan-to-value threshold</a:t>
            </a:r>
          </a:p>
        </p:txBody>
      </p:sp>
    </p:spTree>
    <p:extLst>
      <p:ext uri="{BB962C8B-B14F-4D97-AF65-F5344CB8AC3E}">
        <p14:creationId xmlns:p14="http://schemas.microsoft.com/office/powerpoint/2010/main" val="2714280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C2633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6279704" y="3429000"/>
            <a:ext cx="1357313" cy="64293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000" b="1" dirty="0">
                <a:solidFill>
                  <a:schemeClr val="tx1"/>
                </a:solidFill>
              </a:rPr>
              <a:t>AGENT </a:t>
            </a:r>
          </a:p>
          <a:p>
            <a:pPr algn="ctr">
              <a:defRPr/>
            </a:pPr>
            <a:r>
              <a:rPr lang="en-GB" sz="1000" dirty="0">
                <a:solidFill>
                  <a:schemeClr val="tx1"/>
                </a:solidFill>
              </a:rPr>
              <a:t>Hong Kong</a:t>
            </a:r>
          </a:p>
        </p:txBody>
      </p:sp>
      <p:cxnSp>
        <p:nvCxnSpPr>
          <p:cNvPr id="53" name="Shape 52"/>
          <p:cNvCxnSpPr>
            <a:endCxn id="28" idx="3"/>
          </p:cNvCxnSpPr>
          <p:nvPr/>
        </p:nvCxnSpPr>
        <p:spPr>
          <a:xfrm rot="5400000">
            <a:off x="6202711" y="3372644"/>
            <a:ext cx="3027362" cy="158750"/>
          </a:xfrm>
          <a:prstGeom prst="bentConnector2">
            <a:avLst/>
          </a:prstGeom>
          <a:ln>
            <a:solidFill>
              <a:schemeClr val="tx1"/>
            </a:solidFill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3620641" y="509587"/>
            <a:ext cx="1355725" cy="6119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000" b="1" dirty="0">
                <a:solidFill>
                  <a:schemeClr val="tx1"/>
                </a:solidFill>
              </a:rPr>
              <a:t>STEPHEN HOLMES</a:t>
            </a:r>
          </a:p>
        </p:txBody>
      </p:sp>
      <p:sp>
        <p:nvSpPr>
          <p:cNvPr id="8197" name="TextBox 5"/>
          <p:cNvSpPr txBox="1">
            <a:spLocks noChangeArrowheads="1"/>
          </p:cNvSpPr>
          <p:nvPr/>
        </p:nvSpPr>
        <p:spPr bwMode="auto">
          <a:xfrm>
            <a:off x="355521" y="116632"/>
            <a:ext cx="3352383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sz="1400" b="1" u="sng" dirty="0" err="1"/>
              <a:t>Polycon</a:t>
            </a:r>
            <a:r>
              <a:rPr lang="en-GB" sz="1400" b="1" u="sng" dirty="0"/>
              <a:t> Lens Company</a:t>
            </a:r>
          </a:p>
          <a:p>
            <a:endParaRPr lang="en-GB" sz="1400" b="1" u="sng" dirty="0"/>
          </a:p>
          <a:p>
            <a:r>
              <a:rPr lang="en-GB" sz="1400" b="1" u="sng" dirty="0"/>
              <a:t>Operational flow</a:t>
            </a:r>
          </a:p>
        </p:txBody>
      </p:sp>
      <p:sp>
        <p:nvSpPr>
          <p:cNvPr id="8" name="Rectangle 7"/>
          <p:cNvSpPr/>
          <p:nvPr/>
        </p:nvSpPr>
        <p:spPr>
          <a:xfrm>
            <a:off x="7164288" y="1295400"/>
            <a:ext cx="1357313" cy="6429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000" b="1" dirty="0">
                <a:solidFill>
                  <a:schemeClr val="tx1"/>
                </a:solidFill>
              </a:rPr>
              <a:t>WAREHOUSE</a:t>
            </a:r>
          </a:p>
          <a:p>
            <a:pPr algn="ctr">
              <a:defRPr/>
            </a:pPr>
            <a:r>
              <a:rPr lang="en-GB" sz="1000" b="1" dirty="0">
                <a:solidFill>
                  <a:schemeClr val="bg1"/>
                </a:solidFill>
              </a:rPr>
              <a:t>Domestic currency overheads</a:t>
            </a:r>
          </a:p>
        </p:txBody>
      </p:sp>
      <p:cxnSp>
        <p:nvCxnSpPr>
          <p:cNvPr id="10" name="Straight Arrow Connector 9"/>
          <p:cNvCxnSpPr>
            <a:stCxn id="7" idx="3"/>
          </p:cNvCxnSpPr>
          <p:nvPr/>
        </p:nvCxnSpPr>
        <p:spPr>
          <a:xfrm flipV="1">
            <a:off x="4581079" y="1617663"/>
            <a:ext cx="2536825" cy="1774825"/>
          </a:xfrm>
          <a:prstGeom prst="straightConnector1">
            <a:avLst/>
          </a:prstGeom>
          <a:ln>
            <a:solidFill>
              <a:schemeClr val="tx1"/>
            </a:solidFill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00" name="TextBox 10"/>
          <p:cNvSpPr txBox="1">
            <a:spLocks noChangeArrowheads="1"/>
          </p:cNvSpPr>
          <p:nvPr/>
        </p:nvSpPr>
        <p:spPr bwMode="auto">
          <a:xfrm>
            <a:off x="5441504" y="2417763"/>
            <a:ext cx="1185863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GB" sz="1000"/>
              <a:t>Transport &amp; Storage of </a:t>
            </a:r>
            <a:r>
              <a:rPr lang="en-GB" sz="1000">
                <a:solidFill>
                  <a:srgbClr val="000000"/>
                </a:solidFill>
              </a:rPr>
              <a:t>Spectacle Lenses</a:t>
            </a:r>
            <a:endParaRPr lang="en-GB" sz="1000"/>
          </a:p>
        </p:txBody>
      </p:sp>
      <p:cxnSp>
        <p:nvCxnSpPr>
          <p:cNvPr id="21" name="Straight Connector 20"/>
          <p:cNvCxnSpPr>
            <a:stCxn id="50" idx="2"/>
            <a:endCxn id="7" idx="0"/>
          </p:cNvCxnSpPr>
          <p:nvPr/>
        </p:nvCxnSpPr>
        <p:spPr>
          <a:xfrm flipH="1">
            <a:off x="3903217" y="2209800"/>
            <a:ext cx="447327" cy="86201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6279704" y="4643438"/>
            <a:ext cx="1357313" cy="642937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000" b="1" dirty="0">
                <a:solidFill>
                  <a:schemeClr val="tx1"/>
                </a:solidFill>
              </a:rPr>
              <a:t>SALES COMPANY</a:t>
            </a:r>
          </a:p>
          <a:p>
            <a:pPr algn="ctr">
              <a:defRPr/>
            </a:pPr>
            <a:r>
              <a:rPr lang="en-GB" sz="1000" dirty="0">
                <a:solidFill>
                  <a:schemeClr val="tx1"/>
                </a:solidFill>
              </a:rPr>
              <a:t>Hong Kong</a:t>
            </a:r>
          </a:p>
        </p:txBody>
      </p:sp>
      <p:sp>
        <p:nvSpPr>
          <p:cNvPr id="30" name="Rectangle 29"/>
          <p:cNvSpPr/>
          <p:nvPr/>
        </p:nvSpPr>
        <p:spPr>
          <a:xfrm>
            <a:off x="3225354" y="4643438"/>
            <a:ext cx="1355725" cy="642937"/>
          </a:xfrm>
          <a:prstGeom prst="rect">
            <a:avLst/>
          </a:prstGeom>
          <a:solidFill>
            <a:srgbClr val="FFFF00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000" b="1" dirty="0">
                <a:solidFill>
                  <a:schemeClr val="tx1"/>
                </a:solidFill>
              </a:rPr>
              <a:t>SALES COMPANY</a:t>
            </a:r>
          </a:p>
          <a:p>
            <a:pPr algn="ctr">
              <a:defRPr/>
            </a:pPr>
            <a:r>
              <a:rPr lang="en-GB" sz="1000" dirty="0">
                <a:solidFill>
                  <a:schemeClr val="tx1"/>
                </a:solidFill>
              </a:rPr>
              <a:t>USA</a:t>
            </a:r>
          </a:p>
          <a:p>
            <a:pPr algn="ctr">
              <a:defRPr/>
            </a:pPr>
            <a:r>
              <a:rPr lang="en-GB" sz="1000" dirty="0">
                <a:solidFill>
                  <a:schemeClr val="bg1"/>
                </a:solidFill>
              </a:rPr>
              <a:t>USD Dollar (USD)</a:t>
            </a:r>
          </a:p>
        </p:txBody>
      </p:sp>
      <p:sp>
        <p:nvSpPr>
          <p:cNvPr id="32" name="Rectangle 31"/>
          <p:cNvSpPr/>
          <p:nvPr/>
        </p:nvSpPr>
        <p:spPr>
          <a:xfrm>
            <a:off x="1631504" y="4643438"/>
            <a:ext cx="1357313" cy="642937"/>
          </a:xfrm>
          <a:prstGeom prst="rect">
            <a:avLst/>
          </a:prstGeom>
          <a:solidFill>
            <a:srgbClr val="FF99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000" b="1" dirty="0">
                <a:solidFill>
                  <a:schemeClr val="tx1"/>
                </a:solidFill>
              </a:rPr>
              <a:t>SALES COMPANY</a:t>
            </a:r>
          </a:p>
          <a:p>
            <a:pPr algn="ctr">
              <a:defRPr/>
            </a:pPr>
            <a:r>
              <a:rPr lang="en-GB" sz="1000" dirty="0">
                <a:solidFill>
                  <a:schemeClr val="tx1"/>
                </a:solidFill>
              </a:rPr>
              <a:t>Brazil</a:t>
            </a:r>
          </a:p>
          <a:p>
            <a:pPr algn="ctr">
              <a:defRPr/>
            </a:pPr>
            <a:r>
              <a:rPr lang="en-GB" sz="1000" dirty="0" err="1">
                <a:solidFill>
                  <a:schemeClr val="bg1"/>
                </a:solidFill>
              </a:rPr>
              <a:t>Barzilean</a:t>
            </a:r>
            <a:r>
              <a:rPr lang="en-GB" sz="1000" dirty="0">
                <a:solidFill>
                  <a:schemeClr val="bg1"/>
                </a:solidFill>
              </a:rPr>
              <a:t> Real (BRL)</a:t>
            </a:r>
          </a:p>
        </p:txBody>
      </p:sp>
      <p:cxnSp>
        <p:nvCxnSpPr>
          <p:cNvPr id="71" name="Elbow Connector 70"/>
          <p:cNvCxnSpPr>
            <a:stCxn id="7" idx="2"/>
            <a:endCxn id="28" idx="0"/>
          </p:cNvCxnSpPr>
          <p:nvPr/>
        </p:nvCxnSpPr>
        <p:spPr>
          <a:xfrm rot="16200000" flipH="1">
            <a:off x="4966048" y="2651919"/>
            <a:ext cx="928688" cy="3054350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06" name="TextBox 82"/>
          <p:cNvSpPr txBox="1">
            <a:spLocks noChangeArrowheads="1"/>
          </p:cNvSpPr>
          <p:nvPr/>
        </p:nvSpPr>
        <p:spPr bwMode="auto">
          <a:xfrm>
            <a:off x="5784404" y="3962400"/>
            <a:ext cx="57150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000"/>
              <a:t>60%</a:t>
            </a:r>
          </a:p>
        </p:txBody>
      </p:sp>
      <p:sp>
        <p:nvSpPr>
          <p:cNvPr id="8207" name="TextBox 83"/>
          <p:cNvSpPr txBox="1">
            <a:spLocks noChangeArrowheads="1"/>
          </p:cNvSpPr>
          <p:nvPr/>
        </p:nvSpPr>
        <p:spPr bwMode="auto">
          <a:xfrm>
            <a:off x="6889304" y="4191000"/>
            <a:ext cx="57150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000"/>
              <a:t>40%</a:t>
            </a:r>
          </a:p>
        </p:txBody>
      </p:sp>
      <p:cxnSp>
        <p:nvCxnSpPr>
          <p:cNvPr id="90" name="Straight Connector 89"/>
          <p:cNvCxnSpPr/>
          <p:nvPr/>
        </p:nvCxnSpPr>
        <p:spPr>
          <a:xfrm rot="10800000" flipV="1">
            <a:off x="2698304" y="3886200"/>
            <a:ext cx="1600200" cy="728663"/>
          </a:xfrm>
          <a:prstGeom prst="line">
            <a:avLst/>
          </a:prstGeom>
          <a:ln>
            <a:solidFill>
              <a:schemeClr val="tx1"/>
            </a:solidFill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urved Connector 35"/>
          <p:cNvCxnSpPr>
            <a:endCxn id="30" idx="0"/>
          </p:cNvCxnSpPr>
          <p:nvPr/>
        </p:nvCxnSpPr>
        <p:spPr>
          <a:xfrm rot="5400000">
            <a:off x="4496942" y="1344613"/>
            <a:ext cx="2705100" cy="3892550"/>
          </a:xfrm>
          <a:prstGeom prst="curvedConnector3">
            <a:avLst>
              <a:gd name="adj1" fmla="val 50000"/>
            </a:avLst>
          </a:prstGeom>
          <a:ln>
            <a:solidFill>
              <a:schemeClr val="tx1"/>
            </a:solidFill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hape 44"/>
          <p:cNvCxnSpPr>
            <a:stCxn id="26" idx="2"/>
            <a:endCxn id="28" idx="0"/>
          </p:cNvCxnSpPr>
          <p:nvPr/>
        </p:nvCxnSpPr>
        <p:spPr>
          <a:xfrm rot="5400000">
            <a:off x="6672611" y="4358481"/>
            <a:ext cx="571500" cy="1587"/>
          </a:xfrm>
          <a:prstGeom prst="straightConnector1">
            <a:avLst/>
          </a:prstGeom>
          <a:ln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/>
        </p:nvSpPr>
        <p:spPr>
          <a:xfrm>
            <a:off x="4831904" y="4509120"/>
            <a:ext cx="1357313" cy="78201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000" b="1" dirty="0">
                <a:solidFill>
                  <a:schemeClr val="tx1"/>
                </a:solidFill>
              </a:rPr>
              <a:t>MANUFACTURING COMPANY</a:t>
            </a:r>
          </a:p>
          <a:p>
            <a:pPr algn="ctr">
              <a:defRPr/>
            </a:pPr>
            <a:r>
              <a:rPr lang="en-GB" sz="1000" dirty="0">
                <a:solidFill>
                  <a:schemeClr val="tx1"/>
                </a:solidFill>
              </a:rPr>
              <a:t>Hong Kong</a:t>
            </a:r>
          </a:p>
          <a:p>
            <a:pPr algn="ctr">
              <a:defRPr/>
            </a:pPr>
            <a:r>
              <a:rPr lang="en-GB" sz="1000" dirty="0">
                <a:solidFill>
                  <a:schemeClr val="bg1"/>
                </a:solidFill>
              </a:rPr>
              <a:t>Hong Kong Dollars (HKD)</a:t>
            </a:r>
          </a:p>
        </p:txBody>
      </p:sp>
      <p:cxnSp>
        <p:nvCxnSpPr>
          <p:cNvPr id="37" name="Shape 36"/>
          <p:cNvCxnSpPr>
            <a:stCxn id="7" idx="3"/>
            <a:endCxn id="33" idx="0"/>
          </p:cNvCxnSpPr>
          <p:nvPr/>
        </p:nvCxnSpPr>
        <p:spPr>
          <a:xfrm>
            <a:off x="4581079" y="3393282"/>
            <a:ext cx="929482" cy="1115838"/>
          </a:xfrm>
          <a:prstGeom prst="bentConnector2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8"/>
          <p:cNvSpPr/>
          <p:nvPr/>
        </p:nvSpPr>
        <p:spPr>
          <a:xfrm>
            <a:off x="4831904" y="5681663"/>
            <a:ext cx="1357313" cy="642937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000" b="1" dirty="0">
                <a:solidFill>
                  <a:schemeClr val="tx1"/>
                </a:solidFill>
              </a:rPr>
              <a:t>FOREIGN ENTERPRISE SUB </a:t>
            </a:r>
            <a:r>
              <a:rPr lang="en-GB" sz="1000" dirty="0">
                <a:solidFill>
                  <a:schemeClr val="tx1"/>
                </a:solidFill>
              </a:rPr>
              <a:t>China</a:t>
            </a:r>
          </a:p>
          <a:p>
            <a:pPr algn="ctr">
              <a:defRPr/>
            </a:pPr>
            <a:r>
              <a:rPr lang="en-GB" sz="1000" dirty="0">
                <a:solidFill>
                  <a:schemeClr val="bg1"/>
                </a:solidFill>
              </a:rPr>
              <a:t>Chinese Yuan (CNY)</a:t>
            </a:r>
          </a:p>
        </p:txBody>
      </p:sp>
      <p:cxnSp>
        <p:nvCxnSpPr>
          <p:cNvPr id="41" name="Straight Connector 40"/>
          <p:cNvCxnSpPr>
            <a:stCxn id="33" idx="2"/>
            <a:endCxn id="39" idx="0"/>
          </p:cNvCxnSpPr>
          <p:nvPr/>
        </p:nvCxnSpPr>
        <p:spPr>
          <a:xfrm>
            <a:off x="5510561" y="5291138"/>
            <a:ext cx="0" cy="3905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hape 34"/>
          <p:cNvCxnSpPr>
            <a:stCxn id="7" idx="1"/>
            <a:endCxn id="32" idx="0"/>
          </p:cNvCxnSpPr>
          <p:nvPr/>
        </p:nvCxnSpPr>
        <p:spPr>
          <a:xfrm rot="10800000" flipV="1">
            <a:off x="2309367" y="3392488"/>
            <a:ext cx="915987" cy="1250950"/>
          </a:xfrm>
          <a:prstGeom prst="bentConnector2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>
            <a:stCxn id="7" idx="2"/>
            <a:endCxn id="30" idx="0"/>
          </p:cNvCxnSpPr>
          <p:nvPr/>
        </p:nvCxnSpPr>
        <p:spPr>
          <a:xfrm rot="5400000">
            <a:off x="3439667" y="4179888"/>
            <a:ext cx="928687" cy="158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62"/>
          <p:cNvGrpSpPr>
            <a:grpSpLocks/>
          </p:cNvGrpSpPr>
          <p:nvPr/>
        </p:nvGrpSpPr>
        <p:grpSpPr bwMode="auto">
          <a:xfrm>
            <a:off x="107504" y="3393282"/>
            <a:ext cx="3117851" cy="2931318"/>
            <a:chOff x="533400" y="3394074"/>
            <a:chExt cx="3117115" cy="2930526"/>
          </a:xfrm>
        </p:grpSpPr>
        <p:cxnSp>
          <p:nvCxnSpPr>
            <p:cNvPr id="58" name="Shape 57"/>
            <p:cNvCxnSpPr>
              <a:stCxn id="7" idx="1"/>
              <a:endCxn id="42" idx="3"/>
            </p:cNvCxnSpPr>
            <p:nvPr/>
          </p:nvCxnSpPr>
          <p:spPr>
            <a:xfrm rot="10800000" flipV="1">
              <a:off x="1745964" y="3394074"/>
              <a:ext cx="1904550" cy="2609145"/>
            </a:xfrm>
            <a:prstGeom prst="curvedConnector3">
              <a:avLst>
                <a:gd name="adj1" fmla="val 50000"/>
              </a:avLst>
            </a:prstGeom>
            <a:ln>
              <a:solidFill>
                <a:schemeClr val="tx1"/>
              </a:solidFill>
              <a:prstDash val="lg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Rectangle 39"/>
            <p:cNvSpPr/>
            <p:nvPr/>
          </p:nvSpPr>
          <p:spPr>
            <a:xfrm>
              <a:off x="533400" y="4648653"/>
              <a:ext cx="1212564" cy="642764"/>
            </a:xfrm>
            <a:prstGeom prst="rect">
              <a:avLst/>
            </a:prstGeom>
            <a:solidFill>
              <a:srgbClr val="3366FF"/>
            </a:solidFill>
            <a:ln>
              <a:solidFill>
                <a:srgbClr val="00009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GB" sz="1000" b="1" dirty="0">
                  <a:solidFill>
                    <a:schemeClr val="tx1"/>
                  </a:solidFill>
                </a:rPr>
                <a:t>VIZITECH HOLDINGS LTD</a:t>
              </a:r>
            </a:p>
          </p:txBody>
        </p:sp>
        <p:sp>
          <p:nvSpPr>
            <p:cNvPr id="42" name="Rectangle 41"/>
            <p:cNvSpPr/>
            <p:nvPr/>
          </p:nvSpPr>
          <p:spPr>
            <a:xfrm>
              <a:off x="533400" y="5681837"/>
              <a:ext cx="1212564" cy="642763"/>
            </a:xfrm>
            <a:prstGeom prst="rect">
              <a:avLst/>
            </a:prstGeom>
            <a:solidFill>
              <a:srgbClr val="3366FF"/>
            </a:solidFill>
            <a:ln>
              <a:solidFill>
                <a:srgbClr val="00009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GB" sz="1000" b="1" dirty="0">
                  <a:solidFill>
                    <a:schemeClr val="tx1"/>
                  </a:solidFill>
                </a:rPr>
                <a:t>EYEMAX CORP.</a:t>
              </a:r>
            </a:p>
            <a:p>
              <a:pPr algn="ctr">
                <a:defRPr/>
              </a:pPr>
              <a:r>
                <a:rPr lang="en-GB" sz="1000" dirty="0">
                  <a:solidFill>
                    <a:schemeClr val="tx1"/>
                  </a:solidFill>
                </a:rPr>
                <a:t>(Digital Camera Manufacturer)</a:t>
              </a:r>
            </a:p>
          </p:txBody>
        </p:sp>
        <p:cxnSp>
          <p:nvCxnSpPr>
            <p:cNvPr id="43" name="Straight Connector 42"/>
            <p:cNvCxnSpPr>
              <a:stCxn id="40" idx="2"/>
              <a:endCxn id="42" idx="0"/>
            </p:cNvCxnSpPr>
            <p:nvPr/>
          </p:nvCxnSpPr>
          <p:spPr>
            <a:xfrm rot="5400000">
              <a:off x="945265" y="5485834"/>
              <a:ext cx="390420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hape 51"/>
            <p:cNvCxnSpPr>
              <a:stCxn id="7" idx="1"/>
              <a:endCxn id="40" idx="0"/>
            </p:cNvCxnSpPr>
            <p:nvPr/>
          </p:nvCxnSpPr>
          <p:spPr>
            <a:xfrm rot="10800000" flipV="1">
              <a:off x="1139683" y="3394074"/>
              <a:ext cx="2510832" cy="1254579"/>
            </a:xfrm>
            <a:prstGeom prst="bentConnector2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227" name="TextBox 46"/>
            <p:cNvSpPr txBox="1">
              <a:spLocks noChangeArrowheads="1"/>
            </p:cNvSpPr>
            <p:nvPr/>
          </p:nvSpPr>
          <p:spPr bwMode="auto">
            <a:xfrm>
              <a:off x="1828800" y="5486400"/>
              <a:ext cx="129540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GB" sz="1000"/>
                <a:t>Sales of Lenses for Digital Cameras</a:t>
              </a:r>
            </a:p>
          </p:txBody>
        </p:sp>
      </p:grpSp>
      <p:sp>
        <p:nvSpPr>
          <p:cNvPr id="8219" name="TextBox 60"/>
          <p:cNvSpPr txBox="1">
            <a:spLocks noChangeArrowheads="1"/>
          </p:cNvSpPr>
          <p:nvPr/>
        </p:nvSpPr>
        <p:spPr bwMode="auto">
          <a:xfrm>
            <a:off x="7117904" y="2209800"/>
            <a:ext cx="1295400" cy="4000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1000"/>
              <a:t>Delivery of </a:t>
            </a:r>
          </a:p>
          <a:p>
            <a:r>
              <a:rPr lang="en-GB" sz="1000">
                <a:solidFill>
                  <a:srgbClr val="000000"/>
                </a:solidFill>
              </a:rPr>
              <a:t>Spectacle Lenses</a:t>
            </a:r>
            <a:endParaRPr lang="en-GB" sz="1000"/>
          </a:p>
        </p:txBody>
      </p:sp>
      <p:sp>
        <p:nvSpPr>
          <p:cNvPr id="7" name="Rectangle 6"/>
          <p:cNvSpPr/>
          <p:nvPr/>
        </p:nvSpPr>
        <p:spPr>
          <a:xfrm>
            <a:off x="3225354" y="3071813"/>
            <a:ext cx="1355725" cy="642937"/>
          </a:xfrm>
          <a:prstGeom prst="rect">
            <a:avLst/>
          </a:prstGeom>
          <a:solidFill>
            <a:srgbClr val="CCFFCC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000" b="1" dirty="0">
                <a:solidFill>
                  <a:schemeClr val="tx1"/>
                </a:solidFill>
              </a:rPr>
              <a:t>EYEMAX CORP</a:t>
            </a:r>
          </a:p>
          <a:p>
            <a:pPr algn="ctr">
              <a:defRPr/>
            </a:pPr>
            <a:r>
              <a:rPr lang="en-GB" sz="1000" dirty="0">
                <a:solidFill>
                  <a:schemeClr val="tx1"/>
                </a:solidFill>
              </a:rPr>
              <a:t>(manufacturing)</a:t>
            </a:r>
          </a:p>
        </p:txBody>
      </p:sp>
      <p:sp>
        <p:nvSpPr>
          <p:cNvPr id="38" name="Rectangle 37"/>
          <p:cNvSpPr/>
          <p:nvPr/>
        </p:nvSpPr>
        <p:spPr bwMode="auto">
          <a:xfrm>
            <a:off x="7871967" y="4250531"/>
            <a:ext cx="1212850" cy="848831"/>
          </a:xfrm>
          <a:prstGeom prst="rect">
            <a:avLst/>
          </a:prstGeom>
          <a:solidFill>
            <a:srgbClr val="FFFF00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000" b="1" dirty="0">
                <a:solidFill>
                  <a:schemeClr val="tx1"/>
                </a:solidFill>
              </a:rPr>
              <a:t>EYEMAX.COM</a:t>
            </a:r>
          </a:p>
          <a:p>
            <a:pPr algn="ctr">
              <a:defRPr/>
            </a:pPr>
            <a:r>
              <a:rPr lang="en-GB" sz="1000" b="1" dirty="0">
                <a:solidFill>
                  <a:schemeClr val="tx1"/>
                </a:solidFill>
              </a:rPr>
              <a:t>LTD</a:t>
            </a:r>
          </a:p>
          <a:p>
            <a:pPr algn="ctr">
              <a:defRPr/>
            </a:pPr>
            <a:r>
              <a:rPr lang="en-GB" sz="1000" dirty="0">
                <a:solidFill>
                  <a:schemeClr val="tx1"/>
                </a:solidFill>
              </a:rPr>
              <a:t>Channel Islands</a:t>
            </a:r>
          </a:p>
          <a:p>
            <a:pPr algn="ctr">
              <a:defRPr/>
            </a:pPr>
            <a:r>
              <a:rPr lang="en-GB" sz="1000" dirty="0">
                <a:solidFill>
                  <a:schemeClr val="tx1"/>
                </a:solidFill>
              </a:rPr>
              <a:t>Guernsey / Jersey Pound 1:1</a:t>
            </a:r>
          </a:p>
        </p:txBody>
      </p:sp>
      <p:sp>
        <p:nvSpPr>
          <p:cNvPr id="44" name="Right Arrow Callout 43"/>
          <p:cNvSpPr/>
          <p:nvPr/>
        </p:nvSpPr>
        <p:spPr bwMode="auto">
          <a:xfrm>
            <a:off x="7659085" y="5430182"/>
            <a:ext cx="1524000" cy="762000"/>
          </a:xfrm>
          <a:prstGeom prst="rightArrowCallout">
            <a:avLst/>
          </a:prstGeom>
          <a:solidFill>
            <a:srgbClr val="FFFF00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000" dirty="0">
                <a:solidFill>
                  <a:schemeClr val="tx1"/>
                </a:solidFill>
              </a:rPr>
              <a:t>E-Commerce sales</a:t>
            </a:r>
          </a:p>
        </p:txBody>
      </p:sp>
      <p:cxnSp>
        <p:nvCxnSpPr>
          <p:cNvPr id="46" name="Curved Connector 45"/>
          <p:cNvCxnSpPr>
            <a:stCxn id="33" idx="0"/>
          </p:cNvCxnSpPr>
          <p:nvPr/>
        </p:nvCxnSpPr>
        <p:spPr bwMode="auto">
          <a:xfrm rot="5400000" flipH="1" flipV="1">
            <a:off x="6659998" y="3297151"/>
            <a:ext cx="62532" cy="2361406"/>
          </a:xfrm>
          <a:prstGeom prst="curvedConnector2">
            <a:avLst/>
          </a:prstGeom>
          <a:ln>
            <a:solidFill>
              <a:schemeClr val="tx1"/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stCxn id="38" idx="2"/>
            <a:endCxn id="44" idx="0"/>
          </p:cNvCxnSpPr>
          <p:nvPr/>
        </p:nvCxnSpPr>
        <p:spPr>
          <a:xfrm flipH="1">
            <a:off x="8154210" y="5099362"/>
            <a:ext cx="324182" cy="330820"/>
          </a:xfrm>
          <a:prstGeom prst="straightConnector1">
            <a:avLst/>
          </a:prstGeom>
          <a:ln>
            <a:solidFill>
              <a:schemeClr val="tx1"/>
            </a:solidFill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H="1">
            <a:off x="6957568" y="4167914"/>
            <a:ext cx="1514473" cy="1038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>
            <a:endCxn id="38" idx="0"/>
          </p:cNvCxnSpPr>
          <p:nvPr/>
        </p:nvCxnSpPr>
        <p:spPr>
          <a:xfrm>
            <a:off x="8472041" y="4178300"/>
            <a:ext cx="6351" cy="7223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ectangle 49"/>
          <p:cNvSpPr/>
          <p:nvPr/>
        </p:nvSpPr>
        <p:spPr bwMode="auto">
          <a:xfrm>
            <a:off x="3671888" y="1566863"/>
            <a:ext cx="1357312" cy="642937"/>
          </a:xfrm>
          <a:prstGeom prst="rect">
            <a:avLst/>
          </a:prstGeom>
          <a:solidFill>
            <a:srgbClr val="FF0000"/>
          </a:solidFill>
          <a:ln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000" b="1" dirty="0">
                <a:solidFill>
                  <a:schemeClr val="tx1"/>
                </a:solidFill>
              </a:rPr>
              <a:t>EYEMAX</a:t>
            </a:r>
          </a:p>
          <a:p>
            <a:pPr algn="ctr">
              <a:defRPr/>
            </a:pPr>
            <a:r>
              <a:rPr lang="en-GB" sz="1000" b="1" dirty="0">
                <a:solidFill>
                  <a:schemeClr val="tx1"/>
                </a:solidFill>
              </a:rPr>
              <a:t>GROUP HOLDINGS</a:t>
            </a:r>
          </a:p>
          <a:p>
            <a:pPr algn="ctr">
              <a:defRPr/>
            </a:pPr>
            <a:r>
              <a:rPr lang="en-GB" sz="1000" b="1" dirty="0">
                <a:solidFill>
                  <a:schemeClr val="bg1"/>
                </a:solidFill>
              </a:rPr>
              <a:t>(Group holding </a:t>
            </a:r>
            <a:r>
              <a:rPr lang="en-GB" sz="1000" b="1" dirty="0" err="1">
                <a:solidFill>
                  <a:schemeClr val="bg1"/>
                </a:solidFill>
              </a:rPr>
              <a:t>ccy</a:t>
            </a:r>
            <a:r>
              <a:rPr lang="en-GB" sz="1000" b="1" dirty="0">
                <a:solidFill>
                  <a:schemeClr val="bg1"/>
                </a:solidFill>
              </a:rPr>
              <a:t>)</a:t>
            </a:r>
          </a:p>
        </p:txBody>
      </p:sp>
      <p:cxnSp>
        <p:nvCxnSpPr>
          <p:cNvPr id="51" name="Straight Connector 50"/>
          <p:cNvCxnSpPr>
            <a:endCxn id="50" idx="0"/>
          </p:cNvCxnSpPr>
          <p:nvPr/>
        </p:nvCxnSpPr>
        <p:spPr>
          <a:xfrm>
            <a:off x="4344715" y="1126412"/>
            <a:ext cx="5829" cy="44045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Rectangle 55"/>
          <p:cNvSpPr/>
          <p:nvPr/>
        </p:nvSpPr>
        <p:spPr bwMode="auto">
          <a:xfrm>
            <a:off x="1617217" y="2489126"/>
            <a:ext cx="990600" cy="642938"/>
          </a:xfrm>
          <a:prstGeom prst="rect">
            <a:avLst/>
          </a:prstGeom>
          <a:solidFill>
            <a:srgbClr val="2BBC4C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000" b="1" dirty="0">
                <a:solidFill>
                  <a:schemeClr val="tx1"/>
                </a:solidFill>
              </a:rPr>
              <a:t>EYEMAX</a:t>
            </a:r>
          </a:p>
          <a:p>
            <a:pPr algn="ctr">
              <a:defRPr/>
            </a:pPr>
            <a:r>
              <a:rPr lang="en-GB" sz="1000" b="1" dirty="0">
                <a:solidFill>
                  <a:schemeClr val="tx1"/>
                </a:solidFill>
              </a:rPr>
              <a:t>FINANCE COMPANY</a:t>
            </a:r>
          </a:p>
          <a:p>
            <a:pPr algn="ctr">
              <a:defRPr/>
            </a:pPr>
            <a:r>
              <a:rPr lang="en-GB" sz="1000" dirty="0">
                <a:solidFill>
                  <a:schemeClr val="tx1"/>
                </a:solidFill>
              </a:rPr>
              <a:t>WER</a:t>
            </a:r>
          </a:p>
        </p:txBody>
      </p:sp>
      <p:sp>
        <p:nvSpPr>
          <p:cNvPr id="57" name="Right Arrow 56"/>
          <p:cNvSpPr/>
          <p:nvPr/>
        </p:nvSpPr>
        <p:spPr bwMode="auto">
          <a:xfrm>
            <a:off x="321817" y="2276872"/>
            <a:ext cx="1009823" cy="901824"/>
          </a:xfrm>
          <a:prstGeom prst="rightArrow">
            <a:avLst/>
          </a:prstGeom>
          <a:solidFill>
            <a:srgbClr val="2BBC4C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000" dirty="0">
                <a:solidFill>
                  <a:schemeClr val="tx1"/>
                </a:solidFill>
              </a:rPr>
              <a:t>External finance</a:t>
            </a:r>
          </a:p>
          <a:p>
            <a:pPr algn="ctr">
              <a:defRPr/>
            </a:pPr>
            <a:r>
              <a:rPr lang="en-GB" sz="1000" dirty="0">
                <a:solidFill>
                  <a:schemeClr val="bg1"/>
                </a:solidFill>
              </a:rPr>
              <a:t>(Which </a:t>
            </a:r>
            <a:r>
              <a:rPr lang="en-GB" sz="1000" dirty="0" err="1">
                <a:solidFill>
                  <a:schemeClr val="bg1"/>
                </a:solidFill>
              </a:rPr>
              <a:t>ccy</a:t>
            </a:r>
            <a:r>
              <a:rPr lang="en-GB" sz="1000" dirty="0">
                <a:solidFill>
                  <a:schemeClr val="bg1"/>
                </a:solidFill>
              </a:rPr>
              <a:t>)</a:t>
            </a:r>
          </a:p>
        </p:txBody>
      </p:sp>
      <p:cxnSp>
        <p:nvCxnSpPr>
          <p:cNvPr id="59" name="Straight Connector 58"/>
          <p:cNvCxnSpPr>
            <a:stCxn id="50" idx="2"/>
          </p:cNvCxnSpPr>
          <p:nvPr/>
        </p:nvCxnSpPr>
        <p:spPr>
          <a:xfrm flipH="1">
            <a:off x="2607817" y="2209800"/>
            <a:ext cx="1742727" cy="27932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5530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327468" y="276417"/>
            <a:ext cx="40285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595959"/>
                </a:solidFill>
                <a:latin typeface="Helvetica"/>
                <a:cs typeface="Helvetica"/>
              </a:rPr>
              <a:t>Treasury Function</a:t>
            </a:r>
            <a:endParaRPr lang="en-US" dirty="0">
              <a:solidFill>
                <a:srgbClr val="595959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11560" y="1628800"/>
            <a:ext cx="7776864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The Treasury function will then be responsible for:</a:t>
            </a:r>
          </a:p>
          <a:p>
            <a:endParaRPr lang="en-GB" sz="1400" dirty="0"/>
          </a:p>
          <a:p>
            <a:endParaRPr lang="en-GB" sz="14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400" dirty="0"/>
              <a:t>Planning and Operations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GB" sz="14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400" dirty="0"/>
              <a:t>Cash and Liquidity Management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GB" sz="14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400" dirty="0"/>
              <a:t>Funding and Capital Markets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GB" sz="14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400" dirty="0"/>
              <a:t>Financial Risk Management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GB" sz="14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400" dirty="0"/>
              <a:t>Corporate Governance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GB" sz="14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400" dirty="0"/>
              <a:t>Stakeholder Relations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2056536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/>
          </a:bodyPr>
          <a:lstStyle/>
          <a:p>
            <a:pPr algn="l"/>
            <a:r>
              <a:rPr lang="en-GB" sz="2000" dirty="0"/>
              <a:t>Conclusion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3"/>
            <a:ext cx="8229600" cy="4248472"/>
          </a:xfrm>
        </p:spPr>
        <p:txBody>
          <a:bodyPr/>
          <a:lstStyle/>
          <a:p>
            <a:r>
              <a:rPr lang="en-GB" sz="1200" dirty="0"/>
              <a:t>Expanding into new markets is a incredible opportunity, however it is fraught with threats</a:t>
            </a:r>
          </a:p>
          <a:p>
            <a:endParaRPr lang="en-GB" sz="1200" dirty="0"/>
          </a:p>
          <a:p>
            <a:r>
              <a:rPr lang="en-GB" sz="1200" dirty="0"/>
              <a:t>Success derives from a careful analysis of all moving parts</a:t>
            </a:r>
          </a:p>
          <a:p>
            <a:pPr lvl="1">
              <a:buFont typeface="+mj-lt"/>
              <a:buAutoNum type="romanLcPeriod"/>
            </a:pPr>
            <a:r>
              <a:rPr lang="en-GB" sz="1200" dirty="0"/>
              <a:t>Tax</a:t>
            </a:r>
          </a:p>
          <a:p>
            <a:pPr lvl="1">
              <a:buFont typeface="+mj-lt"/>
              <a:buAutoNum type="romanLcPeriod"/>
            </a:pPr>
            <a:r>
              <a:rPr lang="en-GB" sz="1200" dirty="0"/>
              <a:t>Currency</a:t>
            </a:r>
          </a:p>
          <a:p>
            <a:pPr lvl="1">
              <a:buFont typeface="+mj-lt"/>
              <a:buAutoNum type="romanLcPeriod"/>
            </a:pPr>
            <a:r>
              <a:rPr lang="en-GB" sz="1200" dirty="0"/>
              <a:t>Political Stability</a:t>
            </a:r>
          </a:p>
          <a:p>
            <a:pPr lvl="1">
              <a:buFont typeface="+mj-lt"/>
              <a:buAutoNum type="romanLcPeriod"/>
            </a:pPr>
            <a:r>
              <a:rPr lang="en-GB" sz="1200" dirty="0"/>
              <a:t>Barriers to trade</a:t>
            </a:r>
          </a:p>
          <a:p>
            <a:pPr lvl="1">
              <a:buFont typeface="+mj-lt"/>
              <a:buAutoNum type="romanLcPeriod"/>
            </a:pPr>
            <a:r>
              <a:rPr lang="en-GB" sz="1200" dirty="0"/>
              <a:t>Transport costs</a:t>
            </a:r>
          </a:p>
          <a:p>
            <a:pPr lvl="1"/>
            <a:endParaRPr lang="en-GB" sz="800" dirty="0"/>
          </a:p>
          <a:p>
            <a:r>
              <a:rPr lang="en-GB" sz="1200" dirty="0"/>
              <a:t>With financial market volatility at all-time highs, hedging where possible is required to protect the bottom-line</a:t>
            </a:r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45613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C26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868286"/>
            <a:ext cx="9144000" cy="299364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642353" y="4967752"/>
            <a:ext cx="5859295" cy="1453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200" dirty="0">
              <a:solidFill>
                <a:schemeClr val="bg1">
                  <a:lumMod val="95000"/>
                </a:schemeClr>
              </a:solidFill>
              <a:latin typeface="Helvetica"/>
              <a:cs typeface="Helvetica"/>
            </a:endParaRPr>
          </a:p>
          <a:p>
            <a:pPr algn="ctr">
              <a:lnSpc>
                <a:spcPct val="120000"/>
              </a:lnSpc>
            </a:pPr>
            <a:r>
              <a:rPr lang="de-DE" sz="1400" dirty="0">
                <a:solidFill>
                  <a:schemeClr val="bg1"/>
                </a:solidFill>
                <a:latin typeface="Helvetica Neue Light"/>
                <a:cs typeface="Helvetica Neue Light"/>
              </a:rPr>
              <a:t>James Bronte-Stewart</a:t>
            </a:r>
          </a:p>
          <a:p>
            <a:pPr algn="ctr">
              <a:lnSpc>
                <a:spcPct val="120000"/>
              </a:lnSpc>
            </a:pPr>
            <a:r>
              <a:rPr lang="es-ES_tradnl" sz="1000" dirty="0">
                <a:solidFill>
                  <a:schemeClr val="bg1"/>
                </a:solidFill>
                <a:latin typeface="Helvetica Neue Light"/>
                <a:cs typeface="Helvetica Neue Light"/>
              </a:rPr>
              <a:t>Head of </a:t>
            </a:r>
            <a:r>
              <a:rPr lang="es-ES_tradnl" sz="1000" dirty="0" err="1">
                <a:solidFill>
                  <a:schemeClr val="bg1"/>
                </a:solidFill>
                <a:latin typeface="Helvetica Neue Light"/>
                <a:cs typeface="Helvetica Neue Light"/>
              </a:rPr>
              <a:t>Desk</a:t>
            </a:r>
            <a:endParaRPr lang="es-ES_tradnl" sz="1000" dirty="0">
              <a:solidFill>
                <a:schemeClr val="bg1"/>
              </a:solidFill>
              <a:latin typeface="Helvetica Neue Light"/>
              <a:cs typeface="Helvetica Neue Light"/>
            </a:endParaRPr>
          </a:p>
          <a:p>
            <a:pPr algn="ctr">
              <a:lnSpc>
                <a:spcPct val="120000"/>
              </a:lnSpc>
            </a:pPr>
            <a:endParaRPr lang="es-ES_tradnl" sz="1000" dirty="0">
              <a:solidFill>
                <a:schemeClr val="bg1"/>
              </a:solidFill>
              <a:latin typeface="Helvetica Neue Light"/>
              <a:cs typeface="Helvetica Neue Light"/>
            </a:endParaRPr>
          </a:p>
          <a:p>
            <a:pPr algn="ctr">
              <a:lnSpc>
                <a:spcPct val="120000"/>
              </a:lnSpc>
            </a:pPr>
            <a:r>
              <a:rPr lang="en-US" sz="900" dirty="0">
                <a:solidFill>
                  <a:schemeClr val="bg1"/>
                </a:solidFill>
                <a:latin typeface="Helvetica Neue Light"/>
                <a:cs typeface="Helvetica Neue Light"/>
              </a:rPr>
              <a:t>DDI +44 (0)20 3301 0662</a:t>
            </a:r>
          </a:p>
          <a:p>
            <a:pPr algn="ctr">
              <a:lnSpc>
                <a:spcPct val="120000"/>
              </a:lnSpc>
            </a:pPr>
            <a:r>
              <a:rPr lang="de-DE" sz="900" dirty="0">
                <a:solidFill>
                  <a:schemeClr val="bg1"/>
                </a:solidFill>
                <a:latin typeface="Helvetica Neue Light"/>
                <a:cs typeface="Helvetica Neue Light"/>
              </a:rPr>
              <a:t>Email jstewart@internationalfx.com</a:t>
            </a:r>
          </a:p>
          <a:p>
            <a:pPr algn="ctr">
              <a:lnSpc>
                <a:spcPct val="120000"/>
              </a:lnSpc>
            </a:pPr>
            <a:r>
              <a:rPr lang="es-ES_tradnl" sz="900" dirty="0">
                <a:solidFill>
                  <a:schemeClr val="bg1"/>
                </a:solidFill>
                <a:latin typeface="Helvetica Neue Light"/>
                <a:cs typeface="Helvetica Neue Light"/>
              </a:rPr>
              <a:t>Web </a:t>
            </a:r>
            <a:r>
              <a:rPr lang="pl-PL" sz="900" dirty="0" err="1">
                <a:solidFill>
                  <a:schemeClr val="bg1"/>
                </a:solidFill>
                <a:latin typeface="Helvetica Neue Light"/>
                <a:cs typeface="Helvetica Neue Light"/>
              </a:rPr>
              <a:t>www.internationalfx.com</a:t>
            </a:r>
            <a:endParaRPr lang="es-ES_tradnl" sz="900" dirty="0">
              <a:solidFill>
                <a:schemeClr val="bg1"/>
              </a:solidFill>
              <a:latin typeface="Helvetica Neue Light"/>
              <a:cs typeface="Helvetica Neue Light"/>
            </a:endParaRPr>
          </a:p>
        </p:txBody>
      </p:sp>
      <p:pic>
        <p:nvPicPr>
          <p:cNvPr id="10" name="Picture 9" descr="logo.p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64454" y="4330951"/>
            <a:ext cx="614506" cy="690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343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3131840" y="277518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595959"/>
                </a:solidFill>
                <a:latin typeface="Helvetica"/>
                <a:cs typeface="Helvetica"/>
              </a:rPr>
              <a:t>IBSA - Annual Conference</a:t>
            </a:r>
            <a:endParaRPr lang="en-US" dirty="0">
              <a:solidFill>
                <a:srgbClr val="595959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164288" y="339074"/>
            <a:ext cx="172819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595959"/>
                </a:solidFill>
                <a:latin typeface="Helvetica"/>
                <a:cs typeface="Helvetica"/>
              </a:rPr>
              <a:t>Friday 18</a:t>
            </a:r>
            <a:r>
              <a:rPr lang="en-US" sz="1000" baseline="30000" dirty="0">
                <a:solidFill>
                  <a:srgbClr val="595959"/>
                </a:solidFill>
                <a:latin typeface="Helvetica"/>
                <a:cs typeface="Helvetica"/>
              </a:rPr>
              <a:t>th</a:t>
            </a:r>
            <a:r>
              <a:rPr lang="en-US" sz="1000" dirty="0">
                <a:solidFill>
                  <a:srgbClr val="595959"/>
                </a:solidFill>
                <a:latin typeface="Helvetica"/>
                <a:cs typeface="Helvetica"/>
              </a:rPr>
              <a:t> November 2016 </a:t>
            </a:r>
            <a:endParaRPr lang="en-US" sz="1000" dirty="0">
              <a:solidFill>
                <a:srgbClr val="595959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03334" y="1369863"/>
            <a:ext cx="813690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Guiding the developments of SME clients</a:t>
            </a:r>
            <a:endParaRPr lang="en-GB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1">
                    <a:lumMod val="65000"/>
                  </a:schemeClr>
                </a:solidFill>
              </a:rPr>
              <a:t>Session 5 – Investor Requirements and Financing Techniques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79512" y="339074"/>
            <a:ext cx="186826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595959"/>
                </a:solidFill>
                <a:latin typeface="Helvetica"/>
                <a:cs typeface="Helvetica"/>
              </a:rPr>
              <a:t>The Landmark Hotel, London</a:t>
            </a:r>
            <a:endParaRPr lang="en-US" sz="1000" dirty="0">
              <a:solidFill>
                <a:srgbClr val="595959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11660" y="4941168"/>
            <a:ext cx="6120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>
                    <a:lumMod val="65000"/>
                  </a:schemeClr>
                </a:solidFill>
              </a:rPr>
              <a:t>Nick </a:t>
            </a:r>
            <a:r>
              <a:rPr lang="en-GB" dirty="0" err="1">
                <a:solidFill>
                  <a:schemeClr val="bg1">
                    <a:lumMod val="65000"/>
                  </a:schemeClr>
                </a:solidFill>
              </a:rPr>
              <a:t>Alfille</a:t>
            </a:r>
            <a:r>
              <a:rPr lang="en-GB" dirty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en-GB" dirty="0" err="1">
                <a:solidFill>
                  <a:schemeClr val="bg1">
                    <a:lumMod val="65000"/>
                  </a:schemeClr>
                </a:solidFill>
              </a:rPr>
              <a:t>Memery</a:t>
            </a:r>
            <a:r>
              <a:rPr lang="en-GB" dirty="0">
                <a:solidFill>
                  <a:schemeClr val="bg1">
                    <a:lumMod val="65000"/>
                  </a:schemeClr>
                </a:solidFill>
              </a:rPr>
              <a:t> Crystal &amp; James Bronte-Stewart, IFX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l="15058" t="12075" r="75492" b="76901"/>
          <a:stretch/>
        </p:blipFill>
        <p:spPr>
          <a:xfrm>
            <a:off x="3149628" y="2780928"/>
            <a:ext cx="2844316" cy="1389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55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229600" cy="418058"/>
          </a:xfrm>
        </p:spPr>
        <p:txBody>
          <a:bodyPr>
            <a:noAutofit/>
          </a:bodyPr>
          <a:lstStyle/>
          <a:p>
            <a:pPr algn="l"/>
            <a:r>
              <a:rPr lang="en-GB" sz="1800" dirty="0"/>
              <a:t>International Expansion of </a:t>
            </a:r>
            <a:r>
              <a:rPr lang="en-GB" sz="1800" dirty="0" err="1"/>
              <a:t>Polycon</a:t>
            </a:r>
            <a:endParaRPr lang="en-GB" sz="1800" dirty="0"/>
          </a:p>
        </p:txBody>
      </p:sp>
      <p:sp>
        <p:nvSpPr>
          <p:cNvPr id="4" name="TextBox 3"/>
          <p:cNvSpPr txBox="1"/>
          <p:nvPr/>
        </p:nvSpPr>
        <p:spPr>
          <a:xfrm>
            <a:off x="251520" y="1196752"/>
            <a:ext cx="7990083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Table of Contents:</a:t>
            </a:r>
          </a:p>
          <a:p>
            <a:endParaRPr lang="en-GB" sz="1200" dirty="0"/>
          </a:p>
          <a:p>
            <a:pPr marL="342900" indent="-342900">
              <a:buFont typeface="+mj-lt"/>
              <a:buAutoNum type="arabicPeriod"/>
            </a:pPr>
            <a:r>
              <a:rPr lang="en-GB" sz="1200" dirty="0"/>
              <a:t>Review of potential IPO jurisdictions</a:t>
            </a:r>
          </a:p>
          <a:p>
            <a:pPr marL="342900" indent="-342900">
              <a:buFont typeface="+mj-lt"/>
              <a:buAutoNum type="arabicPeriod"/>
            </a:pPr>
            <a:endParaRPr lang="en-GB" sz="1200" dirty="0"/>
          </a:p>
          <a:p>
            <a:pPr marL="342900" indent="-342900">
              <a:buFont typeface="+mj-lt"/>
              <a:buAutoNum type="arabicPeriod"/>
            </a:pPr>
            <a:r>
              <a:rPr lang="en-GB" sz="1200" dirty="0"/>
              <a:t>An example of a European equity market and the impact of currency</a:t>
            </a:r>
          </a:p>
          <a:p>
            <a:pPr marL="342900" indent="-342900">
              <a:buFont typeface="+mj-lt"/>
              <a:buAutoNum type="arabicPeriod"/>
            </a:pPr>
            <a:endParaRPr lang="en-GB" sz="1200" dirty="0"/>
          </a:p>
          <a:p>
            <a:pPr marL="342900" indent="-342900">
              <a:buFont typeface="+mj-lt"/>
              <a:buAutoNum type="arabicPeriod"/>
            </a:pPr>
            <a:r>
              <a:rPr lang="en-GB" sz="1200" dirty="0"/>
              <a:t>A brief summary of currency movements in 2016</a:t>
            </a:r>
          </a:p>
          <a:p>
            <a:pPr marL="342900" indent="-342900">
              <a:buFont typeface="+mj-lt"/>
              <a:buAutoNum type="arabicPeriod"/>
            </a:pPr>
            <a:endParaRPr lang="en-GB" sz="1200" dirty="0"/>
          </a:p>
          <a:p>
            <a:pPr marL="342900" indent="-342900">
              <a:buFont typeface="+mj-lt"/>
              <a:buAutoNum type="arabicPeriod"/>
            </a:pPr>
            <a:r>
              <a:rPr lang="en-GB" sz="1200" dirty="0"/>
              <a:t>An analysis of varying global Tax policies </a:t>
            </a:r>
          </a:p>
          <a:p>
            <a:pPr marL="342900" indent="-342900">
              <a:buFont typeface="+mj-lt"/>
              <a:buAutoNum type="arabicPeriod"/>
            </a:pPr>
            <a:endParaRPr lang="en-GB" sz="1200" dirty="0"/>
          </a:p>
          <a:p>
            <a:pPr marL="342900" indent="-342900">
              <a:buFont typeface="+mj-lt"/>
              <a:buAutoNum type="arabicPeriod"/>
            </a:pPr>
            <a:r>
              <a:rPr lang="en-GB" sz="1200" dirty="0"/>
              <a:t>Explanation of controlled currencies</a:t>
            </a:r>
          </a:p>
          <a:p>
            <a:pPr marL="342900" indent="-342900">
              <a:buFont typeface="+mj-lt"/>
              <a:buAutoNum type="arabicPeriod"/>
            </a:pPr>
            <a:endParaRPr lang="en-GB" sz="1200" dirty="0"/>
          </a:p>
          <a:p>
            <a:pPr marL="342900" indent="-342900">
              <a:buFont typeface="+mj-lt"/>
              <a:buAutoNum type="arabicPeriod"/>
            </a:pPr>
            <a:r>
              <a:rPr lang="en-GB" sz="1200" dirty="0"/>
              <a:t>Outline of multiple currency cash-flow</a:t>
            </a:r>
          </a:p>
          <a:p>
            <a:pPr marL="857250" lvl="1" indent="-400050">
              <a:buFont typeface="+mj-lt"/>
              <a:buAutoNum type="romanLcPeriod"/>
            </a:pPr>
            <a:r>
              <a:rPr lang="en-GB" sz="1200" dirty="0"/>
              <a:t>Example of the impact of not hedging currency</a:t>
            </a:r>
          </a:p>
          <a:p>
            <a:pPr marL="857250" lvl="1" indent="-400050">
              <a:buFont typeface="+mj-lt"/>
              <a:buAutoNum type="romanLcPeriod"/>
            </a:pPr>
            <a:endParaRPr lang="en-GB" sz="1200" dirty="0"/>
          </a:p>
          <a:p>
            <a:pPr marL="342900" indent="-342900">
              <a:buFont typeface="+mj-lt"/>
              <a:buAutoNum type="arabicPeriod"/>
            </a:pPr>
            <a:r>
              <a:rPr lang="en-GB" sz="1200" dirty="0"/>
              <a:t>An analysis of varying global fixed-income rates</a:t>
            </a:r>
          </a:p>
          <a:p>
            <a:pPr marL="857250" lvl="1" indent="-400050">
              <a:buFont typeface="+mj-lt"/>
              <a:buAutoNum type="romanLcPeriod"/>
            </a:pPr>
            <a:r>
              <a:rPr lang="en-GB" sz="1200" dirty="0"/>
              <a:t>Example of the impact of not hedging foreign debt</a:t>
            </a:r>
          </a:p>
          <a:p>
            <a:pPr marL="857250" lvl="1" indent="-400050">
              <a:buFont typeface="+mj-lt"/>
              <a:buAutoNum type="romanLcPeriod"/>
            </a:pPr>
            <a:endParaRPr lang="en-GB" sz="1200" dirty="0"/>
          </a:p>
          <a:p>
            <a:pPr marL="342900" indent="-342900">
              <a:buFont typeface="+mj-lt"/>
              <a:buAutoNum type="arabicPeriod"/>
            </a:pPr>
            <a:r>
              <a:rPr lang="en-GB" sz="1200" dirty="0"/>
              <a:t>Overview of the group and various currency flows</a:t>
            </a:r>
          </a:p>
          <a:p>
            <a:pPr marL="342900" indent="-342900">
              <a:buFont typeface="+mj-lt"/>
              <a:buAutoNum type="arabicPeriod"/>
            </a:pPr>
            <a:endParaRPr lang="en-GB" sz="1200" dirty="0"/>
          </a:p>
          <a:p>
            <a:pPr marL="342900" indent="-342900">
              <a:buFont typeface="+mj-lt"/>
              <a:buAutoNum type="arabicPeriod"/>
            </a:pPr>
            <a:r>
              <a:rPr lang="en-GB" sz="1200" dirty="0"/>
              <a:t>A description of a Treasury function</a:t>
            </a:r>
          </a:p>
          <a:p>
            <a:pPr marL="342900" indent="-342900">
              <a:buFont typeface="+mj-lt"/>
              <a:buAutoNum type="arabicPeriod"/>
            </a:pPr>
            <a:endParaRPr lang="en-GB" sz="1200" dirty="0"/>
          </a:p>
          <a:p>
            <a:pPr marL="342900" indent="-342900">
              <a:buFont typeface="+mj-lt"/>
              <a:buAutoNum type="arabicPeriod"/>
            </a:pPr>
            <a:r>
              <a:rPr lang="en-GB" sz="1200" dirty="0"/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37677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229600" cy="634082"/>
          </a:xfrm>
        </p:spPr>
        <p:txBody>
          <a:bodyPr>
            <a:noAutofit/>
          </a:bodyPr>
          <a:lstStyle/>
          <a:p>
            <a:pPr algn="l"/>
            <a:r>
              <a:rPr lang="en-GB" sz="1800" dirty="0"/>
              <a:t>IPO: Selecting an exchange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33036"/>
              </p:ext>
            </p:extLst>
          </p:nvPr>
        </p:nvGraphicFramePr>
        <p:xfrm>
          <a:off x="1547664" y="1916832"/>
          <a:ext cx="5864344" cy="2987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40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7661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9664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6303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7976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576064">
                <a:tc>
                  <a:txBody>
                    <a:bodyPr/>
                    <a:lstStyle/>
                    <a:p>
                      <a:r>
                        <a:rPr lang="en-GB" sz="1000" dirty="0">
                          <a:solidFill>
                            <a:schemeClr val="bg1"/>
                          </a:solidFill>
                        </a:rPr>
                        <a:t>Stock Market</a:t>
                      </a:r>
                    </a:p>
                  </a:txBody>
                  <a:tcP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>
                          <a:solidFill>
                            <a:schemeClr val="bg1"/>
                          </a:solidFill>
                        </a:rPr>
                        <a:t>Headquarters</a:t>
                      </a:r>
                    </a:p>
                  </a:txBody>
                  <a:tcP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>
                          <a:solidFill>
                            <a:schemeClr val="bg1"/>
                          </a:solidFill>
                        </a:rPr>
                        <a:t>Founded</a:t>
                      </a:r>
                    </a:p>
                  </a:txBody>
                  <a:tcP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>
                          <a:solidFill>
                            <a:schemeClr val="bg1"/>
                          </a:solidFill>
                        </a:rPr>
                        <a:t>Market Cap</a:t>
                      </a:r>
                    </a:p>
                    <a:p>
                      <a:r>
                        <a:rPr lang="en-GB" sz="1000" dirty="0">
                          <a:solidFill>
                            <a:schemeClr val="bg1"/>
                          </a:solidFill>
                        </a:rPr>
                        <a:t>(USD Billion)</a:t>
                      </a:r>
                    </a:p>
                  </a:txBody>
                  <a:tcP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>
                          <a:solidFill>
                            <a:schemeClr val="bg1"/>
                          </a:solidFill>
                        </a:rPr>
                        <a:t>Monthly trade volume (USD Billion)</a:t>
                      </a:r>
                    </a:p>
                  </a:txBody>
                  <a:tcP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>
                          <a:solidFill>
                            <a:schemeClr val="bg1"/>
                          </a:solidFill>
                        </a:rPr>
                        <a:t>Credit</a:t>
                      </a:r>
                      <a:r>
                        <a:rPr lang="en-GB" sz="1000" baseline="0" dirty="0">
                          <a:solidFill>
                            <a:schemeClr val="bg1"/>
                          </a:solidFill>
                        </a:rPr>
                        <a:t> Rating:</a:t>
                      </a:r>
                    </a:p>
                    <a:p>
                      <a:r>
                        <a:rPr lang="en-GB" sz="1000" baseline="0" dirty="0">
                          <a:solidFill>
                            <a:schemeClr val="bg1"/>
                          </a:solidFill>
                        </a:rPr>
                        <a:t>S&amp;P, Moody’s &amp; Fitch</a:t>
                      </a:r>
                    </a:p>
                    <a:p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>
                          <a:solidFill>
                            <a:schemeClr val="bg1"/>
                          </a:solidFill>
                        </a:rPr>
                        <a:t>Currency</a:t>
                      </a:r>
                    </a:p>
                  </a:txBody>
                  <a:tcPr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5064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dirty="0">
                          <a:solidFill>
                            <a:schemeClr val="bg1"/>
                          </a:solidFill>
                        </a:rPr>
                        <a:t>FTSE</a:t>
                      </a:r>
                    </a:p>
                    <a:p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>
                          <a:solidFill>
                            <a:srgbClr val="5F5F60"/>
                          </a:solidFill>
                        </a:rPr>
                        <a:t>London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00" dirty="0">
                          <a:solidFill>
                            <a:srgbClr val="5F5F60"/>
                          </a:solidFill>
                        </a:rPr>
                        <a:t>1801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00" dirty="0">
                          <a:solidFill>
                            <a:srgbClr val="5F5F60"/>
                          </a:solidFill>
                        </a:rPr>
                        <a:t>6,187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00" dirty="0">
                          <a:solidFill>
                            <a:srgbClr val="5F5F60"/>
                          </a:solidFill>
                        </a:rPr>
                        <a:t>165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00" dirty="0">
                          <a:solidFill>
                            <a:srgbClr val="5F5F60"/>
                          </a:solidFill>
                        </a:rPr>
                        <a:t>AA, Aa1,</a:t>
                      </a:r>
                      <a:r>
                        <a:rPr lang="en-GB" sz="1000" baseline="0" dirty="0">
                          <a:solidFill>
                            <a:srgbClr val="5F5F60"/>
                          </a:solidFill>
                        </a:rPr>
                        <a:t> AA</a:t>
                      </a:r>
                      <a:endParaRPr lang="en-GB" sz="1000" dirty="0">
                        <a:solidFill>
                          <a:srgbClr val="5F5F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00" dirty="0">
                          <a:solidFill>
                            <a:srgbClr val="5F5F60"/>
                          </a:solidFill>
                        </a:rPr>
                        <a:t>GBP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0912">
                <a:tc>
                  <a:txBody>
                    <a:bodyPr/>
                    <a:lstStyle/>
                    <a:p>
                      <a:r>
                        <a:rPr lang="en-GB" sz="1000" dirty="0">
                          <a:solidFill>
                            <a:schemeClr val="bg1"/>
                          </a:solidFill>
                        </a:rPr>
                        <a:t>Euronext</a:t>
                      </a:r>
                    </a:p>
                  </a:txBody>
                  <a:tcP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>
                          <a:solidFill>
                            <a:schemeClr val="tx1"/>
                          </a:solidFill>
                        </a:rPr>
                        <a:t>Amsterdam,</a:t>
                      </a:r>
                      <a:r>
                        <a:rPr lang="en-GB" sz="1000" baseline="0" dirty="0">
                          <a:solidFill>
                            <a:schemeClr val="tx1"/>
                          </a:solidFill>
                        </a:rPr>
                        <a:t> Brussels, Lisbon, London, Paris</a:t>
                      </a:r>
                      <a:endParaRPr lang="en-GB" sz="1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00" dirty="0">
                          <a:solidFill>
                            <a:schemeClr val="tx1"/>
                          </a:solidFill>
                        </a:rPr>
                        <a:t>2000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00" dirty="0">
                          <a:solidFill>
                            <a:schemeClr val="tx1"/>
                          </a:solidFill>
                        </a:rPr>
                        <a:t>3,321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00" dirty="0">
                          <a:solidFill>
                            <a:schemeClr val="tx1"/>
                          </a:solidFill>
                        </a:rPr>
                        <a:t>184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00" dirty="0">
                          <a:solidFill>
                            <a:schemeClr val="tx1"/>
                          </a:solidFill>
                        </a:rPr>
                        <a:t>AA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00" dirty="0">
                          <a:solidFill>
                            <a:schemeClr val="tx1"/>
                          </a:solidFill>
                        </a:rPr>
                        <a:t>EUR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7904">
                <a:tc>
                  <a:txBody>
                    <a:bodyPr/>
                    <a:lstStyle/>
                    <a:p>
                      <a:r>
                        <a:rPr lang="en-GB" sz="1000" dirty="0">
                          <a:solidFill>
                            <a:schemeClr val="bg1"/>
                          </a:solidFill>
                        </a:rPr>
                        <a:t>Deutsche </a:t>
                      </a:r>
                      <a:r>
                        <a:rPr lang="en-GB" sz="1000" dirty="0" err="1">
                          <a:solidFill>
                            <a:schemeClr val="bg1"/>
                          </a:solidFill>
                        </a:rPr>
                        <a:t>Borse</a:t>
                      </a:r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>
                          <a:solidFill>
                            <a:schemeClr val="tx1"/>
                          </a:solidFill>
                        </a:rPr>
                        <a:t>Frankfurt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00" dirty="0">
                          <a:solidFill>
                            <a:schemeClr val="tx1"/>
                          </a:solidFill>
                        </a:rPr>
                        <a:t>1992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00" dirty="0">
                          <a:solidFill>
                            <a:schemeClr val="tx1"/>
                          </a:solidFill>
                        </a:rPr>
                        <a:t>1,762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00" dirty="0">
                          <a:solidFill>
                            <a:schemeClr val="tx1"/>
                          </a:solidFill>
                        </a:rPr>
                        <a:t>142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00" dirty="0">
                          <a:solidFill>
                            <a:schemeClr val="tx1"/>
                          </a:solidFill>
                        </a:rPr>
                        <a:t>AAA, </a:t>
                      </a:r>
                      <a:r>
                        <a:rPr lang="en-GB" sz="1000" dirty="0" err="1">
                          <a:solidFill>
                            <a:schemeClr val="tx1"/>
                          </a:solidFill>
                        </a:rPr>
                        <a:t>Aaa</a:t>
                      </a:r>
                      <a:r>
                        <a:rPr lang="en-GB" sz="1000" dirty="0">
                          <a:solidFill>
                            <a:schemeClr val="tx1"/>
                          </a:solidFill>
                        </a:rPr>
                        <a:t>, AAA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00" dirty="0">
                          <a:solidFill>
                            <a:schemeClr val="tx1"/>
                          </a:solidFill>
                        </a:rPr>
                        <a:t>EUR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5720">
                <a:tc>
                  <a:txBody>
                    <a:bodyPr/>
                    <a:lstStyle/>
                    <a:p>
                      <a:r>
                        <a:rPr lang="en-GB" sz="1000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SIX Swiss</a:t>
                      </a:r>
                      <a:r>
                        <a:rPr lang="en-GB" sz="1000" baseline="0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 Exchange</a:t>
                      </a:r>
                      <a:endParaRPr lang="en-GB" sz="1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Zurich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00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1995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00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1,516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00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126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00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AAA, </a:t>
                      </a:r>
                      <a:r>
                        <a:rPr lang="en-GB" sz="1000" dirty="0" err="1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Aaa</a:t>
                      </a:r>
                      <a:r>
                        <a:rPr lang="en-GB" sz="1000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,</a:t>
                      </a:r>
                      <a:r>
                        <a:rPr lang="en-GB" sz="1000" baseline="0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 AAA</a:t>
                      </a:r>
                      <a:endParaRPr lang="en-GB" sz="1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00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CHF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9520">
                <a:tc>
                  <a:txBody>
                    <a:bodyPr/>
                    <a:lstStyle/>
                    <a:p>
                      <a:r>
                        <a:rPr lang="en-GB" sz="1000" dirty="0">
                          <a:solidFill>
                            <a:schemeClr val="bg1"/>
                          </a:solidFill>
                        </a:rPr>
                        <a:t>BME Spanish Exchange</a:t>
                      </a:r>
                    </a:p>
                  </a:txBody>
                  <a:tcP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>
                          <a:solidFill>
                            <a:schemeClr val="tx1"/>
                          </a:solidFill>
                        </a:rPr>
                        <a:t>Madrid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00" dirty="0">
                          <a:solidFill>
                            <a:schemeClr val="tx1"/>
                          </a:solidFill>
                        </a:rPr>
                        <a:t>1831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00" dirty="0">
                          <a:solidFill>
                            <a:schemeClr val="tx1"/>
                          </a:solidFill>
                        </a:rPr>
                        <a:t>942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00" dirty="0">
                          <a:solidFill>
                            <a:schemeClr val="tx1"/>
                          </a:solidFill>
                        </a:rPr>
                        <a:t>94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00" dirty="0">
                          <a:solidFill>
                            <a:schemeClr val="tx1"/>
                          </a:solidFill>
                        </a:rPr>
                        <a:t>BBB+, Baa2,</a:t>
                      </a:r>
                      <a:r>
                        <a:rPr lang="en-GB" sz="1000" baseline="0" dirty="0">
                          <a:solidFill>
                            <a:schemeClr val="tx1"/>
                          </a:solidFill>
                        </a:rPr>
                        <a:t> BBB+</a:t>
                      </a:r>
                      <a:endParaRPr lang="en-GB" sz="1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00" dirty="0">
                          <a:solidFill>
                            <a:schemeClr val="tx1"/>
                          </a:solidFill>
                        </a:rPr>
                        <a:t>EUR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17017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229600" cy="418058"/>
          </a:xfrm>
        </p:spPr>
        <p:txBody>
          <a:bodyPr>
            <a:normAutofit/>
          </a:bodyPr>
          <a:lstStyle/>
          <a:p>
            <a:pPr algn="l"/>
            <a:r>
              <a:rPr lang="en-GB" sz="1800" dirty="0"/>
              <a:t>The FTSE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18574" t="35825" r="57471" b="40025"/>
          <a:stretch/>
        </p:blipFill>
        <p:spPr>
          <a:xfrm>
            <a:off x="1187624" y="1268760"/>
            <a:ext cx="6660740" cy="281095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rot="10800000" flipH="1" flipV="1">
            <a:off x="467544" y="4570675"/>
            <a:ext cx="60749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/>
              <a:t>Currently &gt;10% above opening rate on June 27</a:t>
            </a:r>
            <a:r>
              <a:rPr lang="en-GB" sz="1200" baseline="30000" dirty="0"/>
              <a:t>th</a:t>
            </a:r>
            <a:r>
              <a:rPr lang="en-GB" sz="1200" dirty="0"/>
              <a:t> 2016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/>
              <a:t>Directly caused by an increased value of repatriated earnings</a:t>
            </a:r>
            <a:endParaRPr lang="en-GB" sz="1200" baseline="30000" dirty="0"/>
          </a:p>
        </p:txBody>
      </p:sp>
    </p:spTree>
    <p:extLst>
      <p:ext uri="{BB962C8B-B14F-4D97-AF65-F5344CB8AC3E}">
        <p14:creationId xmlns:p14="http://schemas.microsoft.com/office/powerpoint/2010/main" val="782361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229600" cy="346050"/>
          </a:xfrm>
        </p:spPr>
        <p:txBody>
          <a:bodyPr>
            <a:noAutofit/>
          </a:bodyPr>
          <a:lstStyle/>
          <a:p>
            <a:pPr algn="l"/>
            <a:r>
              <a:rPr lang="en-GB" sz="1800" dirty="0"/>
              <a:t>Currency markets in 2016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18681" t="31770" r="57364" b="44350"/>
          <a:stretch/>
        </p:blipFill>
        <p:spPr>
          <a:xfrm>
            <a:off x="1934642" y="1196752"/>
            <a:ext cx="4872585" cy="203334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l="18354" t="31100" r="57472" b="44225"/>
          <a:stretch/>
        </p:blipFill>
        <p:spPr>
          <a:xfrm>
            <a:off x="1922643" y="3501008"/>
            <a:ext cx="4887353" cy="2088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397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251520" y="260648"/>
            <a:ext cx="56166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595959"/>
                </a:solidFill>
                <a:latin typeface="Helvetica"/>
                <a:cs typeface="Helvetica"/>
              </a:rPr>
              <a:t>Corporate taxes vary widely between countries</a:t>
            </a:r>
            <a:endParaRPr lang="en-US" dirty="0">
              <a:solidFill>
                <a:srgbClr val="595959"/>
              </a:solidFill>
            </a:endParaRPr>
          </a:p>
        </p:txBody>
      </p:sp>
      <p:pic>
        <p:nvPicPr>
          <p:cNvPr id="1028" name="Picture 4" descr="http://www.uhy.com/wp-content/uploads/All-21-UHY-firm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159165"/>
            <a:ext cx="5027786" cy="3542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851920" y="4869160"/>
            <a:ext cx="50405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UHY, Corporate Tax Payable per country in US Dollars (highest to lowest) 2016</a:t>
            </a:r>
          </a:p>
        </p:txBody>
      </p:sp>
    </p:spTree>
    <p:extLst>
      <p:ext uri="{BB962C8B-B14F-4D97-AF65-F5344CB8AC3E}">
        <p14:creationId xmlns:p14="http://schemas.microsoft.com/office/powerpoint/2010/main" val="3301453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251520" y="260648"/>
            <a:ext cx="56166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595959"/>
                </a:solidFill>
                <a:latin typeface="Helvetica"/>
                <a:cs typeface="Helvetica"/>
              </a:rPr>
              <a:t>Controlled currencies</a:t>
            </a:r>
            <a:endParaRPr lang="en-US" dirty="0">
              <a:solidFill>
                <a:srgbClr val="595959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8059943"/>
              </p:ext>
            </p:extLst>
          </p:nvPr>
        </p:nvGraphicFramePr>
        <p:xfrm>
          <a:off x="234282" y="1916832"/>
          <a:ext cx="8747443" cy="19000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69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034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558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2123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03808">
                <a:tc>
                  <a:txBody>
                    <a:bodyPr/>
                    <a:lstStyle/>
                    <a:p>
                      <a:pPr algn="l" fontAlgn="ctr"/>
                      <a:r>
                        <a:rPr lang="en-GB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Angola (Angolan Kwanza - AOA)</a:t>
                      </a:r>
                    </a:p>
                  </a:txBody>
                  <a:tcPr marL="85725" marR="9525" marT="9525" marB="0"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Ghana (Ghanaian Cedi – GHS)</a:t>
                      </a:r>
                    </a:p>
                  </a:txBody>
                  <a:tcPr marL="85725" marR="9525" marT="9525" marB="0"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Mozambique (Mozambican</a:t>
                      </a:r>
                      <a:r>
                        <a:rPr lang="en-GB" sz="10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Metical – MZN)</a:t>
                      </a:r>
                      <a:endParaRPr lang="en-GB" sz="1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5725" marR="9525" marT="9525" marB="0"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Ukraine (Ukrainian </a:t>
                      </a:r>
                      <a:r>
                        <a:rPr lang="en-GB" sz="10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Hryvnia</a:t>
                      </a:r>
                      <a:r>
                        <a:rPr lang="en-GB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– UAH)</a:t>
                      </a:r>
                    </a:p>
                  </a:txBody>
                  <a:tcPr marL="85725" marR="9525" marT="9525" marB="0" anchor="ctr"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2256">
                <a:tc>
                  <a:txBody>
                    <a:bodyPr/>
                    <a:lstStyle/>
                    <a:p>
                      <a:pPr algn="l" fontAlgn="ctr"/>
                      <a:r>
                        <a:rPr lang="en-GB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Armenia (Armenian Dram – AMD)</a:t>
                      </a: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India (Indian Rupee</a:t>
                      </a:r>
                      <a:r>
                        <a:rPr lang="en-GB" sz="10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– INR)</a:t>
                      </a:r>
                      <a:endParaRPr lang="en-GB" sz="1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Nepal (Nepalese</a:t>
                      </a:r>
                      <a:r>
                        <a:rPr lang="en-GB" sz="10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Rupee – NPR)</a:t>
                      </a:r>
                      <a:endParaRPr lang="en-GB" sz="1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Uzbekistan (Uzbekistani </a:t>
                      </a:r>
                      <a:r>
                        <a:rPr lang="en-GB" sz="10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Som</a:t>
                      </a:r>
                      <a:r>
                        <a:rPr lang="en-GB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– UZS)</a:t>
                      </a:r>
                    </a:p>
                  </a:txBody>
                  <a:tcPr marL="857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algn="l" fontAlgn="ctr"/>
                      <a:r>
                        <a:rPr lang="en-GB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Bahamas (Bahamian Dollar – BSD)</a:t>
                      </a: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Iran (Iranian </a:t>
                      </a:r>
                      <a:r>
                        <a:rPr lang="en-GB" sz="10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Rial</a:t>
                      </a:r>
                      <a:r>
                        <a:rPr lang="en-GB" sz="10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– IRR)</a:t>
                      </a:r>
                      <a:endParaRPr lang="en-GB" sz="1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Nigeria (Nigerian Naira –</a:t>
                      </a:r>
                      <a:r>
                        <a:rPr lang="en-GB" sz="10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NGN)</a:t>
                      </a:r>
                      <a:endParaRPr lang="en-GB" sz="1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Venezuela (Venezuelan Bolívar – VAF)</a:t>
                      </a:r>
                    </a:p>
                  </a:txBody>
                  <a:tcPr marL="857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algn="l" fontAlgn="ctr"/>
                      <a:r>
                        <a:rPr lang="en-GB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Cameroon (Central African Franc – XAF)</a:t>
                      </a: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Sri Lanka (Sri Lankan Rupee</a:t>
                      </a:r>
                      <a:r>
                        <a:rPr lang="en-GB" sz="10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– LKR)</a:t>
                      </a:r>
                      <a:endParaRPr lang="en-GB" sz="1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North Korea (North Korean Won –</a:t>
                      </a:r>
                      <a:r>
                        <a:rPr lang="en-GB" sz="10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KPW)</a:t>
                      </a: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r>
                        <a:rPr lang="en-GB" sz="1000" b="0" u="none" dirty="0">
                          <a:solidFill>
                            <a:schemeClr val="tx1"/>
                          </a:solidFill>
                          <a:latin typeface="+mn-lt"/>
                        </a:rPr>
                        <a:t>Zimbabwe (Zimbabwean</a:t>
                      </a:r>
                      <a:r>
                        <a:rPr lang="en-GB" sz="1000" b="0" u="none" baseline="0" dirty="0">
                          <a:solidFill>
                            <a:schemeClr val="tx1"/>
                          </a:solidFill>
                          <a:latin typeface="+mn-lt"/>
                        </a:rPr>
                        <a:t> Dollar – ZWD)</a:t>
                      </a:r>
                      <a:endParaRPr lang="en-GB" sz="1000" b="0" u="non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algn="l" fontAlgn="ctr"/>
                      <a:r>
                        <a:rPr lang="en-GB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Cuba (Cuban Convertible Peso</a:t>
                      </a:r>
                      <a:r>
                        <a:rPr lang="en-GB" sz="10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– CUC)</a:t>
                      </a:r>
                      <a:endParaRPr lang="en-GB" sz="1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Libya (Libyan Dinar</a:t>
                      </a:r>
                      <a:r>
                        <a:rPr lang="en-GB" sz="10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– LYD)</a:t>
                      </a:r>
                      <a:endParaRPr lang="en-GB" sz="1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Samoa (Samoan </a:t>
                      </a:r>
                      <a:r>
                        <a:rPr lang="en-GB" sz="10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Tālā</a:t>
                      </a:r>
                      <a:r>
                        <a:rPr lang="en-GB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– WST)</a:t>
                      </a: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endParaRPr lang="en-GB" sz="1000" b="0" u="non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0216">
                <a:tc>
                  <a:txBody>
                    <a:bodyPr/>
                    <a:lstStyle/>
                    <a:p>
                      <a:pPr algn="l" fontAlgn="ctr"/>
                      <a:r>
                        <a:rPr lang="en-GB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Ethiopia (Ethiopia</a:t>
                      </a:r>
                      <a:r>
                        <a:rPr lang="en-GB" sz="10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 Birr – ETB)</a:t>
                      </a:r>
                      <a:endParaRPr lang="en-GB" sz="1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Morocco (</a:t>
                      </a:r>
                      <a:r>
                        <a:rPr lang="en-GB" sz="10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Moroccon</a:t>
                      </a:r>
                      <a:r>
                        <a:rPr lang="en-GB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Dirham – MAD)</a:t>
                      </a: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Sudan (Sudanese Pound</a:t>
                      </a:r>
                      <a:r>
                        <a:rPr lang="en-GB" sz="10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– SDG)</a:t>
                      </a:r>
                      <a:endParaRPr lang="en-GB" sz="1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endParaRPr lang="en-GB" sz="1000" b="0" u="non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algn="l" fontAlgn="ctr"/>
                      <a:r>
                        <a:rPr lang="en-GB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Georgia (Georgian</a:t>
                      </a:r>
                      <a:r>
                        <a:rPr lang="en-GB" sz="10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GB" sz="1000" b="0" i="0" u="none" strike="noStrike" baseline="0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Lari</a:t>
                      </a:r>
                      <a:r>
                        <a:rPr lang="en-GB" sz="10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– GEL)</a:t>
                      </a:r>
                      <a:endParaRPr lang="en-GB" sz="1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Myanmar (Burmese Kyat</a:t>
                      </a:r>
                      <a:r>
                        <a:rPr lang="en-GB" sz="10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– MMK)</a:t>
                      </a:r>
                      <a:endParaRPr lang="en-GB" sz="1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Tunisia (Tunisian Dinar</a:t>
                      </a:r>
                      <a:r>
                        <a:rPr lang="en-GB" sz="10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– TND)</a:t>
                      </a:r>
                      <a:endParaRPr lang="en-GB" sz="1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endParaRPr lang="en-GB" sz="1000" b="0" u="non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48012" y="1124744"/>
            <a:ext cx="84249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Foreign exchange controls are various forms of controls imposed by a government on the purchase/sale of foreign currencies by residents or on the purchase/sale of local currency by non-residents.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48012" y="4149080"/>
            <a:ext cx="495981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/>
              <a:t>Common foreign exchange controls include: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/>
              <a:t>Banning the use of foreign currency within the country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/>
              <a:t>Banning locals from possessing foreign currency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/>
              <a:t>Restricting currency exchange to government-approved exchangers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/>
              <a:t>Fixed exchange rates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/>
              <a:t>Restrictions on the amount of currency that may be imported or exported</a:t>
            </a:r>
          </a:p>
        </p:txBody>
      </p:sp>
    </p:spTree>
    <p:extLst>
      <p:ext uri="{BB962C8B-B14F-4D97-AF65-F5344CB8AC3E}">
        <p14:creationId xmlns:p14="http://schemas.microsoft.com/office/powerpoint/2010/main" val="2353755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251520" y="260648"/>
            <a:ext cx="56166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595959"/>
                </a:solidFill>
                <a:latin typeface="Helvetica"/>
                <a:cs typeface="Helvetica"/>
              </a:rPr>
              <a:t>Foreign currency cash-flow</a:t>
            </a:r>
            <a:endParaRPr lang="en-US" dirty="0">
              <a:solidFill>
                <a:srgbClr val="595959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23528" y="1124744"/>
            <a:ext cx="7632848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Many new wholesalers who are located in several countries will of course result in multiple currency income streams and therefore requires a comprehensive currency review:</a:t>
            </a:r>
          </a:p>
          <a:p>
            <a:endParaRPr lang="en-GB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/>
              <a:t>Net position in each currency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/>
              <a:t>Natural Hedge?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/>
              <a:t>Inherent volatility of each currency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/>
              <a:t>Ability to hedge?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/>
              <a:t>Budget rates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200" dirty="0"/>
              <a:t>Buffer margin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200" dirty="0"/>
              <a:t>Review cycle (based on time / % deviation MTM / competitors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GB" sz="12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prstClr val="black"/>
                </a:solidFill>
              </a:rPr>
              <a:t>Forward looking analysis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GB" sz="1200" dirty="0">
              <a:solidFill>
                <a:prstClr val="black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/>
              <a:t>If listed, which currency does it pay dividends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/>
              <a:t>Consignment Sale Agreement?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1036196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2472</TotalTime>
  <Words>1446</Words>
  <Application>Microsoft Office PowerPoint</Application>
  <PresentationFormat>On-screen Show (4:3)</PresentationFormat>
  <Paragraphs>327</Paragraphs>
  <Slides>16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Helvetica</vt:lpstr>
      <vt:lpstr>Helvetica Neue Light</vt:lpstr>
      <vt:lpstr>Office Theme</vt:lpstr>
      <vt:lpstr>PowerPoint Presentation</vt:lpstr>
      <vt:lpstr>PowerPoint Presentation</vt:lpstr>
      <vt:lpstr>International Expansion of Polycon</vt:lpstr>
      <vt:lpstr>IPO: Selecting an exchange</vt:lpstr>
      <vt:lpstr>The FTSE </vt:lpstr>
      <vt:lpstr>Currency markets in 2016</vt:lpstr>
      <vt:lpstr>PowerPoint Presentation</vt:lpstr>
      <vt:lpstr>PowerPoint Presentation</vt:lpstr>
      <vt:lpstr>PowerPoint Presentation</vt:lpstr>
      <vt:lpstr>EasyJet PLC</vt:lpstr>
      <vt:lpstr>Nick Alfille, Memery Crystal - Characteristics / Advantages of Loans - Currency</vt:lpstr>
      <vt:lpstr>The Gherkin receivership, 2014</vt:lpstr>
      <vt:lpstr>PowerPoint Presentation</vt:lpstr>
      <vt:lpstr>PowerPoint Presentation</vt:lpstr>
      <vt:lpstr>Conclusion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George</dc:creator>
  <cp:lastModifiedBy>Lucie Hoyland - The IBSA</cp:lastModifiedBy>
  <cp:revision>147</cp:revision>
  <cp:lastPrinted>2016-11-16T16:46:08Z</cp:lastPrinted>
  <dcterms:modified xsi:type="dcterms:W3CDTF">2016-11-16T19:42:42Z</dcterms:modified>
</cp:coreProperties>
</file>