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ags/tag31.xml" ContentType="application/vnd.openxmlformats-officedocument.presentationml.tags+xml"/>
  <Override PartName="/ppt/slideLayouts/slideLayout45.xml" ContentType="application/vnd.openxmlformats-officedocument.presentationml.slideLayout+xml"/>
  <Override PartName="/ppt/theme/theme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88" r:id="rId4"/>
    <p:sldMasterId id="2147483694" r:id="rId5"/>
    <p:sldMasterId id="2147483697" r:id="rId6"/>
    <p:sldMasterId id="2147483699" r:id="rId7"/>
    <p:sldMasterId id="2147483715" r:id="rId8"/>
  </p:sldMasterIdLst>
  <p:sldIdLst>
    <p:sldId id="280" r:id="rId9"/>
    <p:sldId id="281" r:id="rId10"/>
    <p:sldId id="256" r:id="rId11"/>
    <p:sldId id="257" r:id="rId12"/>
    <p:sldId id="258" r:id="rId13"/>
    <p:sldId id="259" r:id="rId14"/>
    <p:sldId id="260" r:id="rId15"/>
    <p:sldId id="261" r:id="rId16"/>
    <p:sldId id="262" r:id="rId17"/>
    <p:sldId id="263" r:id="rId18"/>
    <p:sldId id="264" r:id="rId19"/>
    <p:sldId id="282" r:id="rId20"/>
    <p:sldId id="265" r:id="rId21"/>
    <p:sldId id="266" r:id="rId22"/>
    <p:sldId id="267" r:id="rId23"/>
    <p:sldId id="268" r:id="rId24"/>
    <p:sldId id="269" r:id="rId25"/>
    <p:sldId id="270" r:id="rId26"/>
    <p:sldId id="271" r:id="rId27"/>
    <p:sldId id="272" r:id="rId28"/>
    <p:sldId id="283" r:id="rId29"/>
    <p:sldId id="273" r:id="rId30"/>
    <p:sldId id="274" r:id="rId31"/>
    <p:sldId id="275" r:id="rId32"/>
    <p:sldId id="276" r:id="rId33"/>
    <p:sldId id="277" r:id="rId34"/>
    <p:sldId id="278" r:id="rId35"/>
    <p:sldId id="279" r:id="rId36"/>
    <p:sldId id="28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slideMaster" Target="../slideMasters/slideMaster3.xml"/><Relationship Id="rId4" Type="http://schemas.openxmlformats.org/officeDocument/2006/relationships/tags" Target="../tags/tag6.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4.xml"/><Relationship Id="rId4" Type="http://schemas.openxmlformats.org/officeDocument/2006/relationships/tags" Target="../tags/tag29.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5.xml"/><Relationship Id="rId1" Type="http://schemas.openxmlformats.org/officeDocument/2006/relationships/tags" Target="../tags/tag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6.xml"/><Relationship Id="rId4" Type="http://schemas.openxmlformats.org/officeDocument/2006/relationships/tags" Target="../tags/tag3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9F3FEC-6BA4-41B8-9739-F0875BDC3F17}"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202985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9F3FEC-6BA4-41B8-9739-F0875BDC3F17}"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46078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9F3FEC-6BA4-41B8-9739-F0875BDC3F17}"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28580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lum bright="7000"/>
            <a:extLst>
              <a:ext uri="{28A0092B-C50C-407E-A947-70E740481C1C}">
                <a14:useLocalDpi xmlns:a14="http://schemas.microsoft.com/office/drawing/2010/main" val="0"/>
              </a:ext>
            </a:extLst>
          </a:blip>
          <a:srcRect r="23930" b="14496"/>
          <a:stretch/>
        </p:blipFill>
        <p:spPr>
          <a:xfrm>
            <a:off x="0" y="0"/>
            <a:ext cx="9144000" cy="6857999"/>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defTabSz="914400" rtl="0" eaLnBrk="1" latinLnBrk="0" hangingPunct="1">
              <a:lnSpc>
                <a:spcPct val="70000"/>
              </a:lnSpc>
              <a:spcBef>
                <a:spcPct val="0"/>
              </a:spcBef>
              <a:buNone/>
              <a:defRPr lang="en-US" sz="11000" kern="1200" dirty="0">
                <a:solidFill>
                  <a:schemeClr val="tx2"/>
                </a:solidFill>
                <a:latin typeface="+mj-lt"/>
                <a:ea typeface="+mj-ea"/>
                <a:cs typeface="+mj-cs"/>
              </a:defRPr>
            </a:lvl1pPr>
          </a:lstStyle>
          <a:p>
            <a:r>
              <a:rPr lang="en-GB" dirty="0"/>
              <a:t>Title Slide 1 – </a:t>
            </a:r>
            <a:br>
              <a:rPr lang="en-GB" dirty="0"/>
            </a:br>
            <a:r>
              <a:rPr lang="en-GB" dirty="0"/>
              <a:t>left light vertical image</a:t>
            </a:r>
            <a:endParaRPr lang="en-US" dirty="0"/>
          </a:p>
        </p:txBody>
      </p:sp>
      <p:sp>
        <p:nvSpPr>
          <p:cNvPr id="6" name="Text Placeholder 3"/>
          <p:cNvSpPr>
            <a:spLocks noGrp="1"/>
          </p:cNvSpPr>
          <p:nvPr>
            <p:ph type="body" sz="quarter" idx="11"/>
          </p:nvPr>
        </p:nvSpPr>
        <p:spPr>
          <a:xfrm>
            <a:off x="756000" y="5036400"/>
            <a:ext cx="6163200" cy="216000"/>
          </a:xfrm>
        </p:spPr>
        <p:txBody>
          <a:bodyPr/>
          <a:lstStyle>
            <a:lvl1pPr>
              <a:defRPr lang="en-GB" sz="1100" b="1" kern="1200" dirty="0">
                <a:solidFill>
                  <a:schemeClr val="tx2"/>
                </a:solidFill>
                <a:latin typeface="+mn-lt"/>
                <a:ea typeface="+mn-ea"/>
                <a:cs typeface="+mn-cs"/>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lvl="0" indent="0" algn="l" defTabSz="914400" rtl="0" eaLnBrk="1" latinLnBrk="0" hangingPunct="1">
              <a:lnSpc>
                <a:spcPct val="100000"/>
              </a:lnSpc>
              <a:spcBef>
                <a:spcPts val="0"/>
              </a:spcBef>
              <a:spcAft>
                <a:spcPts val="600"/>
              </a:spcAft>
              <a:buFontTx/>
              <a:buNone/>
            </a:pPr>
            <a:r>
              <a:rPr lang="en-US"/>
              <a:t>Click to edit Master text styles</a:t>
            </a:r>
          </a:p>
        </p:txBody>
      </p:sp>
      <p:sp>
        <p:nvSpPr>
          <p:cNvPr id="8"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94245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8" name="Picture 3" descr="G:\M&amp;C\PRESENTATIONS\2015\New Brand presentation templates-1115\Images\iStock_000076749567_XXXLarge_R_LR.jpg"/>
          <p:cNvPicPr>
            <a:picLocks noChangeAspect="1" noChangeArrowheads="1"/>
          </p:cNvPicPr>
          <p:nvPr userDrawn="1"/>
        </p:nvPicPr>
        <p:blipFill>
          <a:blip r:embed="rId2" cstate="print"/>
          <a:srcRect l="31422" t="8281" r="11780"/>
          <a:stretch>
            <a:fillRect/>
          </a:stretch>
        </p:blipFill>
        <p:spPr bwMode="auto">
          <a:xfrm flipH="1">
            <a:off x="0" y="0"/>
            <a:ext cx="9144000" cy="6858000"/>
          </a:xfrm>
          <a:prstGeom prst="rect">
            <a:avLst/>
          </a:prstGeom>
          <a:noFill/>
        </p:spPr>
      </p:pic>
      <p:sp>
        <p:nvSpPr>
          <p:cNvPr id="2"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a:t>Title slide 3</a:t>
            </a:r>
            <a:br>
              <a:rPr lang="en-GB" dirty="0"/>
            </a:br>
            <a:r>
              <a:rPr lang="en-GB" dirty="0"/>
              <a:t>light right vertical image</a:t>
            </a:r>
            <a:endParaRPr lang="en-US" dirty="0"/>
          </a:p>
        </p:txBody>
      </p:sp>
      <p:sp>
        <p:nvSpPr>
          <p:cNvPr id="5"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3444975" y="5036400"/>
            <a:ext cx="45324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8094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Title slide 6 – </a:t>
            </a:r>
            <a:br>
              <a:rPr lang="en-GB" dirty="0"/>
            </a:br>
            <a:r>
              <a:rPr lang="en-GB" dirty="0"/>
              <a:t>no 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7016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9758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23226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2529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47860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80425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9F3FEC-6BA4-41B8-9739-F0875BDC3F17}"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3351039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3607200"/>
            <a:ext cx="76392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876762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dirty="0"/>
              <a:t>Click icon to add chart</a:t>
            </a:r>
            <a:endParaRPr lang="en-GB" dirty="0"/>
          </a:p>
        </p:txBody>
      </p:sp>
      <p:sp>
        <p:nvSpPr>
          <p:cNvPr id="7" name="Text Placeholder 8"/>
          <p:cNvSpPr>
            <a:spLocks noGrp="1"/>
          </p:cNvSpPr>
          <p:nvPr>
            <p:ph type="body" sz="quarter" idx="10"/>
          </p:nvPr>
        </p:nvSpPr>
        <p:spPr>
          <a:xfrm>
            <a:off x="7524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dirty="0"/>
              <a:t>Click icon to add chart</a:t>
            </a:r>
            <a:endParaRPr lang="en-GB" dirty="0"/>
          </a:p>
        </p:txBody>
      </p:sp>
      <p:sp>
        <p:nvSpPr>
          <p:cNvPr id="9" name="Text Placeholder 8"/>
          <p:cNvSpPr>
            <a:spLocks noGrp="1"/>
          </p:cNvSpPr>
          <p:nvPr>
            <p:ph type="body" sz="quarter" idx="14"/>
          </p:nvPr>
        </p:nvSpPr>
        <p:spPr>
          <a:xfrm>
            <a:off x="33768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218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752400" y="1209600"/>
            <a:ext cx="7639200" cy="4593600"/>
          </a:xfr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789621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327835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2050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43307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321831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2450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399415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96426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F3FEC-6BA4-41B8-9739-F0875BDC3F17}"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3169901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56"/>
          <a:stretch/>
        </p:blipFill>
        <p:spPr>
          <a:xfrm>
            <a:off x="0" y="0"/>
            <a:ext cx="9139644" cy="6858000"/>
          </a:xfrm>
          <a:prstGeom prst="rect">
            <a:avLst/>
          </a:prstGeom>
        </p:spPr>
      </p:pic>
      <p:sp>
        <p:nvSpPr>
          <p:cNvPr id="7"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195472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90302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92768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7973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60690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2000"/>
            <a:ext cx="7639200" cy="518400"/>
          </a:xfrm>
        </p:spPr>
        <p:txBody>
          <a:bodyPr/>
          <a:lstStyle>
            <a:lvl1pPr>
              <a:defRPr/>
            </a:lvl1pPr>
          </a:lstStyle>
          <a:p>
            <a:r>
              <a:rPr lang="en-US" dirty="0"/>
              <a:t>Colors</a:t>
            </a:r>
          </a:p>
        </p:txBody>
      </p:sp>
      <p:grpSp>
        <p:nvGrpSpPr>
          <p:cNvPr id="52" name="Group 51"/>
          <p:cNvGrpSpPr/>
          <p:nvPr userDrawn="1"/>
        </p:nvGrpSpPr>
        <p:grpSpPr>
          <a:xfrm>
            <a:off x="752400" y="1430719"/>
            <a:ext cx="7639200" cy="4323905"/>
            <a:chOff x="752400" y="1211263"/>
            <a:chExt cx="7647063" cy="4594225"/>
          </a:xfrm>
        </p:grpSpPr>
        <p:sp>
          <p:nvSpPr>
            <p:cNvPr id="53" name="TextBox 52"/>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54" name="TextBox 53"/>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55" name="TextBox 54"/>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56" name="Rectangle 55"/>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57" name="Rectangle 56"/>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8" name="Rectangle 57"/>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59" name="Rectangle 58"/>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Violet</a:t>
              </a:r>
            </a:p>
            <a:p>
              <a:pPr algn="ctr"/>
              <a:r>
                <a:rPr lang="en-GB" sz="900" dirty="0">
                  <a:solidFill>
                    <a:prstClr val="white"/>
                  </a:solidFill>
                </a:rPr>
                <a:t>72 / 54 / 152</a:t>
              </a:r>
            </a:p>
          </p:txBody>
        </p:sp>
        <p:sp>
          <p:nvSpPr>
            <p:cNvPr id="60" name="Rectangle 59"/>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61" name="Rectangle 60"/>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62" name="Rectangle 61"/>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63" name="Rectangle 62"/>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64" name="Rectangle 63"/>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65" name="Rectangle 64"/>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66" name="Rectangle 65"/>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67" name="Rectangle 66"/>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Red</a:t>
              </a:r>
            </a:p>
            <a:p>
              <a:pPr algn="ctr"/>
              <a:r>
                <a:rPr lang="en-GB" sz="900" dirty="0">
                  <a:solidFill>
                    <a:prstClr val="white"/>
                  </a:solidFill>
                </a:rPr>
                <a:t>188 / 32 / 75</a:t>
              </a:r>
            </a:p>
          </p:txBody>
        </p:sp>
        <p:sp>
          <p:nvSpPr>
            <p:cNvPr id="68" name="Rectangle 67"/>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9" name="Rectangle 68"/>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70" name="Rectangle 69"/>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71" name="Rectangle 70"/>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72" name="Rectangle 71"/>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73" name="Rectangle 72"/>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74" name="Rectangle 73"/>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75" name="Rectangle 74"/>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76" name="Rectangle 75"/>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77" name="Rectangle 76"/>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78" name="Rectangle 77"/>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79" name="Rectangle 78"/>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80" name="Rectangle 79"/>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81" name="Rectangle 80"/>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82" name="TextBox 81"/>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2102731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17" name="Group 16"/>
          <p:cNvGrpSpPr/>
          <p:nvPr userDrawn="1"/>
        </p:nvGrpSpPr>
        <p:grpSpPr>
          <a:xfrm>
            <a:off x="1580126" y="3668438"/>
            <a:ext cx="2531496" cy="402492"/>
            <a:chOff x="3127375" y="2960688"/>
            <a:chExt cx="5930900" cy="942975"/>
          </a:xfrm>
        </p:grpSpPr>
        <p:grpSp>
          <p:nvGrpSpPr>
            <p:cNvPr id="18" name="Group 17"/>
            <p:cNvGrpSpPr/>
            <p:nvPr/>
          </p:nvGrpSpPr>
          <p:grpSpPr>
            <a:xfrm>
              <a:off x="8115300" y="2960688"/>
              <a:ext cx="942975" cy="942975"/>
              <a:chOff x="8115300" y="2960688"/>
              <a:chExt cx="942975" cy="942975"/>
            </a:xfrm>
          </p:grpSpPr>
          <p:pic>
            <p:nvPicPr>
              <p:cNvPr id="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5300" y="2960688"/>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40"/>
              <p:cNvSpPr>
                <a:spLocks noEditPoints="1"/>
              </p:cNvSpPr>
              <p:nvPr/>
            </p:nvSpPr>
            <p:spPr bwMode="auto">
              <a:xfrm>
                <a:off x="8289925" y="3201988"/>
                <a:ext cx="593725" cy="450850"/>
              </a:xfrm>
              <a:custGeom>
                <a:avLst/>
                <a:gdLst>
                  <a:gd name="T0" fmla="*/ 318 w 374"/>
                  <a:gd name="T1" fmla="*/ 0 h 284"/>
                  <a:gd name="T2" fmla="*/ 56 w 374"/>
                  <a:gd name="T3" fmla="*/ 0 h 284"/>
                  <a:gd name="T4" fmla="*/ 56 w 374"/>
                  <a:gd name="T5" fmla="*/ 0 h 284"/>
                  <a:gd name="T6" fmla="*/ 44 w 374"/>
                  <a:gd name="T7" fmla="*/ 2 h 284"/>
                  <a:gd name="T8" fmla="*/ 34 w 374"/>
                  <a:gd name="T9" fmla="*/ 4 h 284"/>
                  <a:gd name="T10" fmla="*/ 24 w 374"/>
                  <a:gd name="T11" fmla="*/ 10 h 284"/>
                  <a:gd name="T12" fmla="*/ 16 w 374"/>
                  <a:gd name="T13" fmla="*/ 16 h 284"/>
                  <a:gd name="T14" fmla="*/ 8 w 374"/>
                  <a:gd name="T15" fmla="*/ 24 h 284"/>
                  <a:gd name="T16" fmla="*/ 4 w 374"/>
                  <a:gd name="T17" fmla="*/ 34 h 284"/>
                  <a:gd name="T18" fmla="*/ 0 w 374"/>
                  <a:gd name="T19" fmla="*/ 44 h 284"/>
                  <a:gd name="T20" fmla="*/ 0 w 374"/>
                  <a:gd name="T21" fmla="*/ 56 h 284"/>
                  <a:gd name="T22" fmla="*/ 0 w 374"/>
                  <a:gd name="T23" fmla="*/ 228 h 284"/>
                  <a:gd name="T24" fmla="*/ 0 w 374"/>
                  <a:gd name="T25" fmla="*/ 228 h 284"/>
                  <a:gd name="T26" fmla="*/ 0 w 374"/>
                  <a:gd name="T27" fmla="*/ 240 h 284"/>
                  <a:gd name="T28" fmla="*/ 4 w 374"/>
                  <a:gd name="T29" fmla="*/ 250 h 284"/>
                  <a:gd name="T30" fmla="*/ 8 w 374"/>
                  <a:gd name="T31" fmla="*/ 260 h 284"/>
                  <a:gd name="T32" fmla="*/ 16 w 374"/>
                  <a:gd name="T33" fmla="*/ 268 h 284"/>
                  <a:gd name="T34" fmla="*/ 24 w 374"/>
                  <a:gd name="T35" fmla="*/ 274 h 284"/>
                  <a:gd name="T36" fmla="*/ 34 w 374"/>
                  <a:gd name="T37" fmla="*/ 280 h 284"/>
                  <a:gd name="T38" fmla="*/ 44 w 374"/>
                  <a:gd name="T39" fmla="*/ 282 h 284"/>
                  <a:gd name="T40" fmla="*/ 56 w 374"/>
                  <a:gd name="T41" fmla="*/ 284 h 284"/>
                  <a:gd name="T42" fmla="*/ 318 w 374"/>
                  <a:gd name="T43" fmla="*/ 284 h 284"/>
                  <a:gd name="T44" fmla="*/ 318 w 374"/>
                  <a:gd name="T45" fmla="*/ 284 h 284"/>
                  <a:gd name="T46" fmla="*/ 330 w 374"/>
                  <a:gd name="T47" fmla="*/ 282 h 284"/>
                  <a:gd name="T48" fmla="*/ 340 w 374"/>
                  <a:gd name="T49" fmla="*/ 280 h 284"/>
                  <a:gd name="T50" fmla="*/ 350 w 374"/>
                  <a:gd name="T51" fmla="*/ 274 h 284"/>
                  <a:gd name="T52" fmla="*/ 358 w 374"/>
                  <a:gd name="T53" fmla="*/ 268 h 284"/>
                  <a:gd name="T54" fmla="*/ 364 w 374"/>
                  <a:gd name="T55" fmla="*/ 260 h 284"/>
                  <a:gd name="T56" fmla="*/ 370 w 374"/>
                  <a:gd name="T57" fmla="*/ 250 h 284"/>
                  <a:gd name="T58" fmla="*/ 372 w 374"/>
                  <a:gd name="T59" fmla="*/ 240 h 284"/>
                  <a:gd name="T60" fmla="*/ 374 w 374"/>
                  <a:gd name="T61" fmla="*/ 228 h 284"/>
                  <a:gd name="T62" fmla="*/ 374 w 374"/>
                  <a:gd name="T63" fmla="*/ 56 h 284"/>
                  <a:gd name="T64" fmla="*/ 374 w 374"/>
                  <a:gd name="T65" fmla="*/ 56 h 284"/>
                  <a:gd name="T66" fmla="*/ 372 w 374"/>
                  <a:gd name="T67" fmla="*/ 44 h 284"/>
                  <a:gd name="T68" fmla="*/ 370 w 374"/>
                  <a:gd name="T69" fmla="*/ 34 h 284"/>
                  <a:gd name="T70" fmla="*/ 364 w 374"/>
                  <a:gd name="T71" fmla="*/ 24 h 284"/>
                  <a:gd name="T72" fmla="*/ 358 w 374"/>
                  <a:gd name="T73" fmla="*/ 16 h 284"/>
                  <a:gd name="T74" fmla="*/ 350 w 374"/>
                  <a:gd name="T75" fmla="*/ 10 h 284"/>
                  <a:gd name="T76" fmla="*/ 340 w 374"/>
                  <a:gd name="T77" fmla="*/ 4 h 284"/>
                  <a:gd name="T78" fmla="*/ 330 w 374"/>
                  <a:gd name="T79" fmla="*/ 2 h 284"/>
                  <a:gd name="T80" fmla="*/ 318 w 374"/>
                  <a:gd name="T81" fmla="*/ 0 h 284"/>
                  <a:gd name="T82" fmla="*/ 318 w 374"/>
                  <a:gd name="T83" fmla="*/ 0 h 284"/>
                  <a:gd name="T84" fmla="*/ 132 w 374"/>
                  <a:gd name="T85" fmla="*/ 204 h 284"/>
                  <a:gd name="T86" fmla="*/ 132 w 374"/>
                  <a:gd name="T87" fmla="*/ 80 h 284"/>
                  <a:gd name="T88" fmla="*/ 240 w 374"/>
                  <a:gd name="T89" fmla="*/ 142 h 284"/>
                  <a:gd name="T90" fmla="*/ 132 w 374"/>
                  <a:gd name="T91" fmla="*/ 204 h 284"/>
                  <a:gd name="T92" fmla="*/ 132 w 374"/>
                  <a:gd name="T93" fmla="*/ 20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284">
                    <a:moveTo>
                      <a:pt x="318" y="0"/>
                    </a:moveTo>
                    <a:lnTo>
                      <a:pt x="56" y="0"/>
                    </a:lnTo>
                    <a:lnTo>
                      <a:pt x="56" y="0"/>
                    </a:lnTo>
                    <a:lnTo>
                      <a:pt x="44" y="2"/>
                    </a:lnTo>
                    <a:lnTo>
                      <a:pt x="34" y="4"/>
                    </a:lnTo>
                    <a:lnTo>
                      <a:pt x="24" y="10"/>
                    </a:lnTo>
                    <a:lnTo>
                      <a:pt x="16" y="16"/>
                    </a:lnTo>
                    <a:lnTo>
                      <a:pt x="8" y="24"/>
                    </a:lnTo>
                    <a:lnTo>
                      <a:pt x="4" y="34"/>
                    </a:lnTo>
                    <a:lnTo>
                      <a:pt x="0" y="44"/>
                    </a:lnTo>
                    <a:lnTo>
                      <a:pt x="0" y="56"/>
                    </a:lnTo>
                    <a:lnTo>
                      <a:pt x="0" y="228"/>
                    </a:lnTo>
                    <a:lnTo>
                      <a:pt x="0" y="228"/>
                    </a:lnTo>
                    <a:lnTo>
                      <a:pt x="0" y="240"/>
                    </a:lnTo>
                    <a:lnTo>
                      <a:pt x="4" y="250"/>
                    </a:lnTo>
                    <a:lnTo>
                      <a:pt x="8" y="260"/>
                    </a:lnTo>
                    <a:lnTo>
                      <a:pt x="16" y="268"/>
                    </a:lnTo>
                    <a:lnTo>
                      <a:pt x="24" y="274"/>
                    </a:lnTo>
                    <a:lnTo>
                      <a:pt x="34" y="280"/>
                    </a:lnTo>
                    <a:lnTo>
                      <a:pt x="44" y="282"/>
                    </a:lnTo>
                    <a:lnTo>
                      <a:pt x="56" y="284"/>
                    </a:lnTo>
                    <a:lnTo>
                      <a:pt x="318" y="284"/>
                    </a:lnTo>
                    <a:lnTo>
                      <a:pt x="318" y="284"/>
                    </a:lnTo>
                    <a:lnTo>
                      <a:pt x="330" y="282"/>
                    </a:lnTo>
                    <a:lnTo>
                      <a:pt x="340" y="280"/>
                    </a:lnTo>
                    <a:lnTo>
                      <a:pt x="350" y="274"/>
                    </a:lnTo>
                    <a:lnTo>
                      <a:pt x="358" y="268"/>
                    </a:lnTo>
                    <a:lnTo>
                      <a:pt x="364" y="260"/>
                    </a:lnTo>
                    <a:lnTo>
                      <a:pt x="370" y="250"/>
                    </a:lnTo>
                    <a:lnTo>
                      <a:pt x="372" y="240"/>
                    </a:lnTo>
                    <a:lnTo>
                      <a:pt x="374" y="228"/>
                    </a:lnTo>
                    <a:lnTo>
                      <a:pt x="374" y="56"/>
                    </a:lnTo>
                    <a:lnTo>
                      <a:pt x="374" y="56"/>
                    </a:lnTo>
                    <a:lnTo>
                      <a:pt x="372" y="44"/>
                    </a:lnTo>
                    <a:lnTo>
                      <a:pt x="370" y="34"/>
                    </a:lnTo>
                    <a:lnTo>
                      <a:pt x="364" y="24"/>
                    </a:lnTo>
                    <a:lnTo>
                      <a:pt x="358" y="16"/>
                    </a:lnTo>
                    <a:lnTo>
                      <a:pt x="350" y="10"/>
                    </a:lnTo>
                    <a:lnTo>
                      <a:pt x="340" y="4"/>
                    </a:lnTo>
                    <a:lnTo>
                      <a:pt x="330" y="2"/>
                    </a:lnTo>
                    <a:lnTo>
                      <a:pt x="318" y="0"/>
                    </a:lnTo>
                    <a:lnTo>
                      <a:pt x="318" y="0"/>
                    </a:lnTo>
                    <a:close/>
                    <a:moveTo>
                      <a:pt x="132" y="204"/>
                    </a:moveTo>
                    <a:lnTo>
                      <a:pt x="132" y="80"/>
                    </a:lnTo>
                    <a:lnTo>
                      <a:pt x="240" y="142"/>
                    </a:lnTo>
                    <a:lnTo>
                      <a:pt x="132" y="204"/>
                    </a:lnTo>
                    <a:lnTo>
                      <a:pt x="13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19" name="Group 18"/>
            <p:cNvGrpSpPr/>
            <p:nvPr/>
          </p:nvGrpSpPr>
          <p:grpSpPr>
            <a:xfrm>
              <a:off x="7127875" y="2970213"/>
              <a:ext cx="914400" cy="914400"/>
              <a:chOff x="7127875" y="2970213"/>
              <a:chExt cx="914400" cy="914400"/>
            </a:xfrm>
          </p:grpSpPr>
          <p:sp>
            <p:nvSpPr>
              <p:cNvPr id="38" name="Freeform 37"/>
              <p:cNvSpPr>
                <a:spLocks/>
              </p:cNvSpPr>
              <p:nvPr/>
            </p:nvSpPr>
            <p:spPr bwMode="auto">
              <a:xfrm>
                <a:off x="7127875"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4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4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4" y="20"/>
                    </a:lnTo>
                    <a:lnTo>
                      <a:pt x="2" y="26"/>
                    </a:lnTo>
                    <a:lnTo>
                      <a:pt x="0" y="32"/>
                    </a:lnTo>
                    <a:lnTo>
                      <a:pt x="0" y="544"/>
                    </a:lnTo>
                    <a:lnTo>
                      <a:pt x="0" y="544"/>
                    </a:lnTo>
                    <a:lnTo>
                      <a:pt x="2" y="552"/>
                    </a:lnTo>
                    <a:lnTo>
                      <a:pt x="4" y="558"/>
                    </a:lnTo>
                    <a:lnTo>
                      <a:pt x="10" y="568"/>
                    </a:lnTo>
                    <a:lnTo>
                      <a:pt x="20" y="574"/>
                    </a:lnTo>
                    <a:lnTo>
                      <a:pt x="26" y="576"/>
                    </a:lnTo>
                    <a:lnTo>
                      <a:pt x="32" y="576"/>
                    </a:lnTo>
                    <a:lnTo>
                      <a:pt x="544" y="576"/>
                    </a:lnTo>
                    <a:lnTo>
                      <a:pt x="544" y="576"/>
                    </a:lnTo>
                    <a:close/>
                  </a:path>
                </a:pathLst>
              </a:custGeom>
              <a:solidFill>
                <a:srgbClr val="E52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9" name="Freeform 38"/>
              <p:cNvSpPr>
                <a:spLocks noEditPoints="1"/>
              </p:cNvSpPr>
              <p:nvPr/>
            </p:nvSpPr>
            <p:spPr bwMode="auto">
              <a:xfrm>
                <a:off x="7248525" y="3141663"/>
                <a:ext cx="679450" cy="552450"/>
              </a:xfrm>
              <a:custGeom>
                <a:avLst/>
                <a:gdLst>
                  <a:gd name="T0" fmla="*/ 298 w 428"/>
                  <a:gd name="T1" fmla="*/ 62 h 348"/>
                  <a:gd name="T2" fmla="*/ 348 w 428"/>
                  <a:gd name="T3" fmla="*/ 70 h 348"/>
                  <a:gd name="T4" fmla="*/ 370 w 428"/>
                  <a:gd name="T5" fmla="*/ 116 h 348"/>
                  <a:gd name="T6" fmla="*/ 354 w 428"/>
                  <a:gd name="T7" fmla="*/ 142 h 348"/>
                  <a:gd name="T8" fmla="*/ 340 w 428"/>
                  <a:gd name="T9" fmla="*/ 128 h 348"/>
                  <a:gd name="T10" fmla="*/ 334 w 428"/>
                  <a:gd name="T11" fmla="*/ 96 h 348"/>
                  <a:gd name="T12" fmla="*/ 306 w 428"/>
                  <a:gd name="T13" fmla="*/ 88 h 348"/>
                  <a:gd name="T14" fmla="*/ 292 w 428"/>
                  <a:gd name="T15" fmla="*/ 78 h 348"/>
                  <a:gd name="T16" fmla="*/ 280 w 428"/>
                  <a:gd name="T17" fmla="*/ 10 h 348"/>
                  <a:gd name="T18" fmla="*/ 332 w 428"/>
                  <a:gd name="T19" fmla="*/ 2 h 348"/>
                  <a:gd name="T20" fmla="*/ 400 w 428"/>
                  <a:gd name="T21" fmla="*/ 38 h 348"/>
                  <a:gd name="T22" fmla="*/ 428 w 428"/>
                  <a:gd name="T23" fmla="*/ 116 h 348"/>
                  <a:gd name="T24" fmla="*/ 416 w 428"/>
                  <a:gd name="T25" fmla="*/ 160 h 348"/>
                  <a:gd name="T26" fmla="*/ 392 w 428"/>
                  <a:gd name="T27" fmla="*/ 152 h 348"/>
                  <a:gd name="T28" fmla="*/ 396 w 428"/>
                  <a:gd name="T29" fmla="*/ 116 h 348"/>
                  <a:gd name="T30" fmla="*/ 374 w 428"/>
                  <a:gd name="T31" fmla="*/ 60 h 348"/>
                  <a:gd name="T32" fmla="*/ 328 w 428"/>
                  <a:gd name="T33" fmla="*/ 34 h 348"/>
                  <a:gd name="T34" fmla="*/ 290 w 428"/>
                  <a:gd name="T35" fmla="*/ 36 h 348"/>
                  <a:gd name="T36" fmla="*/ 166 w 428"/>
                  <a:gd name="T37" fmla="*/ 238 h 348"/>
                  <a:gd name="T38" fmla="*/ 178 w 428"/>
                  <a:gd name="T39" fmla="*/ 244 h 348"/>
                  <a:gd name="T40" fmla="*/ 182 w 428"/>
                  <a:gd name="T41" fmla="*/ 230 h 348"/>
                  <a:gd name="T42" fmla="*/ 168 w 428"/>
                  <a:gd name="T43" fmla="*/ 232 h 348"/>
                  <a:gd name="T44" fmla="*/ 128 w 428"/>
                  <a:gd name="T45" fmla="*/ 278 h 348"/>
                  <a:gd name="T46" fmla="*/ 160 w 428"/>
                  <a:gd name="T47" fmla="*/ 268 h 348"/>
                  <a:gd name="T48" fmla="*/ 160 w 428"/>
                  <a:gd name="T49" fmla="*/ 244 h 348"/>
                  <a:gd name="T50" fmla="*/ 126 w 428"/>
                  <a:gd name="T51" fmla="*/ 244 h 348"/>
                  <a:gd name="T52" fmla="*/ 118 w 428"/>
                  <a:gd name="T53" fmla="*/ 266 h 348"/>
                  <a:gd name="T54" fmla="*/ 100 w 428"/>
                  <a:gd name="T55" fmla="*/ 228 h 348"/>
                  <a:gd name="T56" fmla="*/ 152 w 428"/>
                  <a:gd name="T57" fmla="*/ 190 h 348"/>
                  <a:gd name="T58" fmla="*/ 210 w 428"/>
                  <a:gd name="T59" fmla="*/ 200 h 348"/>
                  <a:gd name="T60" fmla="*/ 230 w 428"/>
                  <a:gd name="T61" fmla="*/ 252 h 348"/>
                  <a:gd name="T62" fmla="*/ 188 w 428"/>
                  <a:gd name="T63" fmla="*/ 300 h 348"/>
                  <a:gd name="T64" fmla="*/ 122 w 428"/>
                  <a:gd name="T65" fmla="*/ 298 h 348"/>
                  <a:gd name="T66" fmla="*/ 44 w 428"/>
                  <a:gd name="T67" fmla="*/ 260 h 348"/>
                  <a:gd name="T68" fmla="*/ 102 w 428"/>
                  <a:gd name="T69" fmla="*/ 314 h 348"/>
                  <a:gd name="T70" fmla="*/ 206 w 428"/>
                  <a:gd name="T71" fmla="*/ 320 h 348"/>
                  <a:gd name="T72" fmla="*/ 298 w 428"/>
                  <a:gd name="T73" fmla="*/ 248 h 348"/>
                  <a:gd name="T74" fmla="*/ 292 w 428"/>
                  <a:gd name="T75" fmla="*/ 202 h 348"/>
                  <a:gd name="T76" fmla="*/ 204 w 428"/>
                  <a:gd name="T77" fmla="*/ 154 h 348"/>
                  <a:gd name="T78" fmla="*/ 114 w 428"/>
                  <a:gd name="T79" fmla="*/ 166 h 348"/>
                  <a:gd name="T80" fmla="*/ 56 w 428"/>
                  <a:gd name="T81" fmla="*/ 208 h 348"/>
                  <a:gd name="T82" fmla="*/ 42 w 428"/>
                  <a:gd name="T83" fmla="*/ 252 h 348"/>
                  <a:gd name="T84" fmla="*/ 24 w 428"/>
                  <a:gd name="T85" fmla="*/ 162 h 348"/>
                  <a:gd name="T86" fmla="*/ 124 w 428"/>
                  <a:gd name="T87" fmla="*/ 68 h 348"/>
                  <a:gd name="T88" fmla="*/ 194 w 428"/>
                  <a:gd name="T89" fmla="*/ 52 h 348"/>
                  <a:gd name="T90" fmla="*/ 214 w 428"/>
                  <a:gd name="T91" fmla="*/ 84 h 348"/>
                  <a:gd name="T92" fmla="*/ 210 w 428"/>
                  <a:gd name="T93" fmla="*/ 116 h 348"/>
                  <a:gd name="T94" fmla="*/ 278 w 428"/>
                  <a:gd name="T95" fmla="*/ 100 h 348"/>
                  <a:gd name="T96" fmla="*/ 318 w 428"/>
                  <a:gd name="T97" fmla="*/ 124 h 348"/>
                  <a:gd name="T98" fmla="*/ 314 w 428"/>
                  <a:gd name="T99" fmla="*/ 164 h 348"/>
                  <a:gd name="T100" fmla="*/ 342 w 428"/>
                  <a:gd name="T101" fmla="*/ 176 h 348"/>
                  <a:gd name="T102" fmla="*/ 374 w 428"/>
                  <a:gd name="T103" fmla="*/ 228 h 348"/>
                  <a:gd name="T104" fmla="*/ 352 w 428"/>
                  <a:gd name="T105" fmla="*/ 280 h 348"/>
                  <a:gd name="T106" fmla="*/ 258 w 428"/>
                  <a:gd name="T107" fmla="*/ 338 h 348"/>
                  <a:gd name="T108" fmla="*/ 156 w 428"/>
                  <a:gd name="T109" fmla="*/ 348 h 348"/>
                  <a:gd name="T110" fmla="*/ 40 w 428"/>
                  <a:gd name="T111" fmla="*/ 308 h 348"/>
                  <a:gd name="T112" fmla="*/ 0 w 428"/>
                  <a:gd name="T113" fmla="*/ 23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48">
                    <a:moveTo>
                      <a:pt x="292" y="78"/>
                    </a:moveTo>
                    <a:lnTo>
                      <a:pt x="292" y="78"/>
                    </a:lnTo>
                    <a:lnTo>
                      <a:pt x="292" y="74"/>
                    </a:lnTo>
                    <a:lnTo>
                      <a:pt x="292" y="74"/>
                    </a:lnTo>
                    <a:lnTo>
                      <a:pt x="294" y="66"/>
                    </a:lnTo>
                    <a:lnTo>
                      <a:pt x="294" y="66"/>
                    </a:lnTo>
                    <a:lnTo>
                      <a:pt x="298" y="62"/>
                    </a:lnTo>
                    <a:lnTo>
                      <a:pt x="304" y="60"/>
                    </a:lnTo>
                    <a:lnTo>
                      <a:pt x="304" y="60"/>
                    </a:lnTo>
                    <a:lnTo>
                      <a:pt x="316" y="60"/>
                    </a:lnTo>
                    <a:lnTo>
                      <a:pt x="316" y="60"/>
                    </a:lnTo>
                    <a:lnTo>
                      <a:pt x="328" y="60"/>
                    </a:lnTo>
                    <a:lnTo>
                      <a:pt x="338" y="64"/>
                    </a:lnTo>
                    <a:lnTo>
                      <a:pt x="348" y="70"/>
                    </a:lnTo>
                    <a:lnTo>
                      <a:pt x="356" y="78"/>
                    </a:lnTo>
                    <a:lnTo>
                      <a:pt x="356" y="78"/>
                    </a:lnTo>
                    <a:lnTo>
                      <a:pt x="364" y="90"/>
                    </a:lnTo>
                    <a:lnTo>
                      <a:pt x="370" y="104"/>
                    </a:lnTo>
                    <a:lnTo>
                      <a:pt x="370" y="104"/>
                    </a:lnTo>
                    <a:lnTo>
                      <a:pt x="370" y="116"/>
                    </a:lnTo>
                    <a:lnTo>
                      <a:pt x="370" y="116"/>
                    </a:lnTo>
                    <a:lnTo>
                      <a:pt x="370" y="124"/>
                    </a:lnTo>
                    <a:lnTo>
                      <a:pt x="368" y="132"/>
                    </a:lnTo>
                    <a:lnTo>
                      <a:pt x="368" y="132"/>
                    </a:lnTo>
                    <a:lnTo>
                      <a:pt x="364" y="136"/>
                    </a:lnTo>
                    <a:lnTo>
                      <a:pt x="360" y="140"/>
                    </a:lnTo>
                    <a:lnTo>
                      <a:pt x="360" y="140"/>
                    </a:lnTo>
                    <a:lnTo>
                      <a:pt x="354" y="142"/>
                    </a:lnTo>
                    <a:lnTo>
                      <a:pt x="354" y="142"/>
                    </a:lnTo>
                    <a:lnTo>
                      <a:pt x="350" y="140"/>
                    </a:lnTo>
                    <a:lnTo>
                      <a:pt x="350" y="140"/>
                    </a:lnTo>
                    <a:lnTo>
                      <a:pt x="344" y="138"/>
                    </a:lnTo>
                    <a:lnTo>
                      <a:pt x="342" y="134"/>
                    </a:lnTo>
                    <a:lnTo>
                      <a:pt x="342" y="134"/>
                    </a:lnTo>
                    <a:lnTo>
                      <a:pt x="340" y="128"/>
                    </a:lnTo>
                    <a:lnTo>
                      <a:pt x="340" y="128"/>
                    </a:lnTo>
                    <a:lnTo>
                      <a:pt x="340" y="124"/>
                    </a:lnTo>
                    <a:lnTo>
                      <a:pt x="340" y="124"/>
                    </a:lnTo>
                    <a:lnTo>
                      <a:pt x="342" y="114"/>
                    </a:lnTo>
                    <a:lnTo>
                      <a:pt x="342" y="114"/>
                    </a:lnTo>
                    <a:lnTo>
                      <a:pt x="340" y="104"/>
                    </a:lnTo>
                    <a:lnTo>
                      <a:pt x="334" y="96"/>
                    </a:lnTo>
                    <a:lnTo>
                      <a:pt x="334" y="96"/>
                    </a:lnTo>
                    <a:lnTo>
                      <a:pt x="326" y="90"/>
                    </a:lnTo>
                    <a:lnTo>
                      <a:pt x="316" y="88"/>
                    </a:lnTo>
                    <a:lnTo>
                      <a:pt x="316" y="88"/>
                    </a:lnTo>
                    <a:lnTo>
                      <a:pt x="310" y="88"/>
                    </a:lnTo>
                    <a:lnTo>
                      <a:pt x="310" y="88"/>
                    </a:lnTo>
                    <a:lnTo>
                      <a:pt x="306" y="88"/>
                    </a:lnTo>
                    <a:lnTo>
                      <a:pt x="306" y="88"/>
                    </a:lnTo>
                    <a:lnTo>
                      <a:pt x="302" y="88"/>
                    </a:lnTo>
                    <a:lnTo>
                      <a:pt x="298" y="86"/>
                    </a:lnTo>
                    <a:lnTo>
                      <a:pt x="298" y="86"/>
                    </a:lnTo>
                    <a:lnTo>
                      <a:pt x="294" y="82"/>
                    </a:lnTo>
                    <a:lnTo>
                      <a:pt x="292" y="78"/>
                    </a:lnTo>
                    <a:lnTo>
                      <a:pt x="292" y="78"/>
                    </a:lnTo>
                    <a:close/>
                    <a:moveTo>
                      <a:pt x="278" y="22"/>
                    </a:moveTo>
                    <a:lnTo>
                      <a:pt x="278" y="22"/>
                    </a:lnTo>
                    <a:lnTo>
                      <a:pt x="278" y="20"/>
                    </a:lnTo>
                    <a:lnTo>
                      <a:pt x="278" y="20"/>
                    </a:lnTo>
                    <a:lnTo>
                      <a:pt x="278" y="14"/>
                    </a:lnTo>
                    <a:lnTo>
                      <a:pt x="280" y="10"/>
                    </a:lnTo>
                    <a:lnTo>
                      <a:pt x="280" y="10"/>
                    </a:lnTo>
                    <a:lnTo>
                      <a:pt x="286" y="6"/>
                    </a:lnTo>
                    <a:lnTo>
                      <a:pt x="292" y="4"/>
                    </a:lnTo>
                    <a:lnTo>
                      <a:pt x="292" y="4"/>
                    </a:lnTo>
                    <a:lnTo>
                      <a:pt x="302" y="2"/>
                    </a:lnTo>
                    <a:lnTo>
                      <a:pt x="314" y="0"/>
                    </a:lnTo>
                    <a:lnTo>
                      <a:pt x="314" y="0"/>
                    </a:lnTo>
                    <a:lnTo>
                      <a:pt x="332" y="2"/>
                    </a:lnTo>
                    <a:lnTo>
                      <a:pt x="350" y="6"/>
                    </a:lnTo>
                    <a:lnTo>
                      <a:pt x="350" y="6"/>
                    </a:lnTo>
                    <a:lnTo>
                      <a:pt x="364" y="12"/>
                    </a:lnTo>
                    <a:lnTo>
                      <a:pt x="376" y="18"/>
                    </a:lnTo>
                    <a:lnTo>
                      <a:pt x="388" y="28"/>
                    </a:lnTo>
                    <a:lnTo>
                      <a:pt x="400" y="38"/>
                    </a:lnTo>
                    <a:lnTo>
                      <a:pt x="400" y="38"/>
                    </a:lnTo>
                    <a:lnTo>
                      <a:pt x="408" y="50"/>
                    </a:lnTo>
                    <a:lnTo>
                      <a:pt x="416" y="64"/>
                    </a:lnTo>
                    <a:lnTo>
                      <a:pt x="422" y="78"/>
                    </a:lnTo>
                    <a:lnTo>
                      <a:pt x="426" y="92"/>
                    </a:lnTo>
                    <a:lnTo>
                      <a:pt x="426" y="92"/>
                    </a:lnTo>
                    <a:lnTo>
                      <a:pt x="428" y="116"/>
                    </a:lnTo>
                    <a:lnTo>
                      <a:pt x="428" y="116"/>
                    </a:lnTo>
                    <a:lnTo>
                      <a:pt x="428" y="132"/>
                    </a:lnTo>
                    <a:lnTo>
                      <a:pt x="424" y="150"/>
                    </a:lnTo>
                    <a:lnTo>
                      <a:pt x="424" y="150"/>
                    </a:lnTo>
                    <a:lnTo>
                      <a:pt x="424" y="150"/>
                    </a:lnTo>
                    <a:lnTo>
                      <a:pt x="420" y="156"/>
                    </a:lnTo>
                    <a:lnTo>
                      <a:pt x="416" y="160"/>
                    </a:lnTo>
                    <a:lnTo>
                      <a:pt x="416" y="160"/>
                    </a:lnTo>
                    <a:lnTo>
                      <a:pt x="408" y="160"/>
                    </a:lnTo>
                    <a:lnTo>
                      <a:pt x="408" y="160"/>
                    </a:lnTo>
                    <a:lnTo>
                      <a:pt x="402" y="160"/>
                    </a:lnTo>
                    <a:lnTo>
                      <a:pt x="402" y="160"/>
                    </a:lnTo>
                    <a:lnTo>
                      <a:pt x="396" y="158"/>
                    </a:lnTo>
                    <a:lnTo>
                      <a:pt x="392" y="152"/>
                    </a:lnTo>
                    <a:lnTo>
                      <a:pt x="392" y="152"/>
                    </a:lnTo>
                    <a:lnTo>
                      <a:pt x="392" y="144"/>
                    </a:lnTo>
                    <a:lnTo>
                      <a:pt x="392" y="144"/>
                    </a:lnTo>
                    <a:lnTo>
                      <a:pt x="392" y="140"/>
                    </a:lnTo>
                    <a:lnTo>
                      <a:pt x="392" y="140"/>
                    </a:lnTo>
                    <a:lnTo>
                      <a:pt x="392" y="140"/>
                    </a:lnTo>
                    <a:lnTo>
                      <a:pt x="394" y="128"/>
                    </a:lnTo>
                    <a:lnTo>
                      <a:pt x="396" y="116"/>
                    </a:lnTo>
                    <a:lnTo>
                      <a:pt x="396" y="116"/>
                    </a:lnTo>
                    <a:lnTo>
                      <a:pt x="394" y="98"/>
                    </a:lnTo>
                    <a:lnTo>
                      <a:pt x="394" y="98"/>
                    </a:lnTo>
                    <a:lnTo>
                      <a:pt x="392" y="88"/>
                    </a:lnTo>
                    <a:lnTo>
                      <a:pt x="388" y="78"/>
                    </a:lnTo>
                    <a:lnTo>
                      <a:pt x="382" y="68"/>
                    </a:lnTo>
                    <a:lnTo>
                      <a:pt x="374" y="60"/>
                    </a:lnTo>
                    <a:lnTo>
                      <a:pt x="374" y="60"/>
                    </a:lnTo>
                    <a:lnTo>
                      <a:pt x="368" y="52"/>
                    </a:lnTo>
                    <a:lnTo>
                      <a:pt x="358" y="46"/>
                    </a:lnTo>
                    <a:lnTo>
                      <a:pt x="350" y="42"/>
                    </a:lnTo>
                    <a:lnTo>
                      <a:pt x="340" y="38"/>
                    </a:lnTo>
                    <a:lnTo>
                      <a:pt x="340" y="38"/>
                    </a:lnTo>
                    <a:lnTo>
                      <a:pt x="328" y="34"/>
                    </a:lnTo>
                    <a:lnTo>
                      <a:pt x="316" y="34"/>
                    </a:lnTo>
                    <a:lnTo>
                      <a:pt x="316" y="34"/>
                    </a:lnTo>
                    <a:lnTo>
                      <a:pt x="298" y="36"/>
                    </a:lnTo>
                    <a:lnTo>
                      <a:pt x="298" y="36"/>
                    </a:lnTo>
                    <a:lnTo>
                      <a:pt x="294" y="36"/>
                    </a:lnTo>
                    <a:lnTo>
                      <a:pt x="294" y="36"/>
                    </a:lnTo>
                    <a:lnTo>
                      <a:pt x="290" y="36"/>
                    </a:lnTo>
                    <a:lnTo>
                      <a:pt x="286" y="34"/>
                    </a:lnTo>
                    <a:lnTo>
                      <a:pt x="286" y="34"/>
                    </a:lnTo>
                    <a:lnTo>
                      <a:pt x="280" y="28"/>
                    </a:lnTo>
                    <a:lnTo>
                      <a:pt x="278" y="22"/>
                    </a:lnTo>
                    <a:lnTo>
                      <a:pt x="278" y="22"/>
                    </a:lnTo>
                    <a:close/>
                    <a:moveTo>
                      <a:pt x="166" y="238"/>
                    </a:moveTo>
                    <a:lnTo>
                      <a:pt x="166" y="238"/>
                    </a:lnTo>
                    <a:lnTo>
                      <a:pt x="168" y="242"/>
                    </a:lnTo>
                    <a:lnTo>
                      <a:pt x="172" y="244"/>
                    </a:lnTo>
                    <a:lnTo>
                      <a:pt x="172" y="244"/>
                    </a:lnTo>
                    <a:lnTo>
                      <a:pt x="174" y="244"/>
                    </a:lnTo>
                    <a:lnTo>
                      <a:pt x="174" y="244"/>
                    </a:lnTo>
                    <a:lnTo>
                      <a:pt x="178" y="244"/>
                    </a:lnTo>
                    <a:lnTo>
                      <a:pt x="178" y="244"/>
                    </a:lnTo>
                    <a:lnTo>
                      <a:pt x="182" y="242"/>
                    </a:lnTo>
                    <a:lnTo>
                      <a:pt x="184" y="238"/>
                    </a:lnTo>
                    <a:lnTo>
                      <a:pt x="184" y="238"/>
                    </a:lnTo>
                    <a:lnTo>
                      <a:pt x="184" y="236"/>
                    </a:lnTo>
                    <a:lnTo>
                      <a:pt x="184" y="232"/>
                    </a:lnTo>
                    <a:lnTo>
                      <a:pt x="184" y="232"/>
                    </a:lnTo>
                    <a:lnTo>
                      <a:pt x="182" y="230"/>
                    </a:lnTo>
                    <a:lnTo>
                      <a:pt x="180" y="228"/>
                    </a:lnTo>
                    <a:lnTo>
                      <a:pt x="180" y="228"/>
                    </a:lnTo>
                    <a:lnTo>
                      <a:pt x="174" y="228"/>
                    </a:lnTo>
                    <a:lnTo>
                      <a:pt x="174" y="228"/>
                    </a:lnTo>
                    <a:lnTo>
                      <a:pt x="170" y="230"/>
                    </a:lnTo>
                    <a:lnTo>
                      <a:pt x="168" y="232"/>
                    </a:lnTo>
                    <a:lnTo>
                      <a:pt x="168" y="232"/>
                    </a:lnTo>
                    <a:lnTo>
                      <a:pt x="166" y="236"/>
                    </a:lnTo>
                    <a:lnTo>
                      <a:pt x="166" y="238"/>
                    </a:lnTo>
                    <a:lnTo>
                      <a:pt x="166" y="238"/>
                    </a:lnTo>
                    <a:close/>
                    <a:moveTo>
                      <a:pt x="118" y="266"/>
                    </a:moveTo>
                    <a:lnTo>
                      <a:pt x="118" y="266"/>
                    </a:lnTo>
                    <a:lnTo>
                      <a:pt x="122" y="274"/>
                    </a:lnTo>
                    <a:lnTo>
                      <a:pt x="128" y="278"/>
                    </a:lnTo>
                    <a:lnTo>
                      <a:pt x="128" y="278"/>
                    </a:lnTo>
                    <a:lnTo>
                      <a:pt x="138" y="280"/>
                    </a:lnTo>
                    <a:lnTo>
                      <a:pt x="138" y="280"/>
                    </a:lnTo>
                    <a:lnTo>
                      <a:pt x="146" y="280"/>
                    </a:lnTo>
                    <a:lnTo>
                      <a:pt x="146" y="280"/>
                    </a:lnTo>
                    <a:lnTo>
                      <a:pt x="154" y="274"/>
                    </a:lnTo>
                    <a:lnTo>
                      <a:pt x="160" y="268"/>
                    </a:lnTo>
                    <a:lnTo>
                      <a:pt x="160" y="268"/>
                    </a:lnTo>
                    <a:lnTo>
                      <a:pt x="164" y="262"/>
                    </a:lnTo>
                    <a:lnTo>
                      <a:pt x="164" y="256"/>
                    </a:lnTo>
                    <a:lnTo>
                      <a:pt x="164" y="256"/>
                    </a:lnTo>
                    <a:lnTo>
                      <a:pt x="164" y="252"/>
                    </a:lnTo>
                    <a:lnTo>
                      <a:pt x="164" y="252"/>
                    </a:lnTo>
                    <a:lnTo>
                      <a:pt x="160" y="244"/>
                    </a:lnTo>
                    <a:lnTo>
                      <a:pt x="152" y="240"/>
                    </a:lnTo>
                    <a:lnTo>
                      <a:pt x="152" y="240"/>
                    </a:lnTo>
                    <a:lnTo>
                      <a:pt x="144" y="238"/>
                    </a:lnTo>
                    <a:lnTo>
                      <a:pt x="144" y="238"/>
                    </a:lnTo>
                    <a:lnTo>
                      <a:pt x="136" y="240"/>
                    </a:lnTo>
                    <a:lnTo>
                      <a:pt x="136" y="240"/>
                    </a:lnTo>
                    <a:lnTo>
                      <a:pt x="126" y="244"/>
                    </a:lnTo>
                    <a:lnTo>
                      <a:pt x="120" y="250"/>
                    </a:lnTo>
                    <a:lnTo>
                      <a:pt x="120" y="250"/>
                    </a:lnTo>
                    <a:lnTo>
                      <a:pt x="118" y="256"/>
                    </a:lnTo>
                    <a:lnTo>
                      <a:pt x="118" y="262"/>
                    </a:lnTo>
                    <a:lnTo>
                      <a:pt x="118" y="262"/>
                    </a:lnTo>
                    <a:lnTo>
                      <a:pt x="118" y="266"/>
                    </a:lnTo>
                    <a:lnTo>
                      <a:pt x="118" y="266"/>
                    </a:lnTo>
                    <a:close/>
                    <a:moveTo>
                      <a:pt x="98" y="274"/>
                    </a:moveTo>
                    <a:lnTo>
                      <a:pt x="98" y="274"/>
                    </a:lnTo>
                    <a:lnTo>
                      <a:pt x="94" y="262"/>
                    </a:lnTo>
                    <a:lnTo>
                      <a:pt x="94" y="252"/>
                    </a:lnTo>
                    <a:lnTo>
                      <a:pt x="94" y="252"/>
                    </a:lnTo>
                    <a:lnTo>
                      <a:pt x="96" y="240"/>
                    </a:lnTo>
                    <a:lnTo>
                      <a:pt x="100" y="228"/>
                    </a:lnTo>
                    <a:lnTo>
                      <a:pt x="100" y="228"/>
                    </a:lnTo>
                    <a:lnTo>
                      <a:pt x="106" y="218"/>
                    </a:lnTo>
                    <a:lnTo>
                      <a:pt x="114" y="208"/>
                    </a:lnTo>
                    <a:lnTo>
                      <a:pt x="124" y="200"/>
                    </a:lnTo>
                    <a:lnTo>
                      <a:pt x="136" y="194"/>
                    </a:lnTo>
                    <a:lnTo>
                      <a:pt x="136" y="194"/>
                    </a:lnTo>
                    <a:lnTo>
                      <a:pt x="152" y="190"/>
                    </a:lnTo>
                    <a:lnTo>
                      <a:pt x="168" y="188"/>
                    </a:lnTo>
                    <a:lnTo>
                      <a:pt x="168" y="188"/>
                    </a:lnTo>
                    <a:lnTo>
                      <a:pt x="178" y="188"/>
                    </a:lnTo>
                    <a:lnTo>
                      <a:pt x="186" y="190"/>
                    </a:lnTo>
                    <a:lnTo>
                      <a:pt x="186" y="190"/>
                    </a:lnTo>
                    <a:lnTo>
                      <a:pt x="198" y="194"/>
                    </a:lnTo>
                    <a:lnTo>
                      <a:pt x="210" y="200"/>
                    </a:lnTo>
                    <a:lnTo>
                      <a:pt x="218" y="208"/>
                    </a:lnTo>
                    <a:lnTo>
                      <a:pt x="224" y="218"/>
                    </a:lnTo>
                    <a:lnTo>
                      <a:pt x="224" y="218"/>
                    </a:lnTo>
                    <a:lnTo>
                      <a:pt x="228" y="230"/>
                    </a:lnTo>
                    <a:lnTo>
                      <a:pt x="230" y="242"/>
                    </a:lnTo>
                    <a:lnTo>
                      <a:pt x="230" y="242"/>
                    </a:lnTo>
                    <a:lnTo>
                      <a:pt x="230" y="252"/>
                    </a:lnTo>
                    <a:lnTo>
                      <a:pt x="226" y="264"/>
                    </a:lnTo>
                    <a:lnTo>
                      <a:pt x="226" y="264"/>
                    </a:lnTo>
                    <a:lnTo>
                      <a:pt x="218" y="276"/>
                    </a:lnTo>
                    <a:lnTo>
                      <a:pt x="210" y="286"/>
                    </a:lnTo>
                    <a:lnTo>
                      <a:pt x="200" y="294"/>
                    </a:lnTo>
                    <a:lnTo>
                      <a:pt x="188" y="300"/>
                    </a:lnTo>
                    <a:lnTo>
                      <a:pt x="188" y="300"/>
                    </a:lnTo>
                    <a:lnTo>
                      <a:pt x="172" y="306"/>
                    </a:lnTo>
                    <a:lnTo>
                      <a:pt x="156" y="308"/>
                    </a:lnTo>
                    <a:lnTo>
                      <a:pt x="156" y="308"/>
                    </a:lnTo>
                    <a:lnTo>
                      <a:pt x="144" y="306"/>
                    </a:lnTo>
                    <a:lnTo>
                      <a:pt x="134" y="304"/>
                    </a:lnTo>
                    <a:lnTo>
                      <a:pt x="134" y="304"/>
                    </a:lnTo>
                    <a:lnTo>
                      <a:pt x="122" y="298"/>
                    </a:lnTo>
                    <a:lnTo>
                      <a:pt x="112" y="292"/>
                    </a:lnTo>
                    <a:lnTo>
                      <a:pt x="104" y="284"/>
                    </a:lnTo>
                    <a:lnTo>
                      <a:pt x="98" y="274"/>
                    </a:lnTo>
                    <a:lnTo>
                      <a:pt x="98" y="274"/>
                    </a:lnTo>
                    <a:close/>
                    <a:moveTo>
                      <a:pt x="42" y="252"/>
                    </a:moveTo>
                    <a:lnTo>
                      <a:pt x="42" y="252"/>
                    </a:lnTo>
                    <a:lnTo>
                      <a:pt x="44" y="260"/>
                    </a:lnTo>
                    <a:lnTo>
                      <a:pt x="46" y="268"/>
                    </a:lnTo>
                    <a:lnTo>
                      <a:pt x="50" y="276"/>
                    </a:lnTo>
                    <a:lnTo>
                      <a:pt x="56" y="284"/>
                    </a:lnTo>
                    <a:lnTo>
                      <a:pt x="68" y="296"/>
                    </a:lnTo>
                    <a:lnTo>
                      <a:pt x="86" y="308"/>
                    </a:lnTo>
                    <a:lnTo>
                      <a:pt x="86" y="308"/>
                    </a:lnTo>
                    <a:lnTo>
                      <a:pt x="102" y="314"/>
                    </a:lnTo>
                    <a:lnTo>
                      <a:pt x="120" y="320"/>
                    </a:lnTo>
                    <a:lnTo>
                      <a:pt x="138" y="324"/>
                    </a:lnTo>
                    <a:lnTo>
                      <a:pt x="158" y="324"/>
                    </a:lnTo>
                    <a:lnTo>
                      <a:pt x="158" y="324"/>
                    </a:lnTo>
                    <a:lnTo>
                      <a:pt x="180" y="324"/>
                    </a:lnTo>
                    <a:lnTo>
                      <a:pt x="180" y="324"/>
                    </a:lnTo>
                    <a:lnTo>
                      <a:pt x="206" y="320"/>
                    </a:lnTo>
                    <a:lnTo>
                      <a:pt x="228" y="312"/>
                    </a:lnTo>
                    <a:lnTo>
                      <a:pt x="250" y="302"/>
                    </a:lnTo>
                    <a:lnTo>
                      <a:pt x="268" y="290"/>
                    </a:lnTo>
                    <a:lnTo>
                      <a:pt x="268" y="290"/>
                    </a:lnTo>
                    <a:lnTo>
                      <a:pt x="282" y="276"/>
                    </a:lnTo>
                    <a:lnTo>
                      <a:pt x="292" y="262"/>
                    </a:lnTo>
                    <a:lnTo>
                      <a:pt x="298" y="248"/>
                    </a:lnTo>
                    <a:lnTo>
                      <a:pt x="300" y="232"/>
                    </a:lnTo>
                    <a:lnTo>
                      <a:pt x="300" y="232"/>
                    </a:lnTo>
                    <a:lnTo>
                      <a:pt x="300" y="226"/>
                    </a:lnTo>
                    <a:lnTo>
                      <a:pt x="300" y="226"/>
                    </a:lnTo>
                    <a:lnTo>
                      <a:pt x="298" y="218"/>
                    </a:lnTo>
                    <a:lnTo>
                      <a:pt x="296" y="210"/>
                    </a:lnTo>
                    <a:lnTo>
                      <a:pt x="292" y="202"/>
                    </a:lnTo>
                    <a:lnTo>
                      <a:pt x="288" y="194"/>
                    </a:lnTo>
                    <a:lnTo>
                      <a:pt x="274" y="182"/>
                    </a:lnTo>
                    <a:lnTo>
                      <a:pt x="256" y="170"/>
                    </a:lnTo>
                    <a:lnTo>
                      <a:pt x="256" y="170"/>
                    </a:lnTo>
                    <a:lnTo>
                      <a:pt x="240" y="162"/>
                    </a:lnTo>
                    <a:lnTo>
                      <a:pt x="222" y="158"/>
                    </a:lnTo>
                    <a:lnTo>
                      <a:pt x="204" y="154"/>
                    </a:lnTo>
                    <a:lnTo>
                      <a:pt x="184" y="154"/>
                    </a:lnTo>
                    <a:lnTo>
                      <a:pt x="184" y="154"/>
                    </a:lnTo>
                    <a:lnTo>
                      <a:pt x="162" y="154"/>
                    </a:lnTo>
                    <a:lnTo>
                      <a:pt x="162" y="154"/>
                    </a:lnTo>
                    <a:lnTo>
                      <a:pt x="146" y="156"/>
                    </a:lnTo>
                    <a:lnTo>
                      <a:pt x="130" y="160"/>
                    </a:lnTo>
                    <a:lnTo>
                      <a:pt x="114" y="166"/>
                    </a:lnTo>
                    <a:lnTo>
                      <a:pt x="100" y="172"/>
                    </a:lnTo>
                    <a:lnTo>
                      <a:pt x="100" y="172"/>
                    </a:lnTo>
                    <a:lnTo>
                      <a:pt x="86" y="180"/>
                    </a:lnTo>
                    <a:lnTo>
                      <a:pt x="74" y="188"/>
                    </a:lnTo>
                    <a:lnTo>
                      <a:pt x="64" y="198"/>
                    </a:lnTo>
                    <a:lnTo>
                      <a:pt x="56" y="208"/>
                    </a:lnTo>
                    <a:lnTo>
                      <a:pt x="56" y="208"/>
                    </a:lnTo>
                    <a:lnTo>
                      <a:pt x="50" y="216"/>
                    </a:lnTo>
                    <a:lnTo>
                      <a:pt x="46" y="226"/>
                    </a:lnTo>
                    <a:lnTo>
                      <a:pt x="44" y="236"/>
                    </a:lnTo>
                    <a:lnTo>
                      <a:pt x="42" y="246"/>
                    </a:lnTo>
                    <a:lnTo>
                      <a:pt x="42" y="246"/>
                    </a:lnTo>
                    <a:lnTo>
                      <a:pt x="42" y="252"/>
                    </a:lnTo>
                    <a:lnTo>
                      <a:pt x="42" y="252"/>
                    </a:lnTo>
                    <a:close/>
                    <a:moveTo>
                      <a:pt x="0" y="234"/>
                    </a:moveTo>
                    <a:lnTo>
                      <a:pt x="0" y="234"/>
                    </a:lnTo>
                    <a:lnTo>
                      <a:pt x="0" y="220"/>
                    </a:lnTo>
                    <a:lnTo>
                      <a:pt x="4" y="206"/>
                    </a:lnTo>
                    <a:lnTo>
                      <a:pt x="8" y="192"/>
                    </a:lnTo>
                    <a:lnTo>
                      <a:pt x="16" y="176"/>
                    </a:lnTo>
                    <a:lnTo>
                      <a:pt x="24" y="162"/>
                    </a:lnTo>
                    <a:lnTo>
                      <a:pt x="36" y="146"/>
                    </a:lnTo>
                    <a:lnTo>
                      <a:pt x="48" y="130"/>
                    </a:lnTo>
                    <a:lnTo>
                      <a:pt x="64" y="114"/>
                    </a:lnTo>
                    <a:lnTo>
                      <a:pt x="64" y="114"/>
                    </a:lnTo>
                    <a:lnTo>
                      <a:pt x="84" y="96"/>
                    </a:lnTo>
                    <a:lnTo>
                      <a:pt x="104" y="80"/>
                    </a:lnTo>
                    <a:lnTo>
                      <a:pt x="124" y="68"/>
                    </a:lnTo>
                    <a:lnTo>
                      <a:pt x="146" y="58"/>
                    </a:lnTo>
                    <a:lnTo>
                      <a:pt x="146" y="58"/>
                    </a:lnTo>
                    <a:lnTo>
                      <a:pt x="164" y="52"/>
                    </a:lnTo>
                    <a:lnTo>
                      <a:pt x="178" y="50"/>
                    </a:lnTo>
                    <a:lnTo>
                      <a:pt x="178" y="50"/>
                    </a:lnTo>
                    <a:lnTo>
                      <a:pt x="186" y="50"/>
                    </a:lnTo>
                    <a:lnTo>
                      <a:pt x="194" y="52"/>
                    </a:lnTo>
                    <a:lnTo>
                      <a:pt x="198" y="54"/>
                    </a:lnTo>
                    <a:lnTo>
                      <a:pt x="204" y="60"/>
                    </a:lnTo>
                    <a:lnTo>
                      <a:pt x="204" y="60"/>
                    </a:lnTo>
                    <a:lnTo>
                      <a:pt x="208" y="64"/>
                    </a:lnTo>
                    <a:lnTo>
                      <a:pt x="210" y="70"/>
                    </a:lnTo>
                    <a:lnTo>
                      <a:pt x="212" y="76"/>
                    </a:lnTo>
                    <a:lnTo>
                      <a:pt x="214" y="84"/>
                    </a:lnTo>
                    <a:lnTo>
                      <a:pt x="214" y="84"/>
                    </a:lnTo>
                    <a:lnTo>
                      <a:pt x="212" y="96"/>
                    </a:lnTo>
                    <a:lnTo>
                      <a:pt x="208" y="110"/>
                    </a:lnTo>
                    <a:lnTo>
                      <a:pt x="208" y="110"/>
                    </a:lnTo>
                    <a:lnTo>
                      <a:pt x="208" y="114"/>
                    </a:lnTo>
                    <a:lnTo>
                      <a:pt x="210" y="116"/>
                    </a:lnTo>
                    <a:lnTo>
                      <a:pt x="210" y="116"/>
                    </a:lnTo>
                    <a:lnTo>
                      <a:pt x="216" y="116"/>
                    </a:lnTo>
                    <a:lnTo>
                      <a:pt x="218" y="114"/>
                    </a:lnTo>
                    <a:lnTo>
                      <a:pt x="218" y="114"/>
                    </a:lnTo>
                    <a:lnTo>
                      <a:pt x="236" y="108"/>
                    </a:lnTo>
                    <a:lnTo>
                      <a:pt x="250" y="104"/>
                    </a:lnTo>
                    <a:lnTo>
                      <a:pt x="264" y="100"/>
                    </a:lnTo>
                    <a:lnTo>
                      <a:pt x="278" y="100"/>
                    </a:lnTo>
                    <a:lnTo>
                      <a:pt x="278" y="100"/>
                    </a:lnTo>
                    <a:lnTo>
                      <a:pt x="290" y="102"/>
                    </a:lnTo>
                    <a:lnTo>
                      <a:pt x="300" y="104"/>
                    </a:lnTo>
                    <a:lnTo>
                      <a:pt x="308" y="108"/>
                    </a:lnTo>
                    <a:lnTo>
                      <a:pt x="316" y="114"/>
                    </a:lnTo>
                    <a:lnTo>
                      <a:pt x="316" y="114"/>
                    </a:lnTo>
                    <a:lnTo>
                      <a:pt x="318" y="124"/>
                    </a:lnTo>
                    <a:lnTo>
                      <a:pt x="320" y="132"/>
                    </a:lnTo>
                    <a:lnTo>
                      <a:pt x="320" y="132"/>
                    </a:lnTo>
                    <a:lnTo>
                      <a:pt x="318" y="144"/>
                    </a:lnTo>
                    <a:lnTo>
                      <a:pt x="314" y="158"/>
                    </a:lnTo>
                    <a:lnTo>
                      <a:pt x="314" y="158"/>
                    </a:lnTo>
                    <a:lnTo>
                      <a:pt x="314" y="160"/>
                    </a:lnTo>
                    <a:lnTo>
                      <a:pt x="314" y="164"/>
                    </a:lnTo>
                    <a:lnTo>
                      <a:pt x="314" y="164"/>
                    </a:lnTo>
                    <a:lnTo>
                      <a:pt x="316" y="166"/>
                    </a:lnTo>
                    <a:lnTo>
                      <a:pt x="316" y="166"/>
                    </a:lnTo>
                    <a:lnTo>
                      <a:pt x="322" y="168"/>
                    </a:lnTo>
                    <a:lnTo>
                      <a:pt x="322" y="168"/>
                    </a:lnTo>
                    <a:lnTo>
                      <a:pt x="332" y="172"/>
                    </a:lnTo>
                    <a:lnTo>
                      <a:pt x="342" y="176"/>
                    </a:lnTo>
                    <a:lnTo>
                      <a:pt x="350" y="182"/>
                    </a:lnTo>
                    <a:lnTo>
                      <a:pt x="358" y="190"/>
                    </a:lnTo>
                    <a:lnTo>
                      <a:pt x="358" y="190"/>
                    </a:lnTo>
                    <a:lnTo>
                      <a:pt x="366" y="198"/>
                    </a:lnTo>
                    <a:lnTo>
                      <a:pt x="370" y="206"/>
                    </a:lnTo>
                    <a:lnTo>
                      <a:pt x="372" y="216"/>
                    </a:lnTo>
                    <a:lnTo>
                      <a:pt x="374" y="228"/>
                    </a:lnTo>
                    <a:lnTo>
                      <a:pt x="374" y="228"/>
                    </a:lnTo>
                    <a:lnTo>
                      <a:pt x="372" y="238"/>
                    </a:lnTo>
                    <a:lnTo>
                      <a:pt x="370" y="248"/>
                    </a:lnTo>
                    <a:lnTo>
                      <a:pt x="366" y="258"/>
                    </a:lnTo>
                    <a:lnTo>
                      <a:pt x="360" y="270"/>
                    </a:lnTo>
                    <a:lnTo>
                      <a:pt x="360" y="270"/>
                    </a:lnTo>
                    <a:lnTo>
                      <a:pt x="352" y="280"/>
                    </a:lnTo>
                    <a:lnTo>
                      <a:pt x="342" y="290"/>
                    </a:lnTo>
                    <a:lnTo>
                      <a:pt x="320" y="308"/>
                    </a:lnTo>
                    <a:lnTo>
                      <a:pt x="320" y="308"/>
                    </a:lnTo>
                    <a:lnTo>
                      <a:pt x="308" y="316"/>
                    </a:lnTo>
                    <a:lnTo>
                      <a:pt x="292" y="324"/>
                    </a:lnTo>
                    <a:lnTo>
                      <a:pt x="276" y="332"/>
                    </a:lnTo>
                    <a:lnTo>
                      <a:pt x="258" y="338"/>
                    </a:lnTo>
                    <a:lnTo>
                      <a:pt x="258" y="338"/>
                    </a:lnTo>
                    <a:lnTo>
                      <a:pt x="240" y="342"/>
                    </a:lnTo>
                    <a:lnTo>
                      <a:pt x="220" y="346"/>
                    </a:lnTo>
                    <a:lnTo>
                      <a:pt x="200" y="348"/>
                    </a:lnTo>
                    <a:lnTo>
                      <a:pt x="180" y="348"/>
                    </a:lnTo>
                    <a:lnTo>
                      <a:pt x="180" y="348"/>
                    </a:lnTo>
                    <a:lnTo>
                      <a:pt x="156" y="348"/>
                    </a:lnTo>
                    <a:lnTo>
                      <a:pt x="134" y="346"/>
                    </a:lnTo>
                    <a:lnTo>
                      <a:pt x="114" y="342"/>
                    </a:lnTo>
                    <a:lnTo>
                      <a:pt x="94" y="336"/>
                    </a:lnTo>
                    <a:lnTo>
                      <a:pt x="94" y="336"/>
                    </a:lnTo>
                    <a:lnTo>
                      <a:pt x="74" y="328"/>
                    </a:lnTo>
                    <a:lnTo>
                      <a:pt x="56" y="318"/>
                    </a:lnTo>
                    <a:lnTo>
                      <a:pt x="40" y="308"/>
                    </a:lnTo>
                    <a:lnTo>
                      <a:pt x="26" y="296"/>
                    </a:lnTo>
                    <a:lnTo>
                      <a:pt x="26" y="296"/>
                    </a:lnTo>
                    <a:lnTo>
                      <a:pt x="14" y="282"/>
                    </a:lnTo>
                    <a:lnTo>
                      <a:pt x="6" y="266"/>
                    </a:lnTo>
                    <a:lnTo>
                      <a:pt x="0" y="252"/>
                    </a:lnTo>
                    <a:lnTo>
                      <a:pt x="0" y="234"/>
                    </a:lnTo>
                    <a:lnTo>
                      <a:pt x="0"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20" name="Group 19"/>
            <p:cNvGrpSpPr/>
            <p:nvPr/>
          </p:nvGrpSpPr>
          <p:grpSpPr>
            <a:xfrm>
              <a:off x="6127750" y="2970213"/>
              <a:ext cx="914400" cy="914400"/>
              <a:chOff x="6127750" y="2970213"/>
              <a:chExt cx="914400" cy="914400"/>
            </a:xfrm>
          </p:grpSpPr>
          <p:sp>
            <p:nvSpPr>
              <p:cNvPr id="36" name="Freeform 35"/>
              <p:cNvSpPr>
                <a:spLocks/>
              </p:cNvSpPr>
              <p:nvPr/>
            </p:nvSpPr>
            <p:spPr bwMode="auto">
              <a:xfrm>
                <a:off x="6127750" y="2970213"/>
                <a:ext cx="914400" cy="914400"/>
              </a:xfrm>
              <a:custGeom>
                <a:avLst/>
                <a:gdLst>
                  <a:gd name="T0" fmla="*/ 544 w 576"/>
                  <a:gd name="T1" fmla="*/ 576 h 576"/>
                  <a:gd name="T2" fmla="*/ 544 w 576"/>
                  <a:gd name="T3" fmla="*/ 576 h 576"/>
                  <a:gd name="T4" fmla="*/ 552 w 576"/>
                  <a:gd name="T5" fmla="*/ 576 h 576"/>
                  <a:gd name="T6" fmla="*/ 558 w 576"/>
                  <a:gd name="T7" fmla="*/ 574 h 576"/>
                  <a:gd name="T8" fmla="*/ 568 w 576"/>
                  <a:gd name="T9" fmla="*/ 568 h 576"/>
                  <a:gd name="T10" fmla="*/ 574 w 576"/>
                  <a:gd name="T11" fmla="*/ 558 h 576"/>
                  <a:gd name="T12" fmla="*/ 576 w 576"/>
                  <a:gd name="T13" fmla="*/ 552 h 576"/>
                  <a:gd name="T14" fmla="*/ 576 w 576"/>
                  <a:gd name="T15" fmla="*/ 544 h 576"/>
                  <a:gd name="T16" fmla="*/ 576 w 576"/>
                  <a:gd name="T17" fmla="*/ 32 h 576"/>
                  <a:gd name="T18" fmla="*/ 576 w 576"/>
                  <a:gd name="T19" fmla="*/ 32 h 576"/>
                  <a:gd name="T20" fmla="*/ 576 w 576"/>
                  <a:gd name="T21" fmla="*/ 26 h 576"/>
                  <a:gd name="T22" fmla="*/ 574 w 576"/>
                  <a:gd name="T23" fmla="*/ 20 h 576"/>
                  <a:gd name="T24" fmla="*/ 568 w 576"/>
                  <a:gd name="T25" fmla="*/ 10 h 576"/>
                  <a:gd name="T26" fmla="*/ 558 w 576"/>
                  <a:gd name="T27" fmla="*/ 4 h 576"/>
                  <a:gd name="T28" fmla="*/ 552 w 576"/>
                  <a:gd name="T29" fmla="*/ 2 h 576"/>
                  <a:gd name="T30" fmla="*/ 544 w 576"/>
                  <a:gd name="T31" fmla="*/ 0 h 576"/>
                  <a:gd name="T32" fmla="*/ 32 w 576"/>
                  <a:gd name="T33" fmla="*/ 0 h 576"/>
                  <a:gd name="T34" fmla="*/ 32 w 576"/>
                  <a:gd name="T35" fmla="*/ 0 h 576"/>
                  <a:gd name="T36" fmla="*/ 26 w 576"/>
                  <a:gd name="T37" fmla="*/ 2 h 576"/>
                  <a:gd name="T38" fmla="*/ 20 w 576"/>
                  <a:gd name="T39" fmla="*/ 4 h 576"/>
                  <a:gd name="T40" fmla="*/ 10 w 576"/>
                  <a:gd name="T41" fmla="*/ 10 h 576"/>
                  <a:gd name="T42" fmla="*/ 2 w 576"/>
                  <a:gd name="T43" fmla="*/ 20 h 576"/>
                  <a:gd name="T44" fmla="*/ 2 w 576"/>
                  <a:gd name="T45" fmla="*/ 26 h 576"/>
                  <a:gd name="T46" fmla="*/ 0 w 576"/>
                  <a:gd name="T47" fmla="*/ 32 h 576"/>
                  <a:gd name="T48" fmla="*/ 0 w 576"/>
                  <a:gd name="T49" fmla="*/ 544 h 576"/>
                  <a:gd name="T50" fmla="*/ 0 w 576"/>
                  <a:gd name="T51" fmla="*/ 544 h 576"/>
                  <a:gd name="T52" fmla="*/ 2 w 576"/>
                  <a:gd name="T53" fmla="*/ 552 h 576"/>
                  <a:gd name="T54" fmla="*/ 2 w 576"/>
                  <a:gd name="T55" fmla="*/ 558 h 576"/>
                  <a:gd name="T56" fmla="*/ 10 w 576"/>
                  <a:gd name="T57" fmla="*/ 568 h 576"/>
                  <a:gd name="T58" fmla="*/ 20 w 576"/>
                  <a:gd name="T59" fmla="*/ 574 h 576"/>
                  <a:gd name="T60" fmla="*/ 26 w 576"/>
                  <a:gd name="T61" fmla="*/ 576 h 576"/>
                  <a:gd name="T62" fmla="*/ 32 w 576"/>
                  <a:gd name="T63" fmla="*/ 576 h 576"/>
                  <a:gd name="T64" fmla="*/ 544 w 576"/>
                  <a:gd name="T65" fmla="*/ 576 h 576"/>
                  <a:gd name="T66" fmla="*/ 544 w 576"/>
                  <a:gd name="T67"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576">
                    <a:moveTo>
                      <a:pt x="544" y="576"/>
                    </a:moveTo>
                    <a:lnTo>
                      <a:pt x="544" y="576"/>
                    </a:lnTo>
                    <a:lnTo>
                      <a:pt x="552" y="576"/>
                    </a:lnTo>
                    <a:lnTo>
                      <a:pt x="558" y="574"/>
                    </a:lnTo>
                    <a:lnTo>
                      <a:pt x="568" y="568"/>
                    </a:lnTo>
                    <a:lnTo>
                      <a:pt x="574" y="558"/>
                    </a:lnTo>
                    <a:lnTo>
                      <a:pt x="576" y="552"/>
                    </a:lnTo>
                    <a:lnTo>
                      <a:pt x="576" y="544"/>
                    </a:lnTo>
                    <a:lnTo>
                      <a:pt x="576" y="32"/>
                    </a:lnTo>
                    <a:lnTo>
                      <a:pt x="576" y="32"/>
                    </a:lnTo>
                    <a:lnTo>
                      <a:pt x="576" y="26"/>
                    </a:lnTo>
                    <a:lnTo>
                      <a:pt x="574" y="20"/>
                    </a:lnTo>
                    <a:lnTo>
                      <a:pt x="568" y="10"/>
                    </a:lnTo>
                    <a:lnTo>
                      <a:pt x="558" y="4"/>
                    </a:lnTo>
                    <a:lnTo>
                      <a:pt x="552" y="2"/>
                    </a:lnTo>
                    <a:lnTo>
                      <a:pt x="544" y="0"/>
                    </a:lnTo>
                    <a:lnTo>
                      <a:pt x="32" y="0"/>
                    </a:lnTo>
                    <a:lnTo>
                      <a:pt x="32" y="0"/>
                    </a:lnTo>
                    <a:lnTo>
                      <a:pt x="26" y="2"/>
                    </a:lnTo>
                    <a:lnTo>
                      <a:pt x="20" y="4"/>
                    </a:lnTo>
                    <a:lnTo>
                      <a:pt x="10" y="10"/>
                    </a:lnTo>
                    <a:lnTo>
                      <a:pt x="2" y="20"/>
                    </a:lnTo>
                    <a:lnTo>
                      <a:pt x="2" y="26"/>
                    </a:lnTo>
                    <a:lnTo>
                      <a:pt x="0" y="32"/>
                    </a:lnTo>
                    <a:lnTo>
                      <a:pt x="0" y="544"/>
                    </a:lnTo>
                    <a:lnTo>
                      <a:pt x="0" y="544"/>
                    </a:lnTo>
                    <a:lnTo>
                      <a:pt x="2" y="552"/>
                    </a:lnTo>
                    <a:lnTo>
                      <a:pt x="2" y="558"/>
                    </a:lnTo>
                    <a:lnTo>
                      <a:pt x="10" y="568"/>
                    </a:lnTo>
                    <a:lnTo>
                      <a:pt x="20" y="574"/>
                    </a:lnTo>
                    <a:lnTo>
                      <a:pt x="26" y="576"/>
                    </a:lnTo>
                    <a:lnTo>
                      <a:pt x="32" y="576"/>
                    </a:lnTo>
                    <a:lnTo>
                      <a:pt x="544" y="576"/>
                    </a:lnTo>
                    <a:lnTo>
                      <a:pt x="544" y="576"/>
                    </a:lnTo>
                    <a:close/>
                  </a:path>
                </a:pathLst>
              </a:custGeom>
              <a:solidFill>
                <a:srgbClr val="7BB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7" name="Freeform 36"/>
              <p:cNvSpPr>
                <a:spLocks noEditPoints="1"/>
              </p:cNvSpPr>
              <p:nvPr/>
            </p:nvSpPr>
            <p:spPr bwMode="auto">
              <a:xfrm>
                <a:off x="6188075" y="3087688"/>
                <a:ext cx="787400" cy="679450"/>
              </a:xfrm>
              <a:custGeom>
                <a:avLst/>
                <a:gdLst>
                  <a:gd name="T0" fmla="*/ 418 w 496"/>
                  <a:gd name="T1" fmla="*/ 414 h 428"/>
                  <a:gd name="T2" fmla="*/ 384 w 496"/>
                  <a:gd name="T3" fmla="*/ 414 h 428"/>
                  <a:gd name="T4" fmla="*/ 346 w 496"/>
                  <a:gd name="T5" fmla="*/ 420 h 428"/>
                  <a:gd name="T6" fmla="*/ 284 w 496"/>
                  <a:gd name="T7" fmla="*/ 408 h 428"/>
                  <a:gd name="T8" fmla="*/ 244 w 496"/>
                  <a:gd name="T9" fmla="*/ 380 h 428"/>
                  <a:gd name="T10" fmla="*/ 210 w 496"/>
                  <a:gd name="T11" fmla="*/ 332 h 428"/>
                  <a:gd name="T12" fmla="*/ 202 w 496"/>
                  <a:gd name="T13" fmla="*/ 278 h 428"/>
                  <a:gd name="T14" fmla="*/ 220 w 496"/>
                  <a:gd name="T15" fmla="*/ 226 h 428"/>
                  <a:gd name="T16" fmla="*/ 262 w 496"/>
                  <a:gd name="T17" fmla="*/ 182 h 428"/>
                  <a:gd name="T18" fmla="*/ 302 w 496"/>
                  <a:gd name="T19" fmla="*/ 164 h 428"/>
                  <a:gd name="T20" fmla="*/ 360 w 496"/>
                  <a:gd name="T21" fmla="*/ 158 h 428"/>
                  <a:gd name="T22" fmla="*/ 414 w 496"/>
                  <a:gd name="T23" fmla="*/ 172 h 428"/>
                  <a:gd name="T24" fmla="*/ 460 w 496"/>
                  <a:gd name="T25" fmla="*/ 204 h 428"/>
                  <a:gd name="T26" fmla="*/ 492 w 496"/>
                  <a:gd name="T27" fmla="*/ 256 h 428"/>
                  <a:gd name="T28" fmla="*/ 484 w 496"/>
                  <a:gd name="T29" fmla="*/ 342 h 428"/>
                  <a:gd name="T30" fmla="*/ 448 w 496"/>
                  <a:gd name="T31" fmla="*/ 388 h 428"/>
                  <a:gd name="T32" fmla="*/ 446 w 496"/>
                  <a:gd name="T33" fmla="*/ 418 h 428"/>
                  <a:gd name="T34" fmla="*/ 282 w 496"/>
                  <a:gd name="T35" fmla="*/ 268 h 428"/>
                  <a:gd name="T36" fmla="*/ 298 w 496"/>
                  <a:gd name="T37" fmla="*/ 258 h 428"/>
                  <a:gd name="T38" fmla="*/ 296 w 496"/>
                  <a:gd name="T39" fmla="*/ 238 h 428"/>
                  <a:gd name="T40" fmla="*/ 276 w 496"/>
                  <a:gd name="T41" fmla="*/ 234 h 428"/>
                  <a:gd name="T42" fmla="*/ 266 w 496"/>
                  <a:gd name="T43" fmla="*/ 250 h 428"/>
                  <a:gd name="T44" fmla="*/ 282 w 496"/>
                  <a:gd name="T45" fmla="*/ 268 h 428"/>
                  <a:gd name="T46" fmla="*/ 384 w 496"/>
                  <a:gd name="T47" fmla="*/ 234 h 428"/>
                  <a:gd name="T48" fmla="*/ 372 w 496"/>
                  <a:gd name="T49" fmla="*/ 250 h 428"/>
                  <a:gd name="T50" fmla="*/ 390 w 496"/>
                  <a:gd name="T51" fmla="*/ 268 h 428"/>
                  <a:gd name="T52" fmla="*/ 406 w 496"/>
                  <a:gd name="T53" fmla="*/ 258 h 428"/>
                  <a:gd name="T54" fmla="*/ 402 w 496"/>
                  <a:gd name="T55" fmla="*/ 238 h 428"/>
                  <a:gd name="T56" fmla="*/ 244 w 496"/>
                  <a:gd name="T57" fmla="*/ 100 h 428"/>
                  <a:gd name="T58" fmla="*/ 224 w 496"/>
                  <a:gd name="T59" fmla="*/ 114 h 428"/>
                  <a:gd name="T60" fmla="*/ 230 w 496"/>
                  <a:gd name="T61" fmla="*/ 136 h 428"/>
                  <a:gd name="T62" fmla="*/ 252 w 496"/>
                  <a:gd name="T63" fmla="*/ 140 h 428"/>
                  <a:gd name="T64" fmla="*/ 264 w 496"/>
                  <a:gd name="T65" fmla="*/ 122 h 428"/>
                  <a:gd name="T66" fmla="*/ 244 w 496"/>
                  <a:gd name="T67" fmla="*/ 100 h 428"/>
                  <a:gd name="T68" fmla="*/ 132 w 496"/>
                  <a:gd name="T69" fmla="*/ 114 h 428"/>
                  <a:gd name="T70" fmla="*/ 112 w 496"/>
                  <a:gd name="T71" fmla="*/ 100 h 428"/>
                  <a:gd name="T72" fmla="*/ 90 w 496"/>
                  <a:gd name="T73" fmla="*/ 120 h 428"/>
                  <a:gd name="T74" fmla="*/ 102 w 496"/>
                  <a:gd name="T75" fmla="*/ 140 h 428"/>
                  <a:gd name="T76" fmla="*/ 126 w 496"/>
                  <a:gd name="T77" fmla="*/ 136 h 428"/>
                  <a:gd name="T78" fmla="*/ 346 w 496"/>
                  <a:gd name="T79" fmla="*/ 140 h 428"/>
                  <a:gd name="T80" fmla="*/ 296 w 496"/>
                  <a:gd name="T81" fmla="*/ 148 h 428"/>
                  <a:gd name="T82" fmla="*/ 240 w 496"/>
                  <a:gd name="T83" fmla="*/ 178 h 428"/>
                  <a:gd name="T84" fmla="*/ 206 w 496"/>
                  <a:gd name="T85" fmla="*/ 214 h 428"/>
                  <a:gd name="T86" fmla="*/ 184 w 496"/>
                  <a:gd name="T87" fmla="*/ 274 h 428"/>
                  <a:gd name="T88" fmla="*/ 132 w 496"/>
                  <a:gd name="T89" fmla="*/ 302 h 428"/>
                  <a:gd name="T90" fmla="*/ 114 w 496"/>
                  <a:gd name="T91" fmla="*/ 306 h 428"/>
                  <a:gd name="T92" fmla="*/ 74 w 496"/>
                  <a:gd name="T93" fmla="*/ 294 h 428"/>
                  <a:gd name="T94" fmla="*/ 72 w 496"/>
                  <a:gd name="T95" fmla="*/ 278 h 428"/>
                  <a:gd name="T96" fmla="*/ 32 w 496"/>
                  <a:gd name="T97" fmla="*/ 242 h 428"/>
                  <a:gd name="T98" fmla="*/ 0 w 496"/>
                  <a:gd name="T99" fmla="*/ 160 h 428"/>
                  <a:gd name="T100" fmla="*/ 12 w 496"/>
                  <a:gd name="T101" fmla="*/ 96 h 428"/>
                  <a:gd name="T102" fmla="*/ 62 w 496"/>
                  <a:gd name="T103" fmla="*/ 36 h 428"/>
                  <a:gd name="T104" fmla="*/ 116 w 496"/>
                  <a:gd name="T105" fmla="*/ 8 h 428"/>
                  <a:gd name="T106" fmla="*/ 226 w 496"/>
                  <a:gd name="T107" fmla="*/ 8 h 428"/>
                  <a:gd name="T108" fmla="*/ 316 w 496"/>
                  <a:gd name="T109" fmla="*/ 68 h 428"/>
                  <a:gd name="T110" fmla="*/ 342 w 496"/>
                  <a:gd name="T111" fmla="*/ 12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28">
                    <a:moveTo>
                      <a:pt x="450" y="428"/>
                    </a:moveTo>
                    <a:lnTo>
                      <a:pt x="450" y="428"/>
                    </a:lnTo>
                    <a:lnTo>
                      <a:pt x="428" y="418"/>
                    </a:lnTo>
                    <a:lnTo>
                      <a:pt x="418" y="414"/>
                    </a:lnTo>
                    <a:lnTo>
                      <a:pt x="406" y="410"/>
                    </a:lnTo>
                    <a:lnTo>
                      <a:pt x="406" y="410"/>
                    </a:lnTo>
                    <a:lnTo>
                      <a:pt x="396" y="412"/>
                    </a:lnTo>
                    <a:lnTo>
                      <a:pt x="384" y="414"/>
                    </a:lnTo>
                    <a:lnTo>
                      <a:pt x="374" y="418"/>
                    </a:lnTo>
                    <a:lnTo>
                      <a:pt x="362" y="420"/>
                    </a:lnTo>
                    <a:lnTo>
                      <a:pt x="362" y="420"/>
                    </a:lnTo>
                    <a:lnTo>
                      <a:pt x="346" y="420"/>
                    </a:lnTo>
                    <a:lnTo>
                      <a:pt x="330" y="420"/>
                    </a:lnTo>
                    <a:lnTo>
                      <a:pt x="314" y="418"/>
                    </a:lnTo>
                    <a:lnTo>
                      <a:pt x="298" y="414"/>
                    </a:lnTo>
                    <a:lnTo>
                      <a:pt x="284" y="408"/>
                    </a:lnTo>
                    <a:lnTo>
                      <a:pt x="270" y="400"/>
                    </a:lnTo>
                    <a:lnTo>
                      <a:pt x="256" y="390"/>
                    </a:lnTo>
                    <a:lnTo>
                      <a:pt x="244" y="380"/>
                    </a:lnTo>
                    <a:lnTo>
                      <a:pt x="244" y="380"/>
                    </a:lnTo>
                    <a:lnTo>
                      <a:pt x="232" y="368"/>
                    </a:lnTo>
                    <a:lnTo>
                      <a:pt x="222" y="356"/>
                    </a:lnTo>
                    <a:lnTo>
                      <a:pt x="216" y="344"/>
                    </a:lnTo>
                    <a:lnTo>
                      <a:pt x="210" y="332"/>
                    </a:lnTo>
                    <a:lnTo>
                      <a:pt x="204" y="318"/>
                    </a:lnTo>
                    <a:lnTo>
                      <a:pt x="202" y="304"/>
                    </a:lnTo>
                    <a:lnTo>
                      <a:pt x="200" y="292"/>
                    </a:lnTo>
                    <a:lnTo>
                      <a:pt x="202" y="278"/>
                    </a:lnTo>
                    <a:lnTo>
                      <a:pt x="204" y="264"/>
                    </a:lnTo>
                    <a:lnTo>
                      <a:pt x="208" y="250"/>
                    </a:lnTo>
                    <a:lnTo>
                      <a:pt x="212" y="238"/>
                    </a:lnTo>
                    <a:lnTo>
                      <a:pt x="220" y="226"/>
                    </a:lnTo>
                    <a:lnTo>
                      <a:pt x="228" y="214"/>
                    </a:lnTo>
                    <a:lnTo>
                      <a:pt x="238" y="202"/>
                    </a:lnTo>
                    <a:lnTo>
                      <a:pt x="250" y="192"/>
                    </a:lnTo>
                    <a:lnTo>
                      <a:pt x="262" y="182"/>
                    </a:lnTo>
                    <a:lnTo>
                      <a:pt x="262" y="182"/>
                    </a:lnTo>
                    <a:lnTo>
                      <a:pt x="276" y="176"/>
                    </a:lnTo>
                    <a:lnTo>
                      <a:pt x="288" y="170"/>
                    </a:lnTo>
                    <a:lnTo>
                      <a:pt x="302" y="164"/>
                    </a:lnTo>
                    <a:lnTo>
                      <a:pt x="316" y="162"/>
                    </a:lnTo>
                    <a:lnTo>
                      <a:pt x="330" y="158"/>
                    </a:lnTo>
                    <a:lnTo>
                      <a:pt x="344" y="158"/>
                    </a:lnTo>
                    <a:lnTo>
                      <a:pt x="360" y="158"/>
                    </a:lnTo>
                    <a:lnTo>
                      <a:pt x="374" y="160"/>
                    </a:lnTo>
                    <a:lnTo>
                      <a:pt x="388" y="162"/>
                    </a:lnTo>
                    <a:lnTo>
                      <a:pt x="402" y="166"/>
                    </a:lnTo>
                    <a:lnTo>
                      <a:pt x="414" y="172"/>
                    </a:lnTo>
                    <a:lnTo>
                      <a:pt x="428" y="178"/>
                    </a:lnTo>
                    <a:lnTo>
                      <a:pt x="440" y="186"/>
                    </a:lnTo>
                    <a:lnTo>
                      <a:pt x="450" y="194"/>
                    </a:lnTo>
                    <a:lnTo>
                      <a:pt x="460" y="204"/>
                    </a:lnTo>
                    <a:lnTo>
                      <a:pt x="470" y="214"/>
                    </a:lnTo>
                    <a:lnTo>
                      <a:pt x="470" y="214"/>
                    </a:lnTo>
                    <a:lnTo>
                      <a:pt x="484" y="234"/>
                    </a:lnTo>
                    <a:lnTo>
                      <a:pt x="492" y="256"/>
                    </a:lnTo>
                    <a:lnTo>
                      <a:pt x="496" y="278"/>
                    </a:lnTo>
                    <a:lnTo>
                      <a:pt x="496" y="300"/>
                    </a:lnTo>
                    <a:lnTo>
                      <a:pt x="494" y="320"/>
                    </a:lnTo>
                    <a:lnTo>
                      <a:pt x="484" y="342"/>
                    </a:lnTo>
                    <a:lnTo>
                      <a:pt x="472" y="360"/>
                    </a:lnTo>
                    <a:lnTo>
                      <a:pt x="456" y="378"/>
                    </a:lnTo>
                    <a:lnTo>
                      <a:pt x="456" y="378"/>
                    </a:lnTo>
                    <a:lnTo>
                      <a:pt x="448" y="388"/>
                    </a:lnTo>
                    <a:lnTo>
                      <a:pt x="442" y="396"/>
                    </a:lnTo>
                    <a:lnTo>
                      <a:pt x="442" y="406"/>
                    </a:lnTo>
                    <a:lnTo>
                      <a:pt x="446" y="418"/>
                    </a:lnTo>
                    <a:lnTo>
                      <a:pt x="446" y="418"/>
                    </a:lnTo>
                    <a:lnTo>
                      <a:pt x="448" y="422"/>
                    </a:lnTo>
                    <a:lnTo>
                      <a:pt x="450" y="428"/>
                    </a:lnTo>
                    <a:lnTo>
                      <a:pt x="450" y="428"/>
                    </a:lnTo>
                    <a:close/>
                    <a:moveTo>
                      <a:pt x="282" y="268"/>
                    </a:moveTo>
                    <a:lnTo>
                      <a:pt x="282" y="268"/>
                    </a:lnTo>
                    <a:lnTo>
                      <a:pt x="290" y="266"/>
                    </a:lnTo>
                    <a:lnTo>
                      <a:pt x="294" y="262"/>
                    </a:lnTo>
                    <a:lnTo>
                      <a:pt x="298" y="258"/>
                    </a:lnTo>
                    <a:lnTo>
                      <a:pt x="300" y="252"/>
                    </a:lnTo>
                    <a:lnTo>
                      <a:pt x="300" y="252"/>
                    </a:lnTo>
                    <a:lnTo>
                      <a:pt x="298" y="244"/>
                    </a:lnTo>
                    <a:lnTo>
                      <a:pt x="296" y="238"/>
                    </a:lnTo>
                    <a:lnTo>
                      <a:pt x="290" y="234"/>
                    </a:lnTo>
                    <a:lnTo>
                      <a:pt x="282" y="234"/>
                    </a:lnTo>
                    <a:lnTo>
                      <a:pt x="282" y="234"/>
                    </a:lnTo>
                    <a:lnTo>
                      <a:pt x="276" y="234"/>
                    </a:lnTo>
                    <a:lnTo>
                      <a:pt x="270" y="238"/>
                    </a:lnTo>
                    <a:lnTo>
                      <a:pt x="266" y="244"/>
                    </a:lnTo>
                    <a:lnTo>
                      <a:pt x="266" y="250"/>
                    </a:lnTo>
                    <a:lnTo>
                      <a:pt x="266" y="250"/>
                    </a:lnTo>
                    <a:lnTo>
                      <a:pt x="266" y="258"/>
                    </a:lnTo>
                    <a:lnTo>
                      <a:pt x="270" y="262"/>
                    </a:lnTo>
                    <a:lnTo>
                      <a:pt x="276" y="266"/>
                    </a:lnTo>
                    <a:lnTo>
                      <a:pt x="282" y="268"/>
                    </a:lnTo>
                    <a:lnTo>
                      <a:pt x="282" y="268"/>
                    </a:lnTo>
                    <a:close/>
                    <a:moveTo>
                      <a:pt x="390" y="234"/>
                    </a:moveTo>
                    <a:lnTo>
                      <a:pt x="390" y="234"/>
                    </a:lnTo>
                    <a:lnTo>
                      <a:pt x="384" y="234"/>
                    </a:lnTo>
                    <a:lnTo>
                      <a:pt x="378" y="238"/>
                    </a:lnTo>
                    <a:lnTo>
                      <a:pt x="374" y="244"/>
                    </a:lnTo>
                    <a:lnTo>
                      <a:pt x="372" y="250"/>
                    </a:lnTo>
                    <a:lnTo>
                      <a:pt x="372" y="250"/>
                    </a:lnTo>
                    <a:lnTo>
                      <a:pt x="374" y="256"/>
                    </a:lnTo>
                    <a:lnTo>
                      <a:pt x="378" y="262"/>
                    </a:lnTo>
                    <a:lnTo>
                      <a:pt x="382" y="266"/>
                    </a:lnTo>
                    <a:lnTo>
                      <a:pt x="390" y="268"/>
                    </a:lnTo>
                    <a:lnTo>
                      <a:pt x="390" y="268"/>
                    </a:lnTo>
                    <a:lnTo>
                      <a:pt x="396" y="266"/>
                    </a:lnTo>
                    <a:lnTo>
                      <a:pt x="402" y="262"/>
                    </a:lnTo>
                    <a:lnTo>
                      <a:pt x="406" y="258"/>
                    </a:lnTo>
                    <a:lnTo>
                      <a:pt x="406" y="252"/>
                    </a:lnTo>
                    <a:lnTo>
                      <a:pt x="406" y="252"/>
                    </a:lnTo>
                    <a:lnTo>
                      <a:pt x="406" y="244"/>
                    </a:lnTo>
                    <a:lnTo>
                      <a:pt x="402" y="238"/>
                    </a:lnTo>
                    <a:lnTo>
                      <a:pt x="396" y="234"/>
                    </a:lnTo>
                    <a:lnTo>
                      <a:pt x="390" y="234"/>
                    </a:lnTo>
                    <a:lnTo>
                      <a:pt x="390" y="234"/>
                    </a:lnTo>
                    <a:close/>
                    <a:moveTo>
                      <a:pt x="244" y="100"/>
                    </a:moveTo>
                    <a:lnTo>
                      <a:pt x="244" y="100"/>
                    </a:lnTo>
                    <a:lnTo>
                      <a:pt x="236" y="102"/>
                    </a:lnTo>
                    <a:lnTo>
                      <a:pt x="228" y="108"/>
                    </a:lnTo>
                    <a:lnTo>
                      <a:pt x="224" y="114"/>
                    </a:lnTo>
                    <a:lnTo>
                      <a:pt x="222" y="122"/>
                    </a:lnTo>
                    <a:lnTo>
                      <a:pt x="222" y="122"/>
                    </a:lnTo>
                    <a:lnTo>
                      <a:pt x="224" y="130"/>
                    </a:lnTo>
                    <a:lnTo>
                      <a:pt x="230" y="136"/>
                    </a:lnTo>
                    <a:lnTo>
                      <a:pt x="236" y="140"/>
                    </a:lnTo>
                    <a:lnTo>
                      <a:pt x="244" y="142"/>
                    </a:lnTo>
                    <a:lnTo>
                      <a:pt x="244" y="142"/>
                    </a:lnTo>
                    <a:lnTo>
                      <a:pt x="252" y="140"/>
                    </a:lnTo>
                    <a:lnTo>
                      <a:pt x="258" y="136"/>
                    </a:lnTo>
                    <a:lnTo>
                      <a:pt x="264" y="130"/>
                    </a:lnTo>
                    <a:lnTo>
                      <a:pt x="264" y="122"/>
                    </a:lnTo>
                    <a:lnTo>
                      <a:pt x="264" y="122"/>
                    </a:lnTo>
                    <a:lnTo>
                      <a:pt x="264" y="114"/>
                    </a:lnTo>
                    <a:lnTo>
                      <a:pt x="258" y="106"/>
                    </a:lnTo>
                    <a:lnTo>
                      <a:pt x="252" y="102"/>
                    </a:lnTo>
                    <a:lnTo>
                      <a:pt x="244" y="100"/>
                    </a:lnTo>
                    <a:lnTo>
                      <a:pt x="244" y="100"/>
                    </a:lnTo>
                    <a:close/>
                    <a:moveTo>
                      <a:pt x="132" y="122"/>
                    </a:moveTo>
                    <a:lnTo>
                      <a:pt x="132" y="122"/>
                    </a:lnTo>
                    <a:lnTo>
                      <a:pt x="132" y="114"/>
                    </a:lnTo>
                    <a:lnTo>
                      <a:pt x="128" y="108"/>
                    </a:lnTo>
                    <a:lnTo>
                      <a:pt x="120" y="102"/>
                    </a:lnTo>
                    <a:lnTo>
                      <a:pt x="112" y="100"/>
                    </a:lnTo>
                    <a:lnTo>
                      <a:pt x="112" y="100"/>
                    </a:lnTo>
                    <a:lnTo>
                      <a:pt x="104" y="102"/>
                    </a:lnTo>
                    <a:lnTo>
                      <a:pt x="98" y="106"/>
                    </a:lnTo>
                    <a:lnTo>
                      <a:pt x="92" y="112"/>
                    </a:lnTo>
                    <a:lnTo>
                      <a:pt x="90" y="120"/>
                    </a:lnTo>
                    <a:lnTo>
                      <a:pt x="90" y="120"/>
                    </a:lnTo>
                    <a:lnTo>
                      <a:pt x="92" y="128"/>
                    </a:lnTo>
                    <a:lnTo>
                      <a:pt x="96" y="136"/>
                    </a:lnTo>
                    <a:lnTo>
                      <a:pt x="102" y="140"/>
                    </a:lnTo>
                    <a:lnTo>
                      <a:pt x="112" y="142"/>
                    </a:lnTo>
                    <a:lnTo>
                      <a:pt x="112" y="142"/>
                    </a:lnTo>
                    <a:lnTo>
                      <a:pt x="120" y="140"/>
                    </a:lnTo>
                    <a:lnTo>
                      <a:pt x="126" y="136"/>
                    </a:lnTo>
                    <a:lnTo>
                      <a:pt x="130" y="130"/>
                    </a:lnTo>
                    <a:lnTo>
                      <a:pt x="132" y="122"/>
                    </a:lnTo>
                    <a:lnTo>
                      <a:pt x="132" y="122"/>
                    </a:lnTo>
                    <a:close/>
                    <a:moveTo>
                      <a:pt x="346" y="140"/>
                    </a:moveTo>
                    <a:lnTo>
                      <a:pt x="346" y="140"/>
                    </a:lnTo>
                    <a:lnTo>
                      <a:pt x="328" y="142"/>
                    </a:lnTo>
                    <a:lnTo>
                      <a:pt x="312" y="144"/>
                    </a:lnTo>
                    <a:lnTo>
                      <a:pt x="296" y="148"/>
                    </a:lnTo>
                    <a:lnTo>
                      <a:pt x="280" y="154"/>
                    </a:lnTo>
                    <a:lnTo>
                      <a:pt x="266" y="160"/>
                    </a:lnTo>
                    <a:lnTo>
                      <a:pt x="252" y="168"/>
                    </a:lnTo>
                    <a:lnTo>
                      <a:pt x="240" y="178"/>
                    </a:lnTo>
                    <a:lnTo>
                      <a:pt x="226" y="188"/>
                    </a:lnTo>
                    <a:lnTo>
                      <a:pt x="226" y="188"/>
                    </a:lnTo>
                    <a:lnTo>
                      <a:pt x="214" y="202"/>
                    </a:lnTo>
                    <a:lnTo>
                      <a:pt x="206" y="214"/>
                    </a:lnTo>
                    <a:lnTo>
                      <a:pt x="196" y="228"/>
                    </a:lnTo>
                    <a:lnTo>
                      <a:pt x="190" y="242"/>
                    </a:lnTo>
                    <a:lnTo>
                      <a:pt x="186" y="258"/>
                    </a:lnTo>
                    <a:lnTo>
                      <a:pt x="184" y="274"/>
                    </a:lnTo>
                    <a:lnTo>
                      <a:pt x="182" y="290"/>
                    </a:lnTo>
                    <a:lnTo>
                      <a:pt x="182" y="308"/>
                    </a:lnTo>
                    <a:lnTo>
                      <a:pt x="182" y="308"/>
                    </a:lnTo>
                    <a:lnTo>
                      <a:pt x="132" y="302"/>
                    </a:lnTo>
                    <a:lnTo>
                      <a:pt x="132" y="302"/>
                    </a:lnTo>
                    <a:lnTo>
                      <a:pt x="122" y="302"/>
                    </a:lnTo>
                    <a:lnTo>
                      <a:pt x="114" y="306"/>
                    </a:lnTo>
                    <a:lnTo>
                      <a:pt x="114" y="306"/>
                    </a:lnTo>
                    <a:lnTo>
                      <a:pt x="64" y="336"/>
                    </a:lnTo>
                    <a:lnTo>
                      <a:pt x="64" y="336"/>
                    </a:lnTo>
                    <a:lnTo>
                      <a:pt x="70" y="314"/>
                    </a:lnTo>
                    <a:lnTo>
                      <a:pt x="74" y="294"/>
                    </a:lnTo>
                    <a:lnTo>
                      <a:pt x="74" y="294"/>
                    </a:lnTo>
                    <a:lnTo>
                      <a:pt x="76" y="288"/>
                    </a:lnTo>
                    <a:lnTo>
                      <a:pt x="74" y="284"/>
                    </a:lnTo>
                    <a:lnTo>
                      <a:pt x="72" y="278"/>
                    </a:lnTo>
                    <a:lnTo>
                      <a:pt x="66" y="274"/>
                    </a:lnTo>
                    <a:lnTo>
                      <a:pt x="66" y="274"/>
                    </a:lnTo>
                    <a:lnTo>
                      <a:pt x="48" y="258"/>
                    </a:lnTo>
                    <a:lnTo>
                      <a:pt x="32" y="242"/>
                    </a:lnTo>
                    <a:lnTo>
                      <a:pt x="18" y="222"/>
                    </a:lnTo>
                    <a:lnTo>
                      <a:pt x="8" y="204"/>
                    </a:lnTo>
                    <a:lnTo>
                      <a:pt x="2" y="182"/>
                    </a:lnTo>
                    <a:lnTo>
                      <a:pt x="0" y="160"/>
                    </a:lnTo>
                    <a:lnTo>
                      <a:pt x="0" y="138"/>
                    </a:lnTo>
                    <a:lnTo>
                      <a:pt x="6" y="116"/>
                    </a:lnTo>
                    <a:lnTo>
                      <a:pt x="6" y="116"/>
                    </a:lnTo>
                    <a:lnTo>
                      <a:pt x="12" y="96"/>
                    </a:lnTo>
                    <a:lnTo>
                      <a:pt x="22" y="78"/>
                    </a:lnTo>
                    <a:lnTo>
                      <a:pt x="34" y="62"/>
                    </a:lnTo>
                    <a:lnTo>
                      <a:pt x="46" y="48"/>
                    </a:lnTo>
                    <a:lnTo>
                      <a:pt x="62" y="36"/>
                    </a:lnTo>
                    <a:lnTo>
                      <a:pt x="78" y="26"/>
                    </a:lnTo>
                    <a:lnTo>
                      <a:pt x="96" y="16"/>
                    </a:lnTo>
                    <a:lnTo>
                      <a:pt x="116" y="8"/>
                    </a:lnTo>
                    <a:lnTo>
                      <a:pt x="116" y="8"/>
                    </a:lnTo>
                    <a:lnTo>
                      <a:pt x="144" y="2"/>
                    </a:lnTo>
                    <a:lnTo>
                      <a:pt x="172" y="0"/>
                    </a:lnTo>
                    <a:lnTo>
                      <a:pt x="200" y="2"/>
                    </a:lnTo>
                    <a:lnTo>
                      <a:pt x="226" y="8"/>
                    </a:lnTo>
                    <a:lnTo>
                      <a:pt x="252" y="18"/>
                    </a:lnTo>
                    <a:lnTo>
                      <a:pt x="276" y="30"/>
                    </a:lnTo>
                    <a:lnTo>
                      <a:pt x="298" y="48"/>
                    </a:lnTo>
                    <a:lnTo>
                      <a:pt x="316" y="68"/>
                    </a:lnTo>
                    <a:lnTo>
                      <a:pt x="316" y="68"/>
                    </a:lnTo>
                    <a:lnTo>
                      <a:pt x="328" y="84"/>
                    </a:lnTo>
                    <a:lnTo>
                      <a:pt x="336" y="102"/>
                    </a:lnTo>
                    <a:lnTo>
                      <a:pt x="342" y="120"/>
                    </a:lnTo>
                    <a:lnTo>
                      <a:pt x="346" y="140"/>
                    </a:lnTo>
                    <a:lnTo>
                      <a:pt x="346"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21" name="Group 20"/>
            <p:cNvGrpSpPr/>
            <p:nvPr/>
          </p:nvGrpSpPr>
          <p:grpSpPr>
            <a:xfrm>
              <a:off x="4127500" y="2970213"/>
              <a:ext cx="914400" cy="914400"/>
              <a:chOff x="4127500" y="2970213"/>
              <a:chExt cx="914400" cy="914400"/>
            </a:xfrm>
          </p:grpSpPr>
          <p:sp>
            <p:nvSpPr>
              <p:cNvPr id="34" name="Freeform 33"/>
              <p:cNvSpPr>
                <a:spLocks/>
              </p:cNvSpPr>
              <p:nvPr/>
            </p:nvSpPr>
            <p:spPr bwMode="auto">
              <a:xfrm>
                <a:off x="4127500" y="2970213"/>
                <a:ext cx="914400" cy="914400"/>
              </a:xfrm>
              <a:custGeom>
                <a:avLst/>
                <a:gdLst>
                  <a:gd name="T0" fmla="*/ 576 w 576"/>
                  <a:gd name="T1" fmla="*/ 540 h 576"/>
                  <a:gd name="T2" fmla="*/ 576 w 576"/>
                  <a:gd name="T3" fmla="*/ 540 h 576"/>
                  <a:gd name="T4" fmla="*/ 576 w 576"/>
                  <a:gd name="T5" fmla="*/ 548 h 576"/>
                  <a:gd name="T6" fmla="*/ 574 w 576"/>
                  <a:gd name="T7" fmla="*/ 554 h 576"/>
                  <a:gd name="T8" fmla="*/ 570 w 576"/>
                  <a:gd name="T9" fmla="*/ 560 h 576"/>
                  <a:gd name="T10" fmla="*/ 566 w 576"/>
                  <a:gd name="T11" fmla="*/ 566 h 576"/>
                  <a:gd name="T12" fmla="*/ 560 w 576"/>
                  <a:gd name="T13" fmla="*/ 570 h 576"/>
                  <a:gd name="T14" fmla="*/ 554 w 576"/>
                  <a:gd name="T15" fmla="*/ 574 h 576"/>
                  <a:gd name="T16" fmla="*/ 548 w 576"/>
                  <a:gd name="T17" fmla="*/ 576 h 576"/>
                  <a:gd name="T18" fmla="*/ 540 w 576"/>
                  <a:gd name="T19" fmla="*/ 576 h 576"/>
                  <a:gd name="T20" fmla="*/ 36 w 576"/>
                  <a:gd name="T21" fmla="*/ 576 h 576"/>
                  <a:gd name="T22" fmla="*/ 36 w 576"/>
                  <a:gd name="T23" fmla="*/ 576 h 576"/>
                  <a:gd name="T24" fmla="*/ 28 w 576"/>
                  <a:gd name="T25" fmla="*/ 576 h 576"/>
                  <a:gd name="T26" fmla="*/ 22 w 576"/>
                  <a:gd name="T27" fmla="*/ 574 h 576"/>
                  <a:gd name="T28" fmla="*/ 16 w 576"/>
                  <a:gd name="T29" fmla="*/ 570 h 576"/>
                  <a:gd name="T30" fmla="*/ 10 w 576"/>
                  <a:gd name="T31" fmla="*/ 566 h 576"/>
                  <a:gd name="T32" fmla="*/ 6 w 576"/>
                  <a:gd name="T33" fmla="*/ 560 h 576"/>
                  <a:gd name="T34" fmla="*/ 2 w 576"/>
                  <a:gd name="T35" fmla="*/ 554 h 576"/>
                  <a:gd name="T36" fmla="*/ 0 w 576"/>
                  <a:gd name="T37" fmla="*/ 548 h 576"/>
                  <a:gd name="T38" fmla="*/ 0 w 576"/>
                  <a:gd name="T39" fmla="*/ 540 h 576"/>
                  <a:gd name="T40" fmla="*/ 0 w 576"/>
                  <a:gd name="T41" fmla="*/ 36 h 576"/>
                  <a:gd name="T42" fmla="*/ 0 w 576"/>
                  <a:gd name="T43" fmla="*/ 36 h 576"/>
                  <a:gd name="T44" fmla="*/ 0 w 576"/>
                  <a:gd name="T45" fmla="*/ 30 h 576"/>
                  <a:gd name="T46" fmla="*/ 2 w 576"/>
                  <a:gd name="T47" fmla="*/ 22 h 576"/>
                  <a:gd name="T48" fmla="*/ 6 w 576"/>
                  <a:gd name="T49" fmla="*/ 16 h 576"/>
                  <a:gd name="T50" fmla="*/ 10 w 576"/>
                  <a:gd name="T51" fmla="*/ 12 h 576"/>
                  <a:gd name="T52" fmla="*/ 16 w 576"/>
                  <a:gd name="T53" fmla="*/ 6 h 576"/>
                  <a:gd name="T54" fmla="*/ 22 w 576"/>
                  <a:gd name="T55" fmla="*/ 4 h 576"/>
                  <a:gd name="T56" fmla="*/ 28 w 576"/>
                  <a:gd name="T57" fmla="*/ 2 h 576"/>
                  <a:gd name="T58" fmla="*/ 36 w 576"/>
                  <a:gd name="T59" fmla="*/ 0 h 576"/>
                  <a:gd name="T60" fmla="*/ 540 w 576"/>
                  <a:gd name="T61" fmla="*/ 0 h 576"/>
                  <a:gd name="T62" fmla="*/ 540 w 576"/>
                  <a:gd name="T63" fmla="*/ 0 h 576"/>
                  <a:gd name="T64" fmla="*/ 548 w 576"/>
                  <a:gd name="T65" fmla="*/ 2 h 576"/>
                  <a:gd name="T66" fmla="*/ 554 w 576"/>
                  <a:gd name="T67" fmla="*/ 4 h 576"/>
                  <a:gd name="T68" fmla="*/ 560 w 576"/>
                  <a:gd name="T69" fmla="*/ 6 h 576"/>
                  <a:gd name="T70" fmla="*/ 566 w 576"/>
                  <a:gd name="T71" fmla="*/ 12 h 576"/>
                  <a:gd name="T72" fmla="*/ 570 w 576"/>
                  <a:gd name="T73" fmla="*/ 16 h 576"/>
                  <a:gd name="T74" fmla="*/ 574 w 576"/>
                  <a:gd name="T75" fmla="*/ 22 h 576"/>
                  <a:gd name="T76" fmla="*/ 576 w 576"/>
                  <a:gd name="T77" fmla="*/ 30 h 576"/>
                  <a:gd name="T78" fmla="*/ 576 w 576"/>
                  <a:gd name="T79" fmla="*/ 36 h 576"/>
                  <a:gd name="T80" fmla="*/ 576 w 576"/>
                  <a:gd name="T81" fmla="*/ 540 h 576"/>
                  <a:gd name="T82" fmla="*/ 576 w 576"/>
                  <a:gd name="T83" fmla="*/ 5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76" y="540"/>
                    </a:moveTo>
                    <a:lnTo>
                      <a:pt x="576" y="540"/>
                    </a:lnTo>
                    <a:lnTo>
                      <a:pt x="576" y="548"/>
                    </a:lnTo>
                    <a:lnTo>
                      <a:pt x="574" y="554"/>
                    </a:lnTo>
                    <a:lnTo>
                      <a:pt x="570" y="560"/>
                    </a:lnTo>
                    <a:lnTo>
                      <a:pt x="566" y="566"/>
                    </a:lnTo>
                    <a:lnTo>
                      <a:pt x="560" y="570"/>
                    </a:lnTo>
                    <a:lnTo>
                      <a:pt x="554" y="574"/>
                    </a:lnTo>
                    <a:lnTo>
                      <a:pt x="548" y="576"/>
                    </a:lnTo>
                    <a:lnTo>
                      <a:pt x="540" y="576"/>
                    </a:lnTo>
                    <a:lnTo>
                      <a:pt x="36" y="576"/>
                    </a:lnTo>
                    <a:lnTo>
                      <a:pt x="36" y="576"/>
                    </a:lnTo>
                    <a:lnTo>
                      <a:pt x="28" y="576"/>
                    </a:lnTo>
                    <a:lnTo>
                      <a:pt x="22" y="574"/>
                    </a:lnTo>
                    <a:lnTo>
                      <a:pt x="16" y="570"/>
                    </a:lnTo>
                    <a:lnTo>
                      <a:pt x="10" y="566"/>
                    </a:lnTo>
                    <a:lnTo>
                      <a:pt x="6" y="560"/>
                    </a:lnTo>
                    <a:lnTo>
                      <a:pt x="2" y="554"/>
                    </a:lnTo>
                    <a:lnTo>
                      <a:pt x="0" y="548"/>
                    </a:lnTo>
                    <a:lnTo>
                      <a:pt x="0" y="540"/>
                    </a:lnTo>
                    <a:lnTo>
                      <a:pt x="0" y="36"/>
                    </a:lnTo>
                    <a:lnTo>
                      <a:pt x="0" y="36"/>
                    </a:lnTo>
                    <a:lnTo>
                      <a:pt x="0" y="30"/>
                    </a:lnTo>
                    <a:lnTo>
                      <a:pt x="2" y="22"/>
                    </a:lnTo>
                    <a:lnTo>
                      <a:pt x="6" y="16"/>
                    </a:lnTo>
                    <a:lnTo>
                      <a:pt x="10" y="12"/>
                    </a:lnTo>
                    <a:lnTo>
                      <a:pt x="16" y="6"/>
                    </a:lnTo>
                    <a:lnTo>
                      <a:pt x="22" y="4"/>
                    </a:lnTo>
                    <a:lnTo>
                      <a:pt x="28" y="2"/>
                    </a:lnTo>
                    <a:lnTo>
                      <a:pt x="36" y="0"/>
                    </a:lnTo>
                    <a:lnTo>
                      <a:pt x="540" y="0"/>
                    </a:lnTo>
                    <a:lnTo>
                      <a:pt x="540" y="0"/>
                    </a:lnTo>
                    <a:lnTo>
                      <a:pt x="548" y="2"/>
                    </a:lnTo>
                    <a:lnTo>
                      <a:pt x="554" y="4"/>
                    </a:lnTo>
                    <a:lnTo>
                      <a:pt x="560" y="6"/>
                    </a:lnTo>
                    <a:lnTo>
                      <a:pt x="566" y="12"/>
                    </a:lnTo>
                    <a:lnTo>
                      <a:pt x="570" y="16"/>
                    </a:lnTo>
                    <a:lnTo>
                      <a:pt x="574" y="22"/>
                    </a:lnTo>
                    <a:lnTo>
                      <a:pt x="576" y="30"/>
                    </a:lnTo>
                    <a:lnTo>
                      <a:pt x="576" y="36"/>
                    </a:lnTo>
                    <a:lnTo>
                      <a:pt x="576" y="540"/>
                    </a:lnTo>
                    <a:lnTo>
                      <a:pt x="576" y="540"/>
                    </a:lnTo>
                    <a:close/>
                  </a:path>
                </a:pathLst>
              </a:custGeom>
              <a:solidFill>
                <a:srgbClr val="3EB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 name="Freeform 34"/>
              <p:cNvSpPr>
                <a:spLocks/>
              </p:cNvSpPr>
              <p:nvPr/>
            </p:nvSpPr>
            <p:spPr bwMode="auto">
              <a:xfrm>
                <a:off x="4244975" y="3128963"/>
                <a:ext cx="723900" cy="596900"/>
              </a:xfrm>
              <a:custGeom>
                <a:avLst/>
                <a:gdLst>
                  <a:gd name="T0" fmla="*/ 456 w 456"/>
                  <a:gd name="T1" fmla="*/ 46 h 376"/>
                  <a:gd name="T2" fmla="*/ 438 w 456"/>
                  <a:gd name="T3" fmla="*/ 70 h 376"/>
                  <a:gd name="T4" fmla="*/ 416 w 456"/>
                  <a:gd name="T5" fmla="*/ 90 h 376"/>
                  <a:gd name="T6" fmla="*/ 412 w 456"/>
                  <a:gd name="T7" fmla="*/ 94 h 376"/>
                  <a:gd name="T8" fmla="*/ 410 w 456"/>
                  <a:gd name="T9" fmla="*/ 100 h 376"/>
                  <a:gd name="T10" fmla="*/ 404 w 456"/>
                  <a:gd name="T11" fmla="*/ 166 h 376"/>
                  <a:gd name="T12" fmla="*/ 384 w 456"/>
                  <a:gd name="T13" fmla="*/ 224 h 376"/>
                  <a:gd name="T14" fmla="*/ 352 w 456"/>
                  <a:gd name="T15" fmla="*/ 276 h 376"/>
                  <a:gd name="T16" fmla="*/ 306 w 456"/>
                  <a:gd name="T17" fmla="*/ 322 h 376"/>
                  <a:gd name="T18" fmla="*/ 292 w 456"/>
                  <a:gd name="T19" fmla="*/ 332 h 376"/>
                  <a:gd name="T20" fmla="*/ 262 w 456"/>
                  <a:gd name="T21" fmla="*/ 350 h 376"/>
                  <a:gd name="T22" fmla="*/ 214 w 456"/>
                  <a:gd name="T23" fmla="*/ 366 h 376"/>
                  <a:gd name="T24" fmla="*/ 180 w 456"/>
                  <a:gd name="T25" fmla="*/ 372 h 376"/>
                  <a:gd name="T26" fmla="*/ 136 w 456"/>
                  <a:gd name="T27" fmla="*/ 376 h 376"/>
                  <a:gd name="T28" fmla="*/ 94 w 456"/>
                  <a:gd name="T29" fmla="*/ 370 h 376"/>
                  <a:gd name="T30" fmla="*/ 52 w 456"/>
                  <a:gd name="T31" fmla="*/ 358 h 376"/>
                  <a:gd name="T32" fmla="*/ 12 w 456"/>
                  <a:gd name="T33" fmla="*/ 340 h 376"/>
                  <a:gd name="T34" fmla="*/ 0 w 456"/>
                  <a:gd name="T35" fmla="*/ 334 h 376"/>
                  <a:gd name="T36" fmla="*/ 20 w 456"/>
                  <a:gd name="T37" fmla="*/ 334 h 376"/>
                  <a:gd name="T38" fmla="*/ 56 w 456"/>
                  <a:gd name="T39" fmla="*/ 332 h 376"/>
                  <a:gd name="T40" fmla="*/ 90 w 456"/>
                  <a:gd name="T41" fmla="*/ 322 h 376"/>
                  <a:gd name="T42" fmla="*/ 122 w 456"/>
                  <a:gd name="T43" fmla="*/ 304 h 376"/>
                  <a:gd name="T44" fmla="*/ 138 w 456"/>
                  <a:gd name="T45" fmla="*/ 294 h 376"/>
                  <a:gd name="T46" fmla="*/ 108 w 456"/>
                  <a:gd name="T47" fmla="*/ 288 h 376"/>
                  <a:gd name="T48" fmla="*/ 84 w 456"/>
                  <a:gd name="T49" fmla="*/ 274 h 376"/>
                  <a:gd name="T50" fmla="*/ 74 w 456"/>
                  <a:gd name="T51" fmla="*/ 264 h 376"/>
                  <a:gd name="T52" fmla="*/ 58 w 456"/>
                  <a:gd name="T53" fmla="*/ 242 h 376"/>
                  <a:gd name="T54" fmla="*/ 52 w 456"/>
                  <a:gd name="T55" fmla="*/ 228 h 376"/>
                  <a:gd name="T56" fmla="*/ 90 w 456"/>
                  <a:gd name="T57" fmla="*/ 228 h 376"/>
                  <a:gd name="T58" fmla="*/ 60 w 456"/>
                  <a:gd name="T59" fmla="*/ 212 h 376"/>
                  <a:gd name="T60" fmla="*/ 40 w 456"/>
                  <a:gd name="T61" fmla="*/ 192 h 376"/>
                  <a:gd name="T62" fmla="*/ 26 w 456"/>
                  <a:gd name="T63" fmla="*/ 166 h 376"/>
                  <a:gd name="T64" fmla="*/ 18 w 456"/>
                  <a:gd name="T65" fmla="*/ 134 h 376"/>
                  <a:gd name="T66" fmla="*/ 56 w 456"/>
                  <a:gd name="T67" fmla="*/ 146 h 376"/>
                  <a:gd name="T68" fmla="*/ 58 w 456"/>
                  <a:gd name="T69" fmla="*/ 142 h 376"/>
                  <a:gd name="T70" fmla="*/ 42 w 456"/>
                  <a:gd name="T71" fmla="*/ 128 h 376"/>
                  <a:gd name="T72" fmla="*/ 24 w 456"/>
                  <a:gd name="T73" fmla="*/ 92 h 376"/>
                  <a:gd name="T74" fmla="*/ 20 w 456"/>
                  <a:gd name="T75" fmla="*/ 70 h 376"/>
                  <a:gd name="T76" fmla="*/ 22 w 456"/>
                  <a:gd name="T77" fmla="*/ 44 h 376"/>
                  <a:gd name="T78" fmla="*/ 34 w 456"/>
                  <a:gd name="T79" fmla="*/ 18 h 376"/>
                  <a:gd name="T80" fmla="*/ 52 w 456"/>
                  <a:gd name="T81" fmla="*/ 40 h 376"/>
                  <a:gd name="T82" fmla="*/ 96 w 456"/>
                  <a:gd name="T83" fmla="*/ 74 h 376"/>
                  <a:gd name="T84" fmla="*/ 144 w 456"/>
                  <a:gd name="T85" fmla="*/ 98 h 376"/>
                  <a:gd name="T86" fmla="*/ 196 w 456"/>
                  <a:gd name="T87" fmla="*/ 114 h 376"/>
                  <a:gd name="T88" fmla="*/ 224 w 456"/>
                  <a:gd name="T89" fmla="*/ 116 h 376"/>
                  <a:gd name="T90" fmla="*/ 226 w 456"/>
                  <a:gd name="T91" fmla="*/ 82 h 376"/>
                  <a:gd name="T92" fmla="*/ 228 w 456"/>
                  <a:gd name="T93" fmla="*/ 68 h 376"/>
                  <a:gd name="T94" fmla="*/ 238 w 456"/>
                  <a:gd name="T95" fmla="*/ 44 h 376"/>
                  <a:gd name="T96" fmla="*/ 254 w 456"/>
                  <a:gd name="T97" fmla="*/ 26 h 376"/>
                  <a:gd name="T98" fmla="*/ 274 w 456"/>
                  <a:gd name="T99" fmla="*/ 10 h 376"/>
                  <a:gd name="T100" fmla="*/ 288 w 456"/>
                  <a:gd name="T101" fmla="*/ 6 h 376"/>
                  <a:gd name="T102" fmla="*/ 312 w 456"/>
                  <a:gd name="T103" fmla="*/ 0 h 376"/>
                  <a:gd name="T104" fmla="*/ 338 w 456"/>
                  <a:gd name="T105" fmla="*/ 2 h 376"/>
                  <a:gd name="T106" fmla="*/ 360 w 456"/>
                  <a:gd name="T107" fmla="*/ 10 h 376"/>
                  <a:gd name="T108" fmla="*/ 382 w 456"/>
                  <a:gd name="T109" fmla="*/ 26 h 376"/>
                  <a:gd name="T110" fmla="*/ 386 w 456"/>
                  <a:gd name="T111" fmla="*/ 30 h 376"/>
                  <a:gd name="T112" fmla="*/ 392 w 456"/>
                  <a:gd name="T113" fmla="*/ 28 h 376"/>
                  <a:gd name="T114" fmla="*/ 444 w 456"/>
                  <a:gd name="T115" fmla="*/ 10 h 376"/>
                  <a:gd name="T116" fmla="*/ 430 w 456"/>
                  <a:gd name="T117" fmla="*/ 36 h 376"/>
                  <a:gd name="T118" fmla="*/ 408 w 456"/>
                  <a:gd name="T119" fmla="*/ 58 h 376"/>
                  <a:gd name="T120" fmla="*/ 408 w 456"/>
                  <a:gd name="T121" fmla="*/ 60 h 376"/>
                  <a:gd name="T122" fmla="*/ 456 w 456"/>
                  <a:gd name="T123" fmla="*/ 4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6" h="376">
                    <a:moveTo>
                      <a:pt x="456" y="46"/>
                    </a:moveTo>
                    <a:lnTo>
                      <a:pt x="456" y="46"/>
                    </a:lnTo>
                    <a:lnTo>
                      <a:pt x="448" y="60"/>
                    </a:lnTo>
                    <a:lnTo>
                      <a:pt x="438" y="70"/>
                    </a:lnTo>
                    <a:lnTo>
                      <a:pt x="428" y="80"/>
                    </a:lnTo>
                    <a:lnTo>
                      <a:pt x="416" y="90"/>
                    </a:lnTo>
                    <a:lnTo>
                      <a:pt x="416" y="90"/>
                    </a:lnTo>
                    <a:lnTo>
                      <a:pt x="412" y="94"/>
                    </a:lnTo>
                    <a:lnTo>
                      <a:pt x="410" y="100"/>
                    </a:lnTo>
                    <a:lnTo>
                      <a:pt x="410" y="100"/>
                    </a:lnTo>
                    <a:lnTo>
                      <a:pt x="408" y="134"/>
                    </a:lnTo>
                    <a:lnTo>
                      <a:pt x="404" y="166"/>
                    </a:lnTo>
                    <a:lnTo>
                      <a:pt x="396" y="196"/>
                    </a:lnTo>
                    <a:lnTo>
                      <a:pt x="384" y="224"/>
                    </a:lnTo>
                    <a:lnTo>
                      <a:pt x="370" y="250"/>
                    </a:lnTo>
                    <a:lnTo>
                      <a:pt x="352" y="276"/>
                    </a:lnTo>
                    <a:lnTo>
                      <a:pt x="330" y="300"/>
                    </a:lnTo>
                    <a:lnTo>
                      <a:pt x="306" y="322"/>
                    </a:lnTo>
                    <a:lnTo>
                      <a:pt x="306" y="322"/>
                    </a:lnTo>
                    <a:lnTo>
                      <a:pt x="292" y="332"/>
                    </a:lnTo>
                    <a:lnTo>
                      <a:pt x="278" y="342"/>
                    </a:lnTo>
                    <a:lnTo>
                      <a:pt x="262" y="350"/>
                    </a:lnTo>
                    <a:lnTo>
                      <a:pt x="246" y="356"/>
                    </a:lnTo>
                    <a:lnTo>
                      <a:pt x="214" y="366"/>
                    </a:lnTo>
                    <a:lnTo>
                      <a:pt x="180" y="372"/>
                    </a:lnTo>
                    <a:lnTo>
                      <a:pt x="180" y="372"/>
                    </a:lnTo>
                    <a:lnTo>
                      <a:pt x="158" y="374"/>
                    </a:lnTo>
                    <a:lnTo>
                      <a:pt x="136" y="376"/>
                    </a:lnTo>
                    <a:lnTo>
                      <a:pt x="114" y="374"/>
                    </a:lnTo>
                    <a:lnTo>
                      <a:pt x="94" y="370"/>
                    </a:lnTo>
                    <a:lnTo>
                      <a:pt x="72" y="366"/>
                    </a:lnTo>
                    <a:lnTo>
                      <a:pt x="52" y="358"/>
                    </a:lnTo>
                    <a:lnTo>
                      <a:pt x="32" y="350"/>
                    </a:lnTo>
                    <a:lnTo>
                      <a:pt x="12" y="340"/>
                    </a:lnTo>
                    <a:lnTo>
                      <a:pt x="12" y="340"/>
                    </a:lnTo>
                    <a:lnTo>
                      <a:pt x="0" y="334"/>
                    </a:lnTo>
                    <a:lnTo>
                      <a:pt x="0" y="334"/>
                    </a:lnTo>
                    <a:lnTo>
                      <a:pt x="20" y="334"/>
                    </a:lnTo>
                    <a:lnTo>
                      <a:pt x="38" y="334"/>
                    </a:lnTo>
                    <a:lnTo>
                      <a:pt x="56" y="332"/>
                    </a:lnTo>
                    <a:lnTo>
                      <a:pt x="74" y="328"/>
                    </a:lnTo>
                    <a:lnTo>
                      <a:pt x="90" y="322"/>
                    </a:lnTo>
                    <a:lnTo>
                      <a:pt x="106" y="314"/>
                    </a:lnTo>
                    <a:lnTo>
                      <a:pt x="122" y="304"/>
                    </a:lnTo>
                    <a:lnTo>
                      <a:pt x="138" y="294"/>
                    </a:lnTo>
                    <a:lnTo>
                      <a:pt x="138" y="294"/>
                    </a:lnTo>
                    <a:lnTo>
                      <a:pt x="122" y="292"/>
                    </a:lnTo>
                    <a:lnTo>
                      <a:pt x="108" y="288"/>
                    </a:lnTo>
                    <a:lnTo>
                      <a:pt x="96" y="282"/>
                    </a:lnTo>
                    <a:lnTo>
                      <a:pt x="84" y="274"/>
                    </a:lnTo>
                    <a:lnTo>
                      <a:pt x="84" y="274"/>
                    </a:lnTo>
                    <a:lnTo>
                      <a:pt x="74" y="264"/>
                    </a:lnTo>
                    <a:lnTo>
                      <a:pt x="64" y="254"/>
                    </a:lnTo>
                    <a:lnTo>
                      <a:pt x="58" y="242"/>
                    </a:lnTo>
                    <a:lnTo>
                      <a:pt x="52" y="228"/>
                    </a:lnTo>
                    <a:lnTo>
                      <a:pt x="52" y="228"/>
                    </a:lnTo>
                    <a:lnTo>
                      <a:pt x="90" y="228"/>
                    </a:lnTo>
                    <a:lnTo>
                      <a:pt x="90" y="228"/>
                    </a:lnTo>
                    <a:lnTo>
                      <a:pt x="74" y="220"/>
                    </a:lnTo>
                    <a:lnTo>
                      <a:pt x="60" y="212"/>
                    </a:lnTo>
                    <a:lnTo>
                      <a:pt x="48" y="202"/>
                    </a:lnTo>
                    <a:lnTo>
                      <a:pt x="40" y="192"/>
                    </a:lnTo>
                    <a:lnTo>
                      <a:pt x="32" y="180"/>
                    </a:lnTo>
                    <a:lnTo>
                      <a:pt x="26" y="166"/>
                    </a:lnTo>
                    <a:lnTo>
                      <a:pt x="20" y="150"/>
                    </a:lnTo>
                    <a:lnTo>
                      <a:pt x="18" y="134"/>
                    </a:lnTo>
                    <a:lnTo>
                      <a:pt x="18" y="134"/>
                    </a:lnTo>
                    <a:lnTo>
                      <a:pt x="56" y="146"/>
                    </a:lnTo>
                    <a:lnTo>
                      <a:pt x="56" y="146"/>
                    </a:lnTo>
                    <a:lnTo>
                      <a:pt x="58" y="142"/>
                    </a:lnTo>
                    <a:lnTo>
                      <a:pt x="58" y="142"/>
                    </a:lnTo>
                    <a:lnTo>
                      <a:pt x="42" y="128"/>
                    </a:lnTo>
                    <a:lnTo>
                      <a:pt x="32" y="110"/>
                    </a:lnTo>
                    <a:lnTo>
                      <a:pt x="24" y="92"/>
                    </a:lnTo>
                    <a:lnTo>
                      <a:pt x="20" y="70"/>
                    </a:lnTo>
                    <a:lnTo>
                      <a:pt x="20" y="70"/>
                    </a:lnTo>
                    <a:lnTo>
                      <a:pt x="20" y="58"/>
                    </a:lnTo>
                    <a:lnTo>
                      <a:pt x="22" y="44"/>
                    </a:lnTo>
                    <a:lnTo>
                      <a:pt x="26" y="32"/>
                    </a:lnTo>
                    <a:lnTo>
                      <a:pt x="34" y="18"/>
                    </a:lnTo>
                    <a:lnTo>
                      <a:pt x="34" y="18"/>
                    </a:lnTo>
                    <a:lnTo>
                      <a:pt x="52" y="40"/>
                    </a:lnTo>
                    <a:lnTo>
                      <a:pt x="74" y="58"/>
                    </a:lnTo>
                    <a:lnTo>
                      <a:pt x="96" y="74"/>
                    </a:lnTo>
                    <a:lnTo>
                      <a:pt x="118" y="88"/>
                    </a:lnTo>
                    <a:lnTo>
                      <a:pt x="144" y="98"/>
                    </a:lnTo>
                    <a:lnTo>
                      <a:pt x="170" y="108"/>
                    </a:lnTo>
                    <a:lnTo>
                      <a:pt x="196" y="114"/>
                    </a:lnTo>
                    <a:lnTo>
                      <a:pt x="224" y="116"/>
                    </a:lnTo>
                    <a:lnTo>
                      <a:pt x="224" y="116"/>
                    </a:lnTo>
                    <a:lnTo>
                      <a:pt x="224" y="98"/>
                    </a:lnTo>
                    <a:lnTo>
                      <a:pt x="226" y="82"/>
                    </a:lnTo>
                    <a:lnTo>
                      <a:pt x="226" y="82"/>
                    </a:lnTo>
                    <a:lnTo>
                      <a:pt x="228" y="68"/>
                    </a:lnTo>
                    <a:lnTo>
                      <a:pt x="232" y="56"/>
                    </a:lnTo>
                    <a:lnTo>
                      <a:pt x="238" y="44"/>
                    </a:lnTo>
                    <a:lnTo>
                      <a:pt x="244" y="34"/>
                    </a:lnTo>
                    <a:lnTo>
                      <a:pt x="254" y="26"/>
                    </a:lnTo>
                    <a:lnTo>
                      <a:pt x="264" y="18"/>
                    </a:lnTo>
                    <a:lnTo>
                      <a:pt x="274" y="10"/>
                    </a:lnTo>
                    <a:lnTo>
                      <a:pt x="288" y="6"/>
                    </a:lnTo>
                    <a:lnTo>
                      <a:pt x="288" y="6"/>
                    </a:lnTo>
                    <a:lnTo>
                      <a:pt x="300" y="2"/>
                    </a:lnTo>
                    <a:lnTo>
                      <a:pt x="312" y="0"/>
                    </a:lnTo>
                    <a:lnTo>
                      <a:pt x="326" y="0"/>
                    </a:lnTo>
                    <a:lnTo>
                      <a:pt x="338" y="2"/>
                    </a:lnTo>
                    <a:lnTo>
                      <a:pt x="348" y="6"/>
                    </a:lnTo>
                    <a:lnTo>
                      <a:pt x="360" y="10"/>
                    </a:lnTo>
                    <a:lnTo>
                      <a:pt x="370" y="18"/>
                    </a:lnTo>
                    <a:lnTo>
                      <a:pt x="382" y="26"/>
                    </a:lnTo>
                    <a:lnTo>
                      <a:pt x="382" y="26"/>
                    </a:lnTo>
                    <a:lnTo>
                      <a:pt x="386" y="30"/>
                    </a:lnTo>
                    <a:lnTo>
                      <a:pt x="392" y="28"/>
                    </a:lnTo>
                    <a:lnTo>
                      <a:pt x="392" y="28"/>
                    </a:lnTo>
                    <a:lnTo>
                      <a:pt x="444" y="10"/>
                    </a:lnTo>
                    <a:lnTo>
                      <a:pt x="444" y="10"/>
                    </a:lnTo>
                    <a:lnTo>
                      <a:pt x="438" y="24"/>
                    </a:lnTo>
                    <a:lnTo>
                      <a:pt x="430" y="36"/>
                    </a:lnTo>
                    <a:lnTo>
                      <a:pt x="420" y="48"/>
                    </a:lnTo>
                    <a:lnTo>
                      <a:pt x="408" y="58"/>
                    </a:lnTo>
                    <a:lnTo>
                      <a:pt x="408" y="58"/>
                    </a:lnTo>
                    <a:lnTo>
                      <a:pt x="408" y="60"/>
                    </a:lnTo>
                    <a:lnTo>
                      <a:pt x="408" y="60"/>
                    </a:lnTo>
                    <a:lnTo>
                      <a:pt x="456" y="46"/>
                    </a:lnTo>
                    <a:lnTo>
                      <a:pt x="45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25" name="Group 24"/>
            <p:cNvGrpSpPr/>
            <p:nvPr/>
          </p:nvGrpSpPr>
          <p:grpSpPr>
            <a:xfrm>
              <a:off x="5127625" y="2970213"/>
              <a:ext cx="914400" cy="914400"/>
              <a:chOff x="5127625" y="2970213"/>
              <a:chExt cx="914400" cy="914400"/>
            </a:xfrm>
          </p:grpSpPr>
          <p:sp>
            <p:nvSpPr>
              <p:cNvPr id="32" name="Freeform 31"/>
              <p:cNvSpPr>
                <a:spLocks/>
              </p:cNvSpPr>
              <p:nvPr/>
            </p:nvSpPr>
            <p:spPr bwMode="auto">
              <a:xfrm>
                <a:off x="5127625" y="2970213"/>
                <a:ext cx="914400" cy="914400"/>
              </a:xfrm>
              <a:custGeom>
                <a:avLst/>
                <a:gdLst>
                  <a:gd name="T0" fmla="*/ 576 w 576"/>
                  <a:gd name="T1" fmla="*/ 540 h 576"/>
                  <a:gd name="T2" fmla="*/ 576 w 576"/>
                  <a:gd name="T3" fmla="*/ 540 h 576"/>
                  <a:gd name="T4" fmla="*/ 576 w 576"/>
                  <a:gd name="T5" fmla="*/ 548 h 576"/>
                  <a:gd name="T6" fmla="*/ 574 w 576"/>
                  <a:gd name="T7" fmla="*/ 554 h 576"/>
                  <a:gd name="T8" fmla="*/ 570 w 576"/>
                  <a:gd name="T9" fmla="*/ 560 h 576"/>
                  <a:gd name="T10" fmla="*/ 566 w 576"/>
                  <a:gd name="T11" fmla="*/ 566 h 576"/>
                  <a:gd name="T12" fmla="*/ 560 w 576"/>
                  <a:gd name="T13" fmla="*/ 570 h 576"/>
                  <a:gd name="T14" fmla="*/ 554 w 576"/>
                  <a:gd name="T15" fmla="*/ 574 h 576"/>
                  <a:gd name="T16" fmla="*/ 548 w 576"/>
                  <a:gd name="T17" fmla="*/ 576 h 576"/>
                  <a:gd name="T18" fmla="*/ 540 w 576"/>
                  <a:gd name="T19" fmla="*/ 576 h 576"/>
                  <a:gd name="T20" fmla="*/ 36 w 576"/>
                  <a:gd name="T21" fmla="*/ 576 h 576"/>
                  <a:gd name="T22" fmla="*/ 36 w 576"/>
                  <a:gd name="T23" fmla="*/ 576 h 576"/>
                  <a:gd name="T24" fmla="*/ 30 w 576"/>
                  <a:gd name="T25" fmla="*/ 576 h 576"/>
                  <a:gd name="T26" fmla="*/ 22 w 576"/>
                  <a:gd name="T27" fmla="*/ 574 h 576"/>
                  <a:gd name="T28" fmla="*/ 16 w 576"/>
                  <a:gd name="T29" fmla="*/ 570 h 576"/>
                  <a:gd name="T30" fmla="*/ 10 w 576"/>
                  <a:gd name="T31" fmla="*/ 566 h 576"/>
                  <a:gd name="T32" fmla="*/ 6 w 576"/>
                  <a:gd name="T33" fmla="*/ 560 h 576"/>
                  <a:gd name="T34" fmla="*/ 4 w 576"/>
                  <a:gd name="T35" fmla="*/ 554 h 576"/>
                  <a:gd name="T36" fmla="*/ 2 w 576"/>
                  <a:gd name="T37" fmla="*/ 548 h 576"/>
                  <a:gd name="T38" fmla="*/ 0 w 576"/>
                  <a:gd name="T39" fmla="*/ 540 h 576"/>
                  <a:gd name="T40" fmla="*/ 0 w 576"/>
                  <a:gd name="T41" fmla="*/ 36 h 576"/>
                  <a:gd name="T42" fmla="*/ 0 w 576"/>
                  <a:gd name="T43" fmla="*/ 36 h 576"/>
                  <a:gd name="T44" fmla="*/ 2 w 576"/>
                  <a:gd name="T45" fmla="*/ 30 h 576"/>
                  <a:gd name="T46" fmla="*/ 4 w 576"/>
                  <a:gd name="T47" fmla="*/ 22 h 576"/>
                  <a:gd name="T48" fmla="*/ 6 w 576"/>
                  <a:gd name="T49" fmla="*/ 16 h 576"/>
                  <a:gd name="T50" fmla="*/ 10 w 576"/>
                  <a:gd name="T51" fmla="*/ 12 h 576"/>
                  <a:gd name="T52" fmla="*/ 16 w 576"/>
                  <a:gd name="T53" fmla="*/ 6 h 576"/>
                  <a:gd name="T54" fmla="*/ 22 w 576"/>
                  <a:gd name="T55" fmla="*/ 4 h 576"/>
                  <a:gd name="T56" fmla="*/ 30 w 576"/>
                  <a:gd name="T57" fmla="*/ 2 h 576"/>
                  <a:gd name="T58" fmla="*/ 36 w 576"/>
                  <a:gd name="T59" fmla="*/ 0 h 576"/>
                  <a:gd name="T60" fmla="*/ 540 w 576"/>
                  <a:gd name="T61" fmla="*/ 0 h 576"/>
                  <a:gd name="T62" fmla="*/ 540 w 576"/>
                  <a:gd name="T63" fmla="*/ 0 h 576"/>
                  <a:gd name="T64" fmla="*/ 548 w 576"/>
                  <a:gd name="T65" fmla="*/ 2 h 576"/>
                  <a:gd name="T66" fmla="*/ 554 w 576"/>
                  <a:gd name="T67" fmla="*/ 4 h 576"/>
                  <a:gd name="T68" fmla="*/ 560 w 576"/>
                  <a:gd name="T69" fmla="*/ 6 h 576"/>
                  <a:gd name="T70" fmla="*/ 566 w 576"/>
                  <a:gd name="T71" fmla="*/ 12 h 576"/>
                  <a:gd name="T72" fmla="*/ 570 w 576"/>
                  <a:gd name="T73" fmla="*/ 16 h 576"/>
                  <a:gd name="T74" fmla="*/ 574 w 576"/>
                  <a:gd name="T75" fmla="*/ 22 h 576"/>
                  <a:gd name="T76" fmla="*/ 576 w 576"/>
                  <a:gd name="T77" fmla="*/ 30 h 576"/>
                  <a:gd name="T78" fmla="*/ 576 w 576"/>
                  <a:gd name="T79" fmla="*/ 36 h 576"/>
                  <a:gd name="T80" fmla="*/ 576 w 576"/>
                  <a:gd name="T81" fmla="*/ 540 h 576"/>
                  <a:gd name="T82" fmla="*/ 576 w 576"/>
                  <a:gd name="T83" fmla="*/ 5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76" y="540"/>
                    </a:moveTo>
                    <a:lnTo>
                      <a:pt x="576" y="540"/>
                    </a:lnTo>
                    <a:lnTo>
                      <a:pt x="576" y="548"/>
                    </a:lnTo>
                    <a:lnTo>
                      <a:pt x="574" y="554"/>
                    </a:lnTo>
                    <a:lnTo>
                      <a:pt x="570" y="560"/>
                    </a:lnTo>
                    <a:lnTo>
                      <a:pt x="566" y="566"/>
                    </a:lnTo>
                    <a:lnTo>
                      <a:pt x="560" y="570"/>
                    </a:lnTo>
                    <a:lnTo>
                      <a:pt x="554" y="574"/>
                    </a:lnTo>
                    <a:lnTo>
                      <a:pt x="548" y="576"/>
                    </a:lnTo>
                    <a:lnTo>
                      <a:pt x="540" y="576"/>
                    </a:lnTo>
                    <a:lnTo>
                      <a:pt x="36" y="576"/>
                    </a:lnTo>
                    <a:lnTo>
                      <a:pt x="36" y="576"/>
                    </a:lnTo>
                    <a:lnTo>
                      <a:pt x="30" y="576"/>
                    </a:lnTo>
                    <a:lnTo>
                      <a:pt x="22" y="574"/>
                    </a:lnTo>
                    <a:lnTo>
                      <a:pt x="16" y="570"/>
                    </a:lnTo>
                    <a:lnTo>
                      <a:pt x="10" y="566"/>
                    </a:lnTo>
                    <a:lnTo>
                      <a:pt x="6" y="560"/>
                    </a:lnTo>
                    <a:lnTo>
                      <a:pt x="4" y="554"/>
                    </a:lnTo>
                    <a:lnTo>
                      <a:pt x="2" y="548"/>
                    </a:lnTo>
                    <a:lnTo>
                      <a:pt x="0" y="540"/>
                    </a:lnTo>
                    <a:lnTo>
                      <a:pt x="0" y="36"/>
                    </a:lnTo>
                    <a:lnTo>
                      <a:pt x="0" y="36"/>
                    </a:lnTo>
                    <a:lnTo>
                      <a:pt x="2" y="30"/>
                    </a:lnTo>
                    <a:lnTo>
                      <a:pt x="4" y="22"/>
                    </a:lnTo>
                    <a:lnTo>
                      <a:pt x="6" y="16"/>
                    </a:lnTo>
                    <a:lnTo>
                      <a:pt x="10" y="12"/>
                    </a:lnTo>
                    <a:lnTo>
                      <a:pt x="16" y="6"/>
                    </a:lnTo>
                    <a:lnTo>
                      <a:pt x="22" y="4"/>
                    </a:lnTo>
                    <a:lnTo>
                      <a:pt x="30" y="2"/>
                    </a:lnTo>
                    <a:lnTo>
                      <a:pt x="36" y="0"/>
                    </a:lnTo>
                    <a:lnTo>
                      <a:pt x="540" y="0"/>
                    </a:lnTo>
                    <a:lnTo>
                      <a:pt x="540" y="0"/>
                    </a:lnTo>
                    <a:lnTo>
                      <a:pt x="548" y="2"/>
                    </a:lnTo>
                    <a:lnTo>
                      <a:pt x="554" y="4"/>
                    </a:lnTo>
                    <a:lnTo>
                      <a:pt x="560" y="6"/>
                    </a:lnTo>
                    <a:lnTo>
                      <a:pt x="566" y="12"/>
                    </a:lnTo>
                    <a:lnTo>
                      <a:pt x="570" y="16"/>
                    </a:lnTo>
                    <a:lnTo>
                      <a:pt x="574" y="22"/>
                    </a:lnTo>
                    <a:lnTo>
                      <a:pt x="576" y="30"/>
                    </a:lnTo>
                    <a:lnTo>
                      <a:pt x="576" y="36"/>
                    </a:lnTo>
                    <a:lnTo>
                      <a:pt x="576" y="540"/>
                    </a:lnTo>
                    <a:lnTo>
                      <a:pt x="576" y="540"/>
                    </a:lnTo>
                    <a:close/>
                  </a:path>
                </a:pathLst>
              </a:custGeom>
              <a:solidFill>
                <a:srgbClr val="3F52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 name="Freeform 32"/>
              <p:cNvSpPr>
                <a:spLocks/>
              </p:cNvSpPr>
              <p:nvPr/>
            </p:nvSpPr>
            <p:spPr bwMode="auto">
              <a:xfrm>
                <a:off x="5499100" y="3113088"/>
                <a:ext cx="400050" cy="771525"/>
              </a:xfrm>
              <a:custGeom>
                <a:avLst/>
                <a:gdLst>
                  <a:gd name="T0" fmla="*/ 162 w 252"/>
                  <a:gd name="T1" fmla="*/ 486 h 486"/>
                  <a:gd name="T2" fmla="*/ 162 w 252"/>
                  <a:gd name="T3" fmla="*/ 270 h 486"/>
                  <a:gd name="T4" fmla="*/ 234 w 252"/>
                  <a:gd name="T5" fmla="*/ 270 h 486"/>
                  <a:gd name="T6" fmla="*/ 252 w 252"/>
                  <a:gd name="T7" fmla="*/ 180 h 486"/>
                  <a:gd name="T8" fmla="*/ 162 w 252"/>
                  <a:gd name="T9" fmla="*/ 180 h 486"/>
                  <a:gd name="T10" fmla="*/ 162 w 252"/>
                  <a:gd name="T11" fmla="*/ 144 h 486"/>
                  <a:gd name="T12" fmla="*/ 162 w 252"/>
                  <a:gd name="T13" fmla="*/ 144 h 486"/>
                  <a:gd name="T14" fmla="*/ 164 w 252"/>
                  <a:gd name="T15" fmla="*/ 132 h 486"/>
                  <a:gd name="T16" fmla="*/ 166 w 252"/>
                  <a:gd name="T17" fmla="*/ 122 h 486"/>
                  <a:gd name="T18" fmla="*/ 170 w 252"/>
                  <a:gd name="T19" fmla="*/ 112 h 486"/>
                  <a:gd name="T20" fmla="*/ 176 w 252"/>
                  <a:gd name="T21" fmla="*/ 104 h 486"/>
                  <a:gd name="T22" fmla="*/ 184 w 252"/>
                  <a:gd name="T23" fmla="*/ 98 h 486"/>
                  <a:gd name="T24" fmla="*/ 192 w 252"/>
                  <a:gd name="T25" fmla="*/ 94 h 486"/>
                  <a:gd name="T26" fmla="*/ 204 w 252"/>
                  <a:gd name="T27" fmla="*/ 92 h 486"/>
                  <a:gd name="T28" fmla="*/ 216 w 252"/>
                  <a:gd name="T29" fmla="*/ 90 h 486"/>
                  <a:gd name="T30" fmla="*/ 252 w 252"/>
                  <a:gd name="T31" fmla="*/ 90 h 486"/>
                  <a:gd name="T32" fmla="*/ 252 w 252"/>
                  <a:gd name="T33" fmla="*/ 0 h 486"/>
                  <a:gd name="T34" fmla="*/ 252 w 252"/>
                  <a:gd name="T35" fmla="*/ 0 h 486"/>
                  <a:gd name="T36" fmla="*/ 180 w 252"/>
                  <a:gd name="T37" fmla="*/ 0 h 486"/>
                  <a:gd name="T38" fmla="*/ 180 w 252"/>
                  <a:gd name="T39" fmla="*/ 0 h 486"/>
                  <a:gd name="T40" fmla="*/ 168 w 252"/>
                  <a:gd name="T41" fmla="*/ 2 h 486"/>
                  <a:gd name="T42" fmla="*/ 156 w 252"/>
                  <a:gd name="T43" fmla="*/ 4 h 486"/>
                  <a:gd name="T44" fmla="*/ 146 w 252"/>
                  <a:gd name="T45" fmla="*/ 6 h 486"/>
                  <a:gd name="T46" fmla="*/ 136 w 252"/>
                  <a:gd name="T47" fmla="*/ 10 h 486"/>
                  <a:gd name="T48" fmla="*/ 126 w 252"/>
                  <a:gd name="T49" fmla="*/ 16 h 486"/>
                  <a:gd name="T50" fmla="*/ 118 w 252"/>
                  <a:gd name="T51" fmla="*/ 22 h 486"/>
                  <a:gd name="T52" fmla="*/ 102 w 252"/>
                  <a:gd name="T53" fmla="*/ 36 h 486"/>
                  <a:gd name="T54" fmla="*/ 90 w 252"/>
                  <a:gd name="T55" fmla="*/ 54 h 486"/>
                  <a:gd name="T56" fmla="*/ 80 w 252"/>
                  <a:gd name="T57" fmla="*/ 76 h 486"/>
                  <a:gd name="T58" fmla="*/ 74 w 252"/>
                  <a:gd name="T59" fmla="*/ 100 h 486"/>
                  <a:gd name="T60" fmla="*/ 72 w 252"/>
                  <a:gd name="T61" fmla="*/ 126 h 486"/>
                  <a:gd name="T62" fmla="*/ 72 w 252"/>
                  <a:gd name="T63" fmla="*/ 180 h 486"/>
                  <a:gd name="T64" fmla="*/ 0 w 252"/>
                  <a:gd name="T65" fmla="*/ 180 h 486"/>
                  <a:gd name="T66" fmla="*/ 0 w 252"/>
                  <a:gd name="T67" fmla="*/ 270 h 486"/>
                  <a:gd name="T68" fmla="*/ 72 w 252"/>
                  <a:gd name="T69" fmla="*/ 270 h 486"/>
                  <a:gd name="T70" fmla="*/ 72 w 252"/>
                  <a:gd name="T71" fmla="*/ 486 h 486"/>
                  <a:gd name="T72" fmla="*/ 162 w 252"/>
                  <a:gd name="T73" fmla="*/ 486 h 486"/>
                  <a:gd name="T74" fmla="*/ 162 w 252"/>
                  <a:gd name="T7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486">
                    <a:moveTo>
                      <a:pt x="162" y="486"/>
                    </a:moveTo>
                    <a:lnTo>
                      <a:pt x="162" y="270"/>
                    </a:lnTo>
                    <a:lnTo>
                      <a:pt x="234" y="270"/>
                    </a:lnTo>
                    <a:lnTo>
                      <a:pt x="252" y="180"/>
                    </a:lnTo>
                    <a:lnTo>
                      <a:pt x="162" y="180"/>
                    </a:lnTo>
                    <a:lnTo>
                      <a:pt x="162" y="144"/>
                    </a:lnTo>
                    <a:lnTo>
                      <a:pt x="162" y="144"/>
                    </a:lnTo>
                    <a:lnTo>
                      <a:pt x="164" y="132"/>
                    </a:lnTo>
                    <a:lnTo>
                      <a:pt x="166" y="122"/>
                    </a:lnTo>
                    <a:lnTo>
                      <a:pt x="170" y="112"/>
                    </a:lnTo>
                    <a:lnTo>
                      <a:pt x="176" y="104"/>
                    </a:lnTo>
                    <a:lnTo>
                      <a:pt x="184" y="98"/>
                    </a:lnTo>
                    <a:lnTo>
                      <a:pt x="192" y="94"/>
                    </a:lnTo>
                    <a:lnTo>
                      <a:pt x="204" y="92"/>
                    </a:lnTo>
                    <a:lnTo>
                      <a:pt x="216" y="90"/>
                    </a:lnTo>
                    <a:lnTo>
                      <a:pt x="252" y="90"/>
                    </a:lnTo>
                    <a:lnTo>
                      <a:pt x="252" y="0"/>
                    </a:lnTo>
                    <a:lnTo>
                      <a:pt x="252" y="0"/>
                    </a:lnTo>
                    <a:lnTo>
                      <a:pt x="180" y="0"/>
                    </a:lnTo>
                    <a:lnTo>
                      <a:pt x="180" y="0"/>
                    </a:lnTo>
                    <a:lnTo>
                      <a:pt x="168" y="2"/>
                    </a:lnTo>
                    <a:lnTo>
                      <a:pt x="156" y="4"/>
                    </a:lnTo>
                    <a:lnTo>
                      <a:pt x="146" y="6"/>
                    </a:lnTo>
                    <a:lnTo>
                      <a:pt x="136" y="10"/>
                    </a:lnTo>
                    <a:lnTo>
                      <a:pt x="126" y="16"/>
                    </a:lnTo>
                    <a:lnTo>
                      <a:pt x="118" y="22"/>
                    </a:lnTo>
                    <a:lnTo>
                      <a:pt x="102" y="36"/>
                    </a:lnTo>
                    <a:lnTo>
                      <a:pt x="90" y="54"/>
                    </a:lnTo>
                    <a:lnTo>
                      <a:pt x="80" y="76"/>
                    </a:lnTo>
                    <a:lnTo>
                      <a:pt x="74" y="100"/>
                    </a:lnTo>
                    <a:lnTo>
                      <a:pt x="72" y="126"/>
                    </a:lnTo>
                    <a:lnTo>
                      <a:pt x="72" y="180"/>
                    </a:lnTo>
                    <a:lnTo>
                      <a:pt x="0" y="180"/>
                    </a:lnTo>
                    <a:lnTo>
                      <a:pt x="0" y="270"/>
                    </a:lnTo>
                    <a:lnTo>
                      <a:pt x="72" y="270"/>
                    </a:lnTo>
                    <a:lnTo>
                      <a:pt x="72" y="486"/>
                    </a:lnTo>
                    <a:lnTo>
                      <a:pt x="162" y="486"/>
                    </a:lnTo>
                    <a:lnTo>
                      <a:pt x="162" y="4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26" name="Group 25"/>
            <p:cNvGrpSpPr/>
            <p:nvPr/>
          </p:nvGrpSpPr>
          <p:grpSpPr>
            <a:xfrm>
              <a:off x="3127375" y="2970213"/>
              <a:ext cx="914400" cy="914400"/>
              <a:chOff x="3127375" y="2970213"/>
              <a:chExt cx="914400" cy="914400"/>
            </a:xfrm>
          </p:grpSpPr>
          <p:sp>
            <p:nvSpPr>
              <p:cNvPr id="27" name="Freeform 26"/>
              <p:cNvSpPr>
                <a:spLocks/>
              </p:cNvSpPr>
              <p:nvPr/>
            </p:nvSpPr>
            <p:spPr bwMode="auto">
              <a:xfrm>
                <a:off x="3127375" y="2970213"/>
                <a:ext cx="914400" cy="914400"/>
              </a:xfrm>
              <a:custGeom>
                <a:avLst/>
                <a:gdLst>
                  <a:gd name="T0" fmla="*/ 534 w 576"/>
                  <a:gd name="T1" fmla="*/ 0 h 576"/>
                  <a:gd name="T2" fmla="*/ 42 w 576"/>
                  <a:gd name="T3" fmla="*/ 0 h 576"/>
                  <a:gd name="T4" fmla="*/ 42 w 576"/>
                  <a:gd name="T5" fmla="*/ 0 h 576"/>
                  <a:gd name="T6" fmla="*/ 34 w 576"/>
                  <a:gd name="T7" fmla="*/ 2 h 576"/>
                  <a:gd name="T8" fmla="*/ 26 w 576"/>
                  <a:gd name="T9" fmla="*/ 4 h 576"/>
                  <a:gd name="T10" fmla="*/ 18 w 576"/>
                  <a:gd name="T11" fmla="*/ 8 h 576"/>
                  <a:gd name="T12" fmla="*/ 12 w 576"/>
                  <a:gd name="T13" fmla="*/ 12 h 576"/>
                  <a:gd name="T14" fmla="*/ 8 w 576"/>
                  <a:gd name="T15" fmla="*/ 20 h 576"/>
                  <a:gd name="T16" fmla="*/ 4 w 576"/>
                  <a:gd name="T17" fmla="*/ 26 h 576"/>
                  <a:gd name="T18" fmla="*/ 0 w 576"/>
                  <a:gd name="T19" fmla="*/ 34 h 576"/>
                  <a:gd name="T20" fmla="*/ 0 w 576"/>
                  <a:gd name="T21" fmla="*/ 42 h 576"/>
                  <a:gd name="T22" fmla="*/ 0 w 576"/>
                  <a:gd name="T23" fmla="*/ 536 h 576"/>
                  <a:gd name="T24" fmla="*/ 0 w 576"/>
                  <a:gd name="T25" fmla="*/ 536 h 576"/>
                  <a:gd name="T26" fmla="*/ 0 w 576"/>
                  <a:gd name="T27" fmla="*/ 544 h 576"/>
                  <a:gd name="T28" fmla="*/ 4 w 576"/>
                  <a:gd name="T29" fmla="*/ 552 h 576"/>
                  <a:gd name="T30" fmla="*/ 8 w 576"/>
                  <a:gd name="T31" fmla="*/ 558 h 576"/>
                  <a:gd name="T32" fmla="*/ 12 w 576"/>
                  <a:gd name="T33" fmla="*/ 564 h 576"/>
                  <a:gd name="T34" fmla="*/ 18 w 576"/>
                  <a:gd name="T35" fmla="*/ 570 h 576"/>
                  <a:gd name="T36" fmla="*/ 26 w 576"/>
                  <a:gd name="T37" fmla="*/ 574 h 576"/>
                  <a:gd name="T38" fmla="*/ 34 w 576"/>
                  <a:gd name="T39" fmla="*/ 576 h 576"/>
                  <a:gd name="T40" fmla="*/ 42 w 576"/>
                  <a:gd name="T41" fmla="*/ 576 h 576"/>
                  <a:gd name="T42" fmla="*/ 534 w 576"/>
                  <a:gd name="T43" fmla="*/ 576 h 576"/>
                  <a:gd name="T44" fmla="*/ 534 w 576"/>
                  <a:gd name="T45" fmla="*/ 576 h 576"/>
                  <a:gd name="T46" fmla="*/ 542 w 576"/>
                  <a:gd name="T47" fmla="*/ 576 h 576"/>
                  <a:gd name="T48" fmla="*/ 550 w 576"/>
                  <a:gd name="T49" fmla="*/ 574 h 576"/>
                  <a:gd name="T50" fmla="*/ 558 w 576"/>
                  <a:gd name="T51" fmla="*/ 570 h 576"/>
                  <a:gd name="T52" fmla="*/ 564 w 576"/>
                  <a:gd name="T53" fmla="*/ 564 h 576"/>
                  <a:gd name="T54" fmla="*/ 568 w 576"/>
                  <a:gd name="T55" fmla="*/ 558 h 576"/>
                  <a:gd name="T56" fmla="*/ 572 w 576"/>
                  <a:gd name="T57" fmla="*/ 552 h 576"/>
                  <a:gd name="T58" fmla="*/ 576 w 576"/>
                  <a:gd name="T59" fmla="*/ 544 h 576"/>
                  <a:gd name="T60" fmla="*/ 576 w 576"/>
                  <a:gd name="T61" fmla="*/ 536 h 576"/>
                  <a:gd name="T62" fmla="*/ 576 w 576"/>
                  <a:gd name="T63" fmla="*/ 42 h 576"/>
                  <a:gd name="T64" fmla="*/ 576 w 576"/>
                  <a:gd name="T65" fmla="*/ 42 h 576"/>
                  <a:gd name="T66" fmla="*/ 576 w 576"/>
                  <a:gd name="T67" fmla="*/ 34 h 576"/>
                  <a:gd name="T68" fmla="*/ 572 w 576"/>
                  <a:gd name="T69" fmla="*/ 26 h 576"/>
                  <a:gd name="T70" fmla="*/ 568 w 576"/>
                  <a:gd name="T71" fmla="*/ 20 h 576"/>
                  <a:gd name="T72" fmla="*/ 564 w 576"/>
                  <a:gd name="T73" fmla="*/ 12 h 576"/>
                  <a:gd name="T74" fmla="*/ 558 w 576"/>
                  <a:gd name="T75" fmla="*/ 8 h 576"/>
                  <a:gd name="T76" fmla="*/ 550 w 576"/>
                  <a:gd name="T77" fmla="*/ 4 h 576"/>
                  <a:gd name="T78" fmla="*/ 542 w 576"/>
                  <a:gd name="T79" fmla="*/ 2 h 576"/>
                  <a:gd name="T80" fmla="*/ 534 w 576"/>
                  <a:gd name="T81" fmla="*/ 0 h 576"/>
                  <a:gd name="T82" fmla="*/ 534 w 576"/>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534" y="0"/>
                    </a:moveTo>
                    <a:lnTo>
                      <a:pt x="42" y="0"/>
                    </a:lnTo>
                    <a:lnTo>
                      <a:pt x="42" y="0"/>
                    </a:lnTo>
                    <a:lnTo>
                      <a:pt x="34" y="2"/>
                    </a:lnTo>
                    <a:lnTo>
                      <a:pt x="26" y="4"/>
                    </a:lnTo>
                    <a:lnTo>
                      <a:pt x="18" y="8"/>
                    </a:lnTo>
                    <a:lnTo>
                      <a:pt x="12" y="12"/>
                    </a:lnTo>
                    <a:lnTo>
                      <a:pt x="8" y="20"/>
                    </a:lnTo>
                    <a:lnTo>
                      <a:pt x="4" y="26"/>
                    </a:lnTo>
                    <a:lnTo>
                      <a:pt x="0" y="34"/>
                    </a:lnTo>
                    <a:lnTo>
                      <a:pt x="0" y="42"/>
                    </a:lnTo>
                    <a:lnTo>
                      <a:pt x="0" y="536"/>
                    </a:lnTo>
                    <a:lnTo>
                      <a:pt x="0" y="536"/>
                    </a:lnTo>
                    <a:lnTo>
                      <a:pt x="0" y="544"/>
                    </a:lnTo>
                    <a:lnTo>
                      <a:pt x="4" y="552"/>
                    </a:lnTo>
                    <a:lnTo>
                      <a:pt x="8" y="558"/>
                    </a:lnTo>
                    <a:lnTo>
                      <a:pt x="12" y="564"/>
                    </a:lnTo>
                    <a:lnTo>
                      <a:pt x="18" y="570"/>
                    </a:lnTo>
                    <a:lnTo>
                      <a:pt x="26" y="574"/>
                    </a:lnTo>
                    <a:lnTo>
                      <a:pt x="34" y="576"/>
                    </a:lnTo>
                    <a:lnTo>
                      <a:pt x="42" y="576"/>
                    </a:lnTo>
                    <a:lnTo>
                      <a:pt x="534" y="576"/>
                    </a:lnTo>
                    <a:lnTo>
                      <a:pt x="534" y="576"/>
                    </a:lnTo>
                    <a:lnTo>
                      <a:pt x="542" y="576"/>
                    </a:lnTo>
                    <a:lnTo>
                      <a:pt x="550" y="574"/>
                    </a:lnTo>
                    <a:lnTo>
                      <a:pt x="558" y="570"/>
                    </a:lnTo>
                    <a:lnTo>
                      <a:pt x="564" y="564"/>
                    </a:lnTo>
                    <a:lnTo>
                      <a:pt x="568" y="558"/>
                    </a:lnTo>
                    <a:lnTo>
                      <a:pt x="572" y="552"/>
                    </a:lnTo>
                    <a:lnTo>
                      <a:pt x="576" y="544"/>
                    </a:lnTo>
                    <a:lnTo>
                      <a:pt x="576" y="536"/>
                    </a:lnTo>
                    <a:lnTo>
                      <a:pt x="576" y="42"/>
                    </a:lnTo>
                    <a:lnTo>
                      <a:pt x="576" y="42"/>
                    </a:lnTo>
                    <a:lnTo>
                      <a:pt x="576" y="34"/>
                    </a:lnTo>
                    <a:lnTo>
                      <a:pt x="572" y="26"/>
                    </a:lnTo>
                    <a:lnTo>
                      <a:pt x="568" y="20"/>
                    </a:lnTo>
                    <a:lnTo>
                      <a:pt x="564" y="12"/>
                    </a:lnTo>
                    <a:lnTo>
                      <a:pt x="558" y="8"/>
                    </a:lnTo>
                    <a:lnTo>
                      <a:pt x="550" y="4"/>
                    </a:lnTo>
                    <a:lnTo>
                      <a:pt x="542" y="2"/>
                    </a:lnTo>
                    <a:lnTo>
                      <a:pt x="534" y="0"/>
                    </a:lnTo>
                    <a:lnTo>
                      <a:pt x="534" y="0"/>
                    </a:lnTo>
                    <a:close/>
                  </a:path>
                </a:pathLst>
              </a:custGeom>
              <a:solidFill>
                <a:srgbClr val="0076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8" name="Freeform 27"/>
              <p:cNvSpPr>
                <a:spLocks noEditPoints="1"/>
              </p:cNvSpPr>
              <p:nvPr/>
            </p:nvSpPr>
            <p:spPr bwMode="auto">
              <a:xfrm>
                <a:off x="3251200" y="3097213"/>
                <a:ext cx="158750" cy="654050"/>
              </a:xfrm>
              <a:custGeom>
                <a:avLst/>
                <a:gdLst>
                  <a:gd name="T0" fmla="*/ 8 w 100"/>
                  <a:gd name="T1" fmla="*/ 136 h 412"/>
                  <a:gd name="T2" fmla="*/ 92 w 100"/>
                  <a:gd name="T3" fmla="*/ 136 h 412"/>
                  <a:gd name="T4" fmla="*/ 92 w 100"/>
                  <a:gd name="T5" fmla="*/ 412 h 412"/>
                  <a:gd name="T6" fmla="*/ 8 w 100"/>
                  <a:gd name="T7" fmla="*/ 412 h 412"/>
                  <a:gd name="T8" fmla="*/ 8 w 100"/>
                  <a:gd name="T9" fmla="*/ 136 h 412"/>
                  <a:gd name="T10" fmla="*/ 8 w 100"/>
                  <a:gd name="T11" fmla="*/ 136 h 412"/>
                  <a:gd name="T12" fmla="*/ 50 w 100"/>
                  <a:gd name="T13" fmla="*/ 0 h 412"/>
                  <a:gd name="T14" fmla="*/ 50 w 100"/>
                  <a:gd name="T15" fmla="*/ 0 h 412"/>
                  <a:gd name="T16" fmla="*/ 60 w 100"/>
                  <a:gd name="T17" fmla="*/ 2 h 412"/>
                  <a:gd name="T18" fmla="*/ 70 w 100"/>
                  <a:gd name="T19" fmla="*/ 4 h 412"/>
                  <a:gd name="T20" fmla="*/ 78 w 100"/>
                  <a:gd name="T21" fmla="*/ 8 h 412"/>
                  <a:gd name="T22" fmla="*/ 86 w 100"/>
                  <a:gd name="T23" fmla="*/ 14 h 412"/>
                  <a:gd name="T24" fmla="*/ 92 w 100"/>
                  <a:gd name="T25" fmla="*/ 22 h 412"/>
                  <a:gd name="T26" fmla="*/ 96 w 100"/>
                  <a:gd name="T27" fmla="*/ 30 h 412"/>
                  <a:gd name="T28" fmla="*/ 98 w 100"/>
                  <a:gd name="T29" fmla="*/ 40 h 412"/>
                  <a:gd name="T30" fmla="*/ 100 w 100"/>
                  <a:gd name="T31" fmla="*/ 50 h 412"/>
                  <a:gd name="T32" fmla="*/ 100 w 100"/>
                  <a:gd name="T33" fmla="*/ 50 h 412"/>
                  <a:gd name="T34" fmla="*/ 98 w 100"/>
                  <a:gd name="T35" fmla="*/ 60 h 412"/>
                  <a:gd name="T36" fmla="*/ 96 w 100"/>
                  <a:gd name="T37" fmla="*/ 68 h 412"/>
                  <a:gd name="T38" fmla="*/ 92 w 100"/>
                  <a:gd name="T39" fmla="*/ 78 h 412"/>
                  <a:gd name="T40" fmla="*/ 86 w 100"/>
                  <a:gd name="T41" fmla="*/ 84 h 412"/>
                  <a:gd name="T42" fmla="*/ 78 w 100"/>
                  <a:gd name="T43" fmla="*/ 90 h 412"/>
                  <a:gd name="T44" fmla="*/ 70 w 100"/>
                  <a:gd name="T45" fmla="*/ 96 h 412"/>
                  <a:gd name="T46" fmla="*/ 60 w 100"/>
                  <a:gd name="T47" fmla="*/ 98 h 412"/>
                  <a:gd name="T48" fmla="*/ 50 w 100"/>
                  <a:gd name="T49" fmla="*/ 100 h 412"/>
                  <a:gd name="T50" fmla="*/ 50 w 100"/>
                  <a:gd name="T51" fmla="*/ 100 h 412"/>
                  <a:gd name="T52" fmla="*/ 40 w 100"/>
                  <a:gd name="T53" fmla="*/ 98 h 412"/>
                  <a:gd name="T54" fmla="*/ 30 w 100"/>
                  <a:gd name="T55" fmla="*/ 96 h 412"/>
                  <a:gd name="T56" fmla="*/ 22 w 100"/>
                  <a:gd name="T57" fmla="*/ 90 h 412"/>
                  <a:gd name="T58" fmla="*/ 16 w 100"/>
                  <a:gd name="T59" fmla="*/ 84 h 412"/>
                  <a:gd name="T60" fmla="*/ 10 w 100"/>
                  <a:gd name="T61" fmla="*/ 78 h 412"/>
                  <a:gd name="T62" fmla="*/ 4 w 100"/>
                  <a:gd name="T63" fmla="*/ 68 h 412"/>
                  <a:gd name="T64" fmla="*/ 2 w 100"/>
                  <a:gd name="T65" fmla="*/ 60 h 412"/>
                  <a:gd name="T66" fmla="*/ 0 w 100"/>
                  <a:gd name="T67" fmla="*/ 50 h 412"/>
                  <a:gd name="T68" fmla="*/ 0 w 100"/>
                  <a:gd name="T69" fmla="*/ 50 h 412"/>
                  <a:gd name="T70" fmla="*/ 2 w 100"/>
                  <a:gd name="T71" fmla="*/ 40 h 412"/>
                  <a:gd name="T72" fmla="*/ 4 w 100"/>
                  <a:gd name="T73" fmla="*/ 30 h 412"/>
                  <a:gd name="T74" fmla="*/ 10 w 100"/>
                  <a:gd name="T75" fmla="*/ 22 h 412"/>
                  <a:gd name="T76" fmla="*/ 16 w 100"/>
                  <a:gd name="T77" fmla="*/ 14 h 412"/>
                  <a:gd name="T78" fmla="*/ 22 w 100"/>
                  <a:gd name="T79" fmla="*/ 8 h 412"/>
                  <a:gd name="T80" fmla="*/ 30 w 100"/>
                  <a:gd name="T81" fmla="*/ 4 h 412"/>
                  <a:gd name="T82" fmla="*/ 40 w 100"/>
                  <a:gd name="T83" fmla="*/ 2 h 412"/>
                  <a:gd name="T84" fmla="*/ 50 w 100"/>
                  <a:gd name="T8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412">
                    <a:moveTo>
                      <a:pt x="8" y="136"/>
                    </a:moveTo>
                    <a:lnTo>
                      <a:pt x="92" y="136"/>
                    </a:lnTo>
                    <a:lnTo>
                      <a:pt x="92" y="412"/>
                    </a:lnTo>
                    <a:lnTo>
                      <a:pt x="8" y="412"/>
                    </a:lnTo>
                    <a:lnTo>
                      <a:pt x="8" y="136"/>
                    </a:lnTo>
                    <a:lnTo>
                      <a:pt x="8" y="136"/>
                    </a:lnTo>
                    <a:close/>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Freeform 28"/>
              <p:cNvSpPr>
                <a:spLocks/>
              </p:cNvSpPr>
              <p:nvPr/>
            </p:nvSpPr>
            <p:spPr bwMode="auto">
              <a:xfrm>
                <a:off x="3263900" y="3313113"/>
                <a:ext cx="133350" cy="438150"/>
              </a:xfrm>
              <a:custGeom>
                <a:avLst/>
                <a:gdLst>
                  <a:gd name="T0" fmla="*/ 0 w 84"/>
                  <a:gd name="T1" fmla="*/ 0 h 276"/>
                  <a:gd name="T2" fmla="*/ 84 w 84"/>
                  <a:gd name="T3" fmla="*/ 0 h 276"/>
                  <a:gd name="T4" fmla="*/ 84 w 84"/>
                  <a:gd name="T5" fmla="*/ 276 h 276"/>
                  <a:gd name="T6" fmla="*/ 0 w 84"/>
                  <a:gd name="T7" fmla="*/ 276 h 276"/>
                  <a:gd name="T8" fmla="*/ 0 w 84"/>
                  <a:gd name="T9" fmla="*/ 0 h 276"/>
                  <a:gd name="T10" fmla="*/ 0 w 84"/>
                  <a:gd name="T11" fmla="*/ 0 h 276"/>
                </a:gdLst>
                <a:ahLst/>
                <a:cxnLst>
                  <a:cxn ang="0">
                    <a:pos x="T0" y="T1"/>
                  </a:cxn>
                  <a:cxn ang="0">
                    <a:pos x="T2" y="T3"/>
                  </a:cxn>
                  <a:cxn ang="0">
                    <a:pos x="T4" y="T5"/>
                  </a:cxn>
                  <a:cxn ang="0">
                    <a:pos x="T6" y="T7"/>
                  </a:cxn>
                  <a:cxn ang="0">
                    <a:pos x="T8" y="T9"/>
                  </a:cxn>
                  <a:cxn ang="0">
                    <a:pos x="T10" y="T11"/>
                  </a:cxn>
                </a:cxnLst>
                <a:rect l="0" t="0" r="r" b="b"/>
                <a:pathLst>
                  <a:path w="84" h="276">
                    <a:moveTo>
                      <a:pt x="0" y="0"/>
                    </a:moveTo>
                    <a:lnTo>
                      <a:pt x="84" y="0"/>
                    </a:lnTo>
                    <a:lnTo>
                      <a:pt x="84" y="276"/>
                    </a:lnTo>
                    <a:lnTo>
                      <a:pt x="0" y="276"/>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 name="Freeform 29"/>
              <p:cNvSpPr>
                <a:spLocks/>
              </p:cNvSpPr>
              <p:nvPr/>
            </p:nvSpPr>
            <p:spPr bwMode="auto">
              <a:xfrm>
                <a:off x="3251200" y="3097213"/>
                <a:ext cx="158750" cy="158750"/>
              </a:xfrm>
              <a:custGeom>
                <a:avLst/>
                <a:gdLst>
                  <a:gd name="T0" fmla="*/ 50 w 100"/>
                  <a:gd name="T1" fmla="*/ 0 h 100"/>
                  <a:gd name="T2" fmla="*/ 50 w 100"/>
                  <a:gd name="T3" fmla="*/ 0 h 100"/>
                  <a:gd name="T4" fmla="*/ 60 w 100"/>
                  <a:gd name="T5" fmla="*/ 2 h 100"/>
                  <a:gd name="T6" fmla="*/ 70 w 100"/>
                  <a:gd name="T7" fmla="*/ 4 h 100"/>
                  <a:gd name="T8" fmla="*/ 78 w 100"/>
                  <a:gd name="T9" fmla="*/ 8 h 100"/>
                  <a:gd name="T10" fmla="*/ 86 w 100"/>
                  <a:gd name="T11" fmla="*/ 14 h 100"/>
                  <a:gd name="T12" fmla="*/ 92 w 100"/>
                  <a:gd name="T13" fmla="*/ 22 h 100"/>
                  <a:gd name="T14" fmla="*/ 96 w 100"/>
                  <a:gd name="T15" fmla="*/ 30 h 100"/>
                  <a:gd name="T16" fmla="*/ 98 w 100"/>
                  <a:gd name="T17" fmla="*/ 40 h 100"/>
                  <a:gd name="T18" fmla="*/ 100 w 100"/>
                  <a:gd name="T19" fmla="*/ 50 h 100"/>
                  <a:gd name="T20" fmla="*/ 100 w 100"/>
                  <a:gd name="T21" fmla="*/ 50 h 100"/>
                  <a:gd name="T22" fmla="*/ 98 w 100"/>
                  <a:gd name="T23" fmla="*/ 60 h 100"/>
                  <a:gd name="T24" fmla="*/ 96 w 100"/>
                  <a:gd name="T25" fmla="*/ 68 h 100"/>
                  <a:gd name="T26" fmla="*/ 92 w 100"/>
                  <a:gd name="T27" fmla="*/ 78 h 100"/>
                  <a:gd name="T28" fmla="*/ 86 w 100"/>
                  <a:gd name="T29" fmla="*/ 84 h 100"/>
                  <a:gd name="T30" fmla="*/ 78 w 100"/>
                  <a:gd name="T31" fmla="*/ 90 h 100"/>
                  <a:gd name="T32" fmla="*/ 70 w 100"/>
                  <a:gd name="T33" fmla="*/ 96 h 100"/>
                  <a:gd name="T34" fmla="*/ 60 w 100"/>
                  <a:gd name="T35" fmla="*/ 98 h 100"/>
                  <a:gd name="T36" fmla="*/ 50 w 100"/>
                  <a:gd name="T37" fmla="*/ 100 h 100"/>
                  <a:gd name="T38" fmla="*/ 50 w 100"/>
                  <a:gd name="T39" fmla="*/ 100 h 100"/>
                  <a:gd name="T40" fmla="*/ 40 w 100"/>
                  <a:gd name="T41" fmla="*/ 98 h 100"/>
                  <a:gd name="T42" fmla="*/ 30 w 100"/>
                  <a:gd name="T43" fmla="*/ 96 h 100"/>
                  <a:gd name="T44" fmla="*/ 22 w 100"/>
                  <a:gd name="T45" fmla="*/ 90 h 100"/>
                  <a:gd name="T46" fmla="*/ 16 w 100"/>
                  <a:gd name="T47" fmla="*/ 84 h 100"/>
                  <a:gd name="T48" fmla="*/ 10 w 100"/>
                  <a:gd name="T49" fmla="*/ 78 h 100"/>
                  <a:gd name="T50" fmla="*/ 4 w 100"/>
                  <a:gd name="T51" fmla="*/ 68 h 100"/>
                  <a:gd name="T52" fmla="*/ 2 w 100"/>
                  <a:gd name="T53" fmla="*/ 60 h 100"/>
                  <a:gd name="T54" fmla="*/ 0 w 100"/>
                  <a:gd name="T55" fmla="*/ 50 h 100"/>
                  <a:gd name="T56" fmla="*/ 0 w 100"/>
                  <a:gd name="T57" fmla="*/ 50 h 100"/>
                  <a:gd name="T58" fmla="*/ 2 w 100"/>
                  <a:gd name="T59" fmla="*/ 40 h 100"/>
                  <a:gd name="T60" fmla="*/ 4 w 100"/>
                  <a:gd name="T61" fmla="*/ 30 h 100"/>
                  <a:gd name="T62" fmla="*/ 10 w 100"/>
                  <a:gd name="T63" fmla="*/ 22 h 100"/>
                  <a:gd name="T64" fmla="*/ 16 w 100"/>
                  <a:gd name="T65" fmla="*/ 14 h 100"/>
                  <a:gd name="T66" fmla="*/ 22 w 100"/>
                  <a:gd name="T67" fmla="*/ 8 h 100"/>
                  <a:gd name="T68" fmla="*/ 30 w 100"/>
                  <a:gd name="T69" fmla="*/ 4 h 100"/>
                  <a:gd name="T70" fmla="*/ 40 w 100"/>
                  <a:gd name="T71" fmla="*/ 2 h 100"/>
                  <a:gd name="T72" fmla="*/ 50 w 100"/>
                  <a:gd name="T7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50" y="0"/>
                    </a:moveTo>
                    <a:lnTo>
                      <a:pt x="50" y="0"/>
                    </a:lnTo>
                    <a:lnTo>
                      <a:pt x="60" y="2"/>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lnTo>
                      <a:pt x="40" y="98"/>
                    </a:lnTo>
                    <a:lnTo>
                      <a:pt x="30" y="96"/>
                    </a:lnTo>
                    <a:lnTo>
                      <a:pt x="22" y="90"/>
                    </a:lnTo>
                    <a:lnTo>
                      <a:pt x="16" y="84"/>
                    </a:lnTo>
                    <a:lnTo>
                      <a:pt x="10" y="78"/>
                    </a:lnTo>
                    <a:lnTo>
                      <a:pt x="4" y="68"/>
                    </a:lnTo>
                    <a:lnTo>
                      <a:pt x="2" y="60"/>
                    </a:lnTo>
                    <a:lnTo>
                      <a:pt x="0" y="50"/>
                    </a:lnTo>
                    <a:lnTo>
                      <a:pt x="0" y="50"/>
                    </a:lnTo>
                    <a:lnTo>
                      <a:pt x="2" y="40"/>
                    </a:lnTo>
                    <a:lnTo>
                      <a:pt x="4" y="30"/>
                    </a:lnTo>
                    <a:lnTo>
                      <a:pt x="10" y="22"/>
                    </a:lnTo>
                    <a:lnTo>
                      <a:pt x="16" y="14"/>
                    </a:lnTo>
                    <a:lnTo>
                      <a:pt x="22" y="8"/>
                    </a:lnTo>
                    <a:lnTo>
                      <a:pt x="30" y="4"/>
                    </a:lnTo>
                    <a:lnTo>
                      <a:pt x="40" y="2"/>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 name="Freeform 30"/>
              <p:cNvSpPr>
                <a:spLocks/>
              </p:cNvSpPr>
              <p:nvPr/>
            </p:nvSpPr>
            <p:spPr bwMode="auto">
              <a:xfrm>
                <a:off x="3482975" y="3303588"/>
                <a:ext cx="422275" cy="447675"/>
              </a:xfrm>
              <a:custGeom>
                <a:avLst/>
                <a:gdLst>
                  <a:gd name="T0" fmla="*/ 0 w 266"/>
                  <a:gd name="T1" fmla="*/ 6 h 282"/>
                  <a:gd name="T2" fmla="*/ 82 w 266"/>
                  <a:gd name="T3" fmla="*/ 6 h 282"/>
                  <a:gd name="T4" fmla="*/ 82 w 266"/>
                  <a:gd name="T5" fmla="*/ 44 h 282"/>
                  <a:gd name="T6" fmla="*/ 84 w 266"/>
                  <a:gd name="T7" fmla="*/ 44 h 282"/>
                  <a:gd name="T8" fmla="*/ 84 w 266"/>
                  <a:gd name="T9" fmla="*/ 44 h 282"/>
                  <a:gd name="T10" fmla="*/ 88 w 266"/>
                  <a:gd name="T11" fmla="*/ 36 h 282"/>
                  <a:gd name="T12" fmla="*/ 96 w 266"/>
                  <a:gd name="T13" fmla="*/ 28 h 282"/>
                  <a:gd name="T14" fmla="*/ 104 w 266"/>
                  <a:gd name="T15" fmla="*/ 20 h 282"/>
                  <a:gd name="T16" fmla="*/ 112 w 266"/>
                  <a:gd name="T17" fmla="*/ 14 h 282"/>
                  <a:gd name="T18" fmla="*/ 124 w 266"/>
                  <a:gd name="T19" fmla="*/ 8 h 282"/>
                  <a:gd name="T20" fmla="*/ 136 w 266"/>
                  <a:gd name="T21" fmla="*/ 4 h 282"/>
                  <a:gd name="T22" fmla="*/ 150 w 266"/>
                  <a:gd name="T23" fmla="*/ 0 h 282"/>
                  <a:gd name="T24" fmla="*/ 164 w 266"/>
                  <a:gd name="T25" fmla="*/ 0 h 282"/>
                  <a:gd name="T26" fmla="*/ 164 w 266"/>
                  <a:gd name="T27" fmla="*/ 0 h 282"/>
                  <a:gd name="T28" fmla="*/ 180 w 266"/>
                  <a:gd name="T29" fmla="*/ 0 h 282"/>
                  <a:gd name="T30" fmla="*/ 194 w 266"/>
                  <a:gd name="T31" fmla="*/ 2 h 282"/>
                  <a:gd name="T32" fmla="*/ 206 w 266"/>
                  <a:gd name="T33" fmla="*/ 6 h 282"/>
                  <a:gd name="T34" fmla="*/ 216 w 266"/>
                  <a:gd name="T35" fmla="*/ 10 h 282"/>
                  <a:gd name="T36" fmla="*/ 226 w 266"/>
                  <a:gd name="T37" fmla="*/ 16 h 282"/>
                  <a:gd name="T38" fmla="*/ 234 w 266"/>
                  <a:gd name="T39" fmla="*/ 22 h 282"/>
                  <a:gd name="T40" fmla="*/ 242 w 266"/>
                  <a:gd name="T41" fmla="*/ 30 h 282"/>
                  <a:gd name="T42" fmla="*/ 248 w 266"/>
                  <a:gd name="T43" fmla="*/ 38 h 282"/>
                  <a:gd name="T44" fmla="*/ 254 w 266"/>
                  <a:gd name="T45" fmla="*/ 46 h 282"/>
                  <a:gd name="T46" fmla="*/ 258 w 266"/>
                  <a:gd name="T47" fmla="*/ 56 h 282"/>
                  <a:gd name="T48" fmla="*/ 262 w 266"/>
                  <a:gd name="T49" fmla="*/ 80 h 282"/>
                  <a:gd name="T50" fmla="*/ 266 w 266"/>
                  <a:gd name="T51" fmla="*/ 104 h 282"/>
                  <a:gd name="T52" fmla="*/ 266 w 266"/>
                  <a:gd name="T53" fmla="*/ 130 h 282"/>
                  <a:gd name="T54" fmla="*/ 266 w 266"/>
                  <a:gd name="T55" fmla="*/ 282 h 282"/>
                  <a:gd name="T56" fmla="*/ 182 w 266"/>
                  <a:gd name="T57" fmla="*/ 282 h 282"/>
                  <a:gd name="T58" fmla="*/ 182 w 266"/>
                  <a:gd name="T59" fmla="*/ 148 h 282"/>
                  <a:gd name="T60" fmla="*/ 182 w 266"/>
                  <a:gd name="T61" fmla="*/ 148 h 282"/>
                  <a:gd name="T62" fmla="*/ 180 w 266"/>
                  <a:gd name="T63" fmla="*/ 124 h 282"/>
                  <a:gd name="T64" fmla="*/ 178 w 266"/>
                  <a:gd name="T65" fmla="*/ 110 h 282"/>
                  <a:gd name="T66" fmla="*/ 176 w 266"/>
                  <a:gd name="T67" fmla="*/ 100 h 282"/>
                  <a:gd name="T68" fmla="*/ 170 w 266"/>
                  <a:gd name="T69" fmla="*/ 90 h 282"/>
                  <a:gd name="T70" fmla="*/ 162 w 266"/>
                  <a:gd name="T71" fmla="*/ 82 h 282"/>
                  <a:gd name="T72" fmla="*/ 152 w 266"/>
                  <a:gd name="T73" fmla="*/ 76 h 282"/>
                  <a:gd name="T74" fmla="*/ 138 w 266"/>
                  <a:gd name="T75" fmla="*/ 76 h 282"/>
                  <a:gd name="T76" fmla="*/ 138 w 266"/>
                  <a:gd name="T77" fmla="*/ 76 h 282"/>
                  <a:gd name="T78" fmla="*/ 122 w 266"/>
                  <a:gd name="T79" fmla="*/ 76 h 282"/>
                  <a:gd name="T80" fmla="*/ 110 w 266"/>
                  <a:gd name="T81" fmla="*/ 82 h 282"/>
                  <a:gd name="T82" fmla="*/ 102 w 266"/>
                  <a:gd name="T83" fmla="*/ 88 h 282"/>
                  <a:gd name="T84" fmla="*/ 94 w 266"/>
                  <a:gd name="T85" fmla="*/ 96 h 282"/>
                  <a:gd name="T86" fmla="*/ 90 w 266"/>
                  <a:gd name="T87" fmla="*/ 108 h 282"/>
                  <a:gd name="T88" fmla="*/ 88 w 266"/>
                  <a:gd name="T89" fmla="*/ 120 h 282"/>
                  <a:gd name="T90" fmla="*/ 86 w 266"/>
                  <a:gd name="T91" fmla="*/ 146 h 282"/>
                  <a:gd name="T92" fmla="*/ 86 w 266"/>
                  <a:gd name="T93" fmla="*/ 282 h 282"/>
                  <a:gd name="T94" fmla="*/ 0 w 266"/>
                  <a:gd name="T95" fmla="*/ 282 h 282"/>
                  <a:gd name="T96" fmla="*/ 0 w 266"/>
                  <a:gd name="T97" fmla="*/ 6 h 282"/>
                  <a:gd name="T98" fmla="*/ 0 w 266"/>
                  <a:gd name="T99"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82">
                    <a:moveTo>
                      <a:pt x="0" y="6"/>
                    </a:moveTo>
                    <a:lnTo>
                      <a:pt x="82" y="6"/>
                    </a:lnTo>
                    <a:lnTo>
                      <a:pt x="82" y="44"/>
                    </a:lnTo>
                    <a:lnTo>
                      <a:pt x="84" y="44"/>
                    </a:lnTo>
                    <a:lnTo>
                      <a:pt x="84" y="44"/>
                    </a:lnTo>
                    <a:lnTo>
                      <a:pt x="88" y="36"/>
                    </a:lnTo>
                    <a:lnTo>
                      <a:pt x="96" y="28"/>
                    </a:lnTo>
                    <a:lnTo>
                      <a:pt x="104" y="20"/>
                    </a:lnTo>
                    <a:lnTo>
                      <a:pt x="112" y="14"/>
                    </a:lnTo>
                    <a:lnTo>
                      <a:pt x="124" y="8"/>
                    </a:lnTo>
                    <a:lnTo>
                      <a:pt x="136" y="4"/>
                    </a:lnTo>
                    <a:lnTo>
                      <a:pt x="150" y="0"/>
                    </a:lnTo>
                    <a:lnTo>
                      <a:pt x="164" y="0"/>
                    </a:lnTo>
                    <a:lnTo>
                      <a:pt x="164" y="0"/>
                    </a:lnTo>
                    <a:lnTo>
                      <a:pt x="180" y="0"/>
                    </a:lnTo>
                    <a:lnTo>
                      <a:pt x="194" y="2"/>
                    </a:lnTo>
                    <a:lnTo>
                      <a:pt x="206" y="6"/>
                    </a:lnTo>
                    <a:lnTo>
                      <a:pt x="216" y="10"/>
                    </a:lnTo>
                    <a:lnTo>
                      <a:pt x="226" y="16"/>
                    </a:lnTo>
                    <a:lnTo>
                      <a:pt x="234" y="22"/>
                    </a:lnTo>
                    <a:lnTo>
                      <a:pt x="242" y="30"/>
                    </a:lnTo>
                    <a:lnTo>
                      <a:pt x="248" y="38"/>
                    </a:lnTo>
                    <a:lnTo>
                      <a:pt x="254" y="46"/>
                    </a:lnTo>
                    <a:lnTo>
                      <a:pt x="258" y="56"/>
                    </a:lnTo>
                    <a:lnTo>
                      <a:pt x="262" y="80"/>
                    </a:lnTo>
                    <a:lnTo>
                      <a:pt x="266" y="104"/>
                    </a:lnTo>
                    <a:lnTo>
                      <a:pt x="266" y="130"/>
                    </a:lnTo>
                    <a:lnTo>
                      <a:pt x="266" y="282"/>
                    </a:lnTo>
                    <a:lnTo>
                      <a:pt x="182" y="282"/>
                    </a:lnTo>
                    <a:lnTo>
                      <a:pt x="182" y="148"/>
                    </a:lnTo>
                    <a:lnTo>
                      <a:pt x="182" y="148"/>
                    </a:lnTo>
                    <a:lnTo>
                      <a:pt x="180" y="124"/>
                    </a:lnTo>
                    <a:lnTo>
                      <a:pt x="178" y="110"/>
                    </a:lnTo>
                    <a:lnTo>
                      <a:pt x="176" y="100"/>
                    </a:lnTo>
                    <a:lnTo>
                      <a:pt x="170" y="90"/>
                    </a:lnTo>
                    <a:lnTo>
                      <a:pt x="162" y="82"/>
                    </a:lnTo>
                    <a:lnTo>
                      <a:pt x="152" y="76"/>
                    </a:lnTo>
                    <a:lnTo>
                      <a:pt x="138" y="76"/>
                    </a:lnTo>
                    <a:lnTo>
                      <a:pt x="138" y="76"/>
                    </a:lnTo>
                    <a:lnTo>
                      <a:pt x="122" y="76"/>
                    </a:lnTo>
                    <a:lnTo>
                      <a:pt x="110" y="82"/>
                    </a:lnTo>
                    <a:lnTo>
                      <a:pt x="102" y="88"/>
                    </a:lnTo>
                    <a:lnTo>
                      <a:pt x="94" y="96"/>
                    </a:lnTo>
                    <a:lnTo>
                      <a:pt x="90" y="108"/>
                    </a:lnTo>
                    <a:lnTo>
                      <a:pt x="88" y="120"/>
                    </a:lnTo>
                    <a:lnTo>
                      <a:pt x="86" y="146"/>
                    </a:lnTo>
                    <a:lnTo>
                      <a:pt x="86" y="282"/>
                    </a:lnTo>
                    <a:lnTo>
                      <a:pt x="0" y="282"/>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solidFill>
                <a:srgbClr val="000000"/>
              </a:solidFill>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5" name="Text Placeholder 2"/>
          <p:cNvSpPr>
            <a:spLocks noGrp="1"/>
          </p:cNvSpPr>
          <p:nvPr>
            <p:ph type="body" sz="quarter" idx="14"/>
          </p:nvPr>
        </p:nvSpPr>
        <p:spPr>
          <a:xfrm>
            <a:off x="1584000" y="4182511"/>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6" name="TextBox 15"/>
          <p:cNvSpPr txBox="1"/>
          <p:nvPr userDrawn="1">
            <p:custDataLst>
              <p:tags r:id="rId1"/>
            </p:custDataLst>
          </p:nvPr>
        </p:nvSpPr>
        <p:spPr>
          <a:xfrm>
            <a:off x="1846217" y="6690918"/>
            <a:ext cx="5442857" cy="93059"/>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Public</a:t>
            </a:r>
          </a:p>
        </p:txBody>
      </p:sp>
    </p:spTree>
    <p:extLst>
      <p:ext uri="{BB962C8B-B14F-4D97-AF65-F5344CB8AC3E}">
        <p14:creationId xmlns:p14="http://schemas.microsoft.com/office/powerpoint/2010/main" val="66275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RF_Presentation cover">
    <p:spTree>
      <p:nvGrpSpPr>
        <p:cNvPr id="1" name=""/>
        <p:cNvGrpSpPr/>
        <p:nvPr/>
      </p:nvGrpSpPr>
      <p:grpSpPr>
        <a:xfrm>
          <a:off x="0" y="0"/>
          <a:ext cx="0" cy="0"/>
          <a:chOff x="0" y="0"/>
          <a:chExt cx="0" cy="0"/>
        </a:xfrm>
      </p:grpSpPr>
      <p:pic>
        <p:nvPicPr>
          <p:cNvPr id="5" name="Picture 4"/>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NRF PowerPoint Title Slide Panel.eps"/>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14000" y="0"/>
            <a:ext cx="8316000" cy="4269517"/>
          </a:xfrm>
          <a:prstGeom prst="rect">
            <a:avLst/>
          </a:prstGeom>
        </p:spPr>
      </p:pic>
      <p:sp>
        <p:nvSpPr>
          <p:cNvPr id="2" name="Title 1"/>
          <p:cNvSpPr>
            <a:spLocks noGrp="1"/>
          </p:cNvSpPr>
          <p:nvPr>
            <p:ph type="title" hasCustomPrompt="1"/>
            <p:custDataLst>
              <p:tags r:id="rId3"/>
            </p:custDataLst>
          </p:nvPr>
        </p:nvSpPr>
        <p:spPr>
          <a:xfrm>
            <a:off x="853200" y="1962000"/>
            <a:ext cx="7560000" cy="468313"/>
          </a:xfrm>
        </p:spPr>
        <p:txBody>
          <a:bodyPr/>
          <a:lstStyle>
            <a:lvl1pPr>
              <a:defRPr baseline="0">
                <a:solidFill>
                  <a:schemeClr val="bg1"/>
                </a:solidFill>
              </a:defRPr>
            </a:lvl1pPr>
          </a:lstStyle>
          <a:p>
            <a:r>
              <a:rPr lang="en-GB"/>
              <a:t>Title</a:t>
            </a:r>
            <a:endParaRPr lang="en-GB" dirty="0"/>
          </a:p>
        </p:txBody>
      </p:sp>
      <p:sp>
        <p:nvSpPr>
          <p:cNvPr id="3" name="Text Placeholder 2"/>
          <p:cNvSpPr>
            <a:spLocks noGrp="1"/>
          </p:cNvSpPr>
          <p:nvPr>
            <p:ph type="body" sz="half" idx="1" hasCustomPrompt="1"/>
            <p:custDataLst>
              <p:tags r:id="rId4"/>
            </p:custDataLst>
          </p:nvPr>
        </p:nvSpPr>
        <p:spPr>
          <a:xfrm>
            <a:off x="853200" y="2433600"/>
            <a:ext cx="7560000" cy="1764000"/>
          </a:xfrm>
          <a:prstGeom prst="rect">
            <a:avLst/>
          </a:prstGeom>
        </p:spPr>
        <p:txBody>
          <a:bodyPr wrap="square"/>
          <a:lstStyle>
            <a:lvl1pPr>
              <a:defRPr sz="1800" baseline="0">
                <a:solidFill>
                  <a:schemeClr val="bg1"/>
                </a:solidFill>
              </a:defRPr>
            </a:lvl1pPr>
            <a:lvl2pPr>
              <a:defRPr>
                <a:solidFill>
                  <a:schemeClr val="bg1"/>
                </a:solidFill>
              </a:defRPr>
            </a:lvl2pPr>
          </a:lstStyle>
          <a:p>
            <a:pPr lvl="0"/>
            <a:r>
              <a:rPr lang="en-GB"/>
              <a:t>First name surname</a:t>
            </a:r>
          </a:p>
          <a:p>
            <a:pPr lvl="0"/>
            <a:r>
              <a:rPr lang="en-GB"/>
              <a:t>Position</a:t>
            </a:r>
          </a:p>
          <a:p>
            <a:pPr lvl="0"/>
            <a:r>
              <a:rPr lang="en-GB"/>
              <a:t>Legal Entity</a:t>
            </a:r>
          </a:p>
          <a:p>
            <a:pPr lvl="0"/>
            <a:r>
              <a:rPr lang="en-GB"/>
              <a:t>Date</a:t>
            </a:r>
          </a:p>
          <a:p>
            <a:pPr lvl="0"/>
            <a:endParaRPr lang="en-GB" dirty="0"/>
          </a:p>
        </p:txBody>
      </p:sp>
    </p:spTree>
    <p:extLst>
      <p:ext uri="{BB962C8B-B14F-4D97-AF65-F5344CB8AC3E}">
        <p14:creationId xmlns:p14="http://schemas.microsoft.com/office/powerpoint/2010/main" val="3632810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RF_Standard slide">
    <p:spTree>
      <p:nvGrpSpPr>
        <p:cNvPr id="1" name=""/>
        <p:cNvGrpSpPr/>
        <p:nvPr/>
      </p:nvGrpSpPr>
      <p:grpSpPr>
        <a:xfrm>
          <a:off x="0" y="0"/>
          <a:ext cx="0" cy="0"/>
          <a:chOff x="0" y="0"/>
          <a:chExt cx="0" cy="0"/>
        </a:xfrm>
      </p:grpSpPr>
      <p:sp>
        <p:nvSpPr>
          <p:cNvPr id="5" name="Title 1"/>
          <p:cNvSpPr>
            <a:spLocks noGrp="1"/>
          </p:cNvSpPr>
          <p:nvPr>
            <p:ph type="title" hasCustomPrompt="1"/>
            <p:custDataLst>
              <p:tags r:id="rId1"/>
            </p:custDataLst>
          </p:nvPr>
        </p:nvSpPr>
        <p:spPr>
          <a:xfrm>
            <a:off x="358775" y="431800"/>
            <a:ext cx="8424000" cy="503238"/>
          </a:xfrm>
        </p:spPr>
        <p:txBody>
          <a:bodyPr/>
          <a:lstStyle>
            <a:lvl1pPr>
              <a:defRPr baseline="0"/>
            </a:lvl1pPr>
          </a:lstStyle>
          <a:p>
            <a:r>
              <a:rPr lang="en-GB"/>
              <a:t>Slide title</a:t>
            </a:r>
            <a:endParaRPr lang="en-GB" dirty="0"/>
          </a:p>
        </p:txBody>
      </p:sp>
      <p:sp>
        <p:nvSpPr>
          <p:cNvPr id="7" name="Slide Number Placeholder 4"/>
          <p:cNvSpPr>
            <a:spLocks noGrp="1"/>
          </p:cNvSpPr>
          <p:nvPr>
            <p:ph type="sldNum" sz="quarter" idx="11"/>
            <p:custDataLst>
              <p:tags r:id="rId2"/>
            </p:custDataLst>
          </p:nvPr>
        </p:nvSpPr>
        <p:spPr>
          <a:xfrm>
            <a:off x="358775" y="6529388"/>
            <a:ext cx="179388" cy="179387"/>
          </a:xfrm>
        </p:spPr>
        <p:txBody>
          <a:bodyPr/>
          <a:lstStyle>
            <a:lvl1pPr>
              <a:defRPr/>
            </a:lvl1pPr>
          </a:lstStyle>
          <a:p>
            <a:fld id="{56E3EF9F-6447-4352-9D67-5AAB50718BD2}" type="slidenum">
              <a:rPr lang="en-GB" smtClean="0">
                <a:solidFill>
                  <a:srgbClr val="000000"/>
                </a:solidFill>
              </a:rPr>
              <a:pPr/>
              <a:t>‹#›</a:t>
            </a:fld>
            <a:endParaRPr lang="en-GB" dirty="0">
              <a:solidFill>
                <a:srgbClr val="000000"/>
              </a:solidFill>
            </a:endParaRPr>
          </a:p>
        </p:txBody>
      </p:sp>
      <p:sp>
        <p:nvSpPr>
          <p:cNvPr id="8" name="Text Placeholder 6"/>
          <p:cNvSpPr>
            <a:spLocks noGrp="1"/>
          </p:cNvSpPr>
          <p:nvPr>
            <p:ph type="body" sz="quarter" idx="12" hasCustomPrompt="1"/>
            <p:custDataLst>
              <p:tags r:id="rId3"/>
            </p:custDataLst>
          </p:nvPr>
        </p:nvSpPr>
        <p:spPr>
          <a:xfrm>
            <a:off x="358775" y="1044000"/>
            <a:ext cx="8424000" cy="5040000"/>
          </a:xfrm>
          <a:prstGeom prst="rect">
            <a:avLst/>
          </a:prstGeom>
        </p:spPr>
        <p:txBody>
          <a:bodyPr wrap="square" lIns="0" tIns="0" rIns="0" bIns="0"/>
          <a:lstStyle>
            <a:lvl2pPr>
              <a:defRPr/>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9" name="Line 16"/>
          <p:cNvSpPr>
            <a:spLocks noChangeShapeType="1"/>
          </p:cNvSpPr>
          <p:nvPr userDrawn="1">
            <p:custDataLst>
              <p:tags r:id="rId4"/>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dirty="0">
              <a:solidFill>
                <a:srgbClr val="000000"/>
              </a:solidFill>
            </a:endParaRPr>
          </a:p>
        </p:txBody>
      </p:sp>
      <p:sp>
        <p:nvSpPr>
          <p:cNvPr id="2" name="Footer Placeholder 1"/>
          <p:cNvSpPr>
            <a:spLocks noGrp="1"/>
          </p:cNvSpPr>
          <p:nvPr>
            <p:ph type="ftr" sz="quarter" idx="13"/>
            <p:custDataLst>
              <p:tags r:id="rId5"/>
            </p:custDataLst>
          </p:nvPr>
        </p:nvSpPr>
        <p:spPr/>
        <p:txBody>
          <a:bodyPr/>
          <a:lstStyle/>
          <a:p>
            <a:r>
              <a:rPr lang="en-GB">
                <a:solidFill>
                  <a:srgbClr val="000000"/>
                </a:solidFill>
              </a:rPr>
              <a:t>HOK#13047333</a:t>
            </a:r>
            <a:endParaRPr lang="en-GB" dirty="0">
              <a:solidFill>
                <a:srgbClr val="000000"/>
              </a:solidFill>
            </a:endParaRPr>
          </a:p>
        </p:txBody>
      </p:sp>
    </p:spTree>
    <p:extLst>
      <p:ext uri="{BB962C8B-B14F-4D97-AF65-F5344CB8AC3E}">
        <p14:creationId xmlns:p14="http://schemas.microsoft.com/office/powerpoint/2010/main" val="3958834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RF_Summary highlights 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GB"/>
              <a:t>Slide title</a:t>
            </a:r>
            <a:endParaRPr lang="en-GB" dirty="0"/>
          </a:p>
        </p:txBody>
      </p:sp>
      <p:sp>
        <p:nvSpPr>
          <p:cNvPr id="5" name="Footer Placeholder 4"/>
          <p:cNvSpPr>
            <a:spLocks noGrp="1"/>
          </p:cNvSpPr>
          <p:nvPr>
            <p:ph type="ftr" sz="quarter" idx="10"/>
            <p:custDataLst>
              <p:tags r:id="rId2"/>
            </p:custDataLst>
          </p:nvPr>
        </p:nvSpPr>
        <p:spPr/>
        <p:txBody>
          <a:bodyPr/>
          <a:lstStyle>
            <a:lvl1pPr>
              <a:defRPr/>
            </a:lvl1pPr>
          </a:lstStyle>
          <a:p>
            <a:r>
              <a:rPr lang="en-GB">
                <a:solidFill>
                  <a:srgbClr val="000000"/>
                </a:solidFill>
              </a:rPr>
              <a:t>HOK#13047333</a:t>
            </a:r>
            <a:endParaRPr lang="en-GB" dirty="0">
              <a:solidFill>
                <a:srgbClr val="000000"/>
              </a:solidFill>
            </a:endParaRPr>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GB" smtClean="0">
                <a:solidFill>
                  <a:srgbClr val="000000"/>
                </a:solidFill>
              </a:rPr>
              <a:pPr/>
              <a:t>‹#›</a:t>
            </a:fld>
            <a:endParaRPr lang="en-GB" dirty="0">
              <a:solidFill>
                <a:srgbClr val="000000"/>
              </a:solidFill>
            </a:endParaRPr>
          </a:p>
        </p:txBody>
      </p:sp>
      <p:sp>
        <p:nvSpPr>
          <p:cNvPr id="8" name="Text Placeholder 7"/>
          <p:cNvSpPr>
            <a:spLocks noGrp="1"/>
          </p:cNvSpPr>
          <p:nvPr>
            <p:ph type="body" sz="quarter" idx="12" hasCustomPrompt="1"/>
            <p:custDataLst>
              <p:tags r:id="rId4"/>
            </p:custDataLst>
          </p:nvPr>
        </p:nvSpPr>
        <p:spPr>
          <a:xfrm>
            <a:off x="358775" y="1098000"/>
            <a:ext cx="3996000" cy="4680000"/>
          </a:xfrm>
          <a:prstGeom prst="rect">
            <a:avLst/>
          </a:prstGeom>
          <a:solidFill>
            <a:schemeClr val="bg1">
              <a:lumMod val="85000"/>
            </a:schemeClr>
          </a:solidFill>
        </p:spPr>
        <p:txBody>
          <a:bodyPr wrap="square" lIns="180000" tIns="180000" rIns="180000" bIns="180000"/>
          <a:lstStyle>
            <a:lvl2pPr>
              <a:defRPr baseline="0"/>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10" name="Text Placeholder 9"/>
          <p:cNvSpPr>
            <a:spLocks noGrp="1"/>
          </p:cNvSpPr>
          <p:nvPr>
            <p:ph type="body" sz="quarter" idx="13" hasCustomPrompt="1"/>
            <p:custDataLst>
              <p:tags r:id="rId5"/>
            </p:custDataLst>
          </p:nvPr>
        </p:nvSpPr>
        <p:spPr>
          <a:xfrm>
            <a:off x="4788000" y="1098000"/>
            <a:ext cx="3996000" cy="4680000"/>
          </a:xfrm>
          <a:prstGeom prst="rect">
            <a:avLst/>
          </a:prstGeom>
          <a:solidFill>
            <a:schemeClr val="bg1">
              <a:lumMod val="85000"/>
            </a:schemeClr>
          </a:solidFill>
        </p:spPr>
        <p:txBody>
          <a:bodyPr wrap="square" lIns="180000" tIns="180000" rIns="180000" bIns="180000"/>
          <a:lstStyle>
            <a:lvl2pPr>
              <a:defRPr/>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7" name="Line 16"/>
          <p:cNvSpPr>
            <a:spLocks noChangeShapeType="1"/>
          </p:cNvSpPr>
          <p:nvPr userDrawn="1">
            <p:custDataLst>
              <p:tags r:id="rId6"/>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dirty="0">
              <a:solidFill>
                <a:srgbClr val="000000"/>
              </a:solidFill>
            </a:endParaRPr>
          </a:p>
        </p:txBody>
      </p:sp>
    </p:spTree>
    <p:extLst>
      <p:ext uri="{BB962C8B-B14F-4D97-AF65-F5344CB8AC3E}">
        <p14:creationId xmlns:p14="http://schemas.microsoft.com/office/powerpoint/2010/main" val="7786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9F3FEC-6BA4-41B8-9739-F0875BDC3F17}"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2806887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RF_Summary highlights grid of fou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baseline="0"/>
            </a:lvl1pPr>
          </a:lstStyle>
          <a:p>
            <a:r>
              <a:rPr lang="en-GB"/>
              <a:t>Slide title</a:t>
            </a:r>
            <a:endParaRPr lang="en-GB" dirty="0"/>
          </a:p>
        </p:txBody>
      </p:sp>
      <p:sp>
        <p:nvSpPr>
          <p:cNvPr id="5" name="Footer Placeholder 4"/>
          <p:cNvSpPr>
            <a:spLocks noGrp="1"/>
          </p:cNvSpPr>
          <p:nvPr>
            <p:ph type="ftr" sz="quarter" idx="10"/>
            <p:custDataLst>
              <p:tags r:id="rId2"/>
            </p:custDataLst>
          </p:nvPr>
        </p:nvSpPr>
        <p:spPr/>
        <p:txBody>
          <a:bodyPr/>
          <a:lstStyle>
            <a:lvl1pPr>
              <a:defRPr/>
            </a:lvl1pPr>
          </a:lstStyle>
          <a:p>
            <a:r>
              <a:rPr lang="en-GB">
                <a:solidFill>
                  <a:srgbClr val="000000"/>
                </a:solidFill>
              </a:rPr>
              <a:t>HOK#13047333</a:t>
            </a:r>
            <a:endParaRPr lang="en-GB" dirty="0">
              <a:solidFill>
                <a:srgbClr val="000000"/>
              </a:solidFill>
            </a:endParaRPr>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GB" smtClean="0">
                <a:solidFill>
                  <a:srgbClr val="000000"/>
                </a:solidFill>
              </a:rPr>
              <a:pPr/>
              <a:t>‹#›</a:t>
            </a:fld>
            <a:endParaRPr lang="en-GB" dirty="0">
              <a:solidFill>
                <a:srgbClr val="000000"/>
              </a:solidFill>
            </a:endParaRPr>
          </a:p>
        </p:txBody>
      </p:sp>
      <p:sp>
        <p:nvSpPr>
          <p:cNvPr id="8" name="Text Placeholder 7"/>
          <p:cNvSpPr>
            <a:spLocks noGrp="1"/>
          </p:cNvSpPr>
          <p:nvPr>
            <p:ph type="body" sz="quarter" idx="12" hasCustomPrompt="1"/>
            <p:custDataLst>
              <p:tags r:id="rId4"/>
            </p:custDataLst>
          </p:nvPr>
        </p:nvSpPr>
        <p:spPr>
          <a:xfrm>
            <a:off x="358775" y="1098000"/>
            <a:ext cx="3996000" cy="2196000"/>
          </a:xfrm>
          <a:prstGeom prst="rect">
            <a:avLst/>
          </a:prstGeom>
          <a:solidFill>
            <a:schemeClr val="bg1">
              <a:lumMod val="85000"/>
            </a:schemeClr>
          </a:solidFill>
        </p:spPr>
        <p:txBody>
          <a:bodyPr wrap="square" lIns="180000" tIns="180000" rIns="180000" bIns="180000"/>
          <a:lstStyle>
            <a:lvl2pPr>
              <a:defRPr baseline="0"/>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10" name="Text Placeholder 9"/>
          <p:cNvSpPr>
            <a:spLocks noGrp="1"/>
          </p:cNvSpPr>
          <p:nvPr>
            <p:ph type="body" sz="quarter" idx="13" hasCustomPrompt="1"/>
            <p:custDataLst>
              <p:tags r:id="rId5"/>
            </p:custDataLst>
          </p:nvPr>
        </p:nvSpPr>
        <p:spPr>
          <a:xfrm>
            <a:off x="4788000" y="109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4" name="Text Placeholder 3"/>
          <p:cNvSpPr>
            <a:spLocks noGrp="1"/>
          </p:cNvSpPr>
          <p:nvPr>
            <p:ph type="body" sz="quarter" idx="14" hasCustomPrompt="1"/>
            <p:custDataLst>
              <p:tags r:id="rId6"/>
            </p:custDataLst>
          </p:nvPr>
        </p:nvSpPr>
        <p:spPr>
          <a:xfrm>
            <a:off x="3672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9" name="Text Placeholder 8"/>
          <p:cNvSpPr>
            <a:spLocks noGrp="1"/>
          </p:cNvSpPr>
          <p:nvPr>
            <p:ph type="body" sz="quarter" idx="15" hasCustomPrompt="1"/>
            <p:custDataLst>
              <p:tags r:id="rId7"/>
            </p:custDataLst>
          </p:nvPr>
        </p:nvSpPr>
        <p:spPr>
          <a:xfrm>
            <a:off x="47916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11" name="Line 16"/>
          <p:cNvSpPr>
            <a:spLocks noChangeShapeType="1"/>
          </p:cNvSpPr>
          <p:nvPr userDrawn="1">
            <p:custDataLst>
              <p:tags r:id="rId8"/>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dirty="0">
              <a:solidFill>
                <a:srgbClr val="000000"/>
              </a:solidFill>
            </a:endParaRPr>
          </a:p>
        </p:txBody>
      </p:sp>
    </p:spTree>
    <p:extLst>
      <p:ext uri="{BB962C8B-B14F-4D97-AF65-F5344CB8AC3E}">
        <p14:creationId xmlns:p14="http://schemas.microsoft.com/office/powerpoint/2010/main" val="1002507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RF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a:xfrm>
            <a:off x="358775" y="6529388"/>
            <a:ext cx="179388" cy="179387"/>
          </a:xfrm>
        </p:spPr>
        <p:txBody>
          <a:bodyPr/>
          <a:lstStyle>
            <a:lvl1pPr>
              <a:defRPr/>
            </a:lvl1pPr>
          </a:lstStyle>
          <a:p>
            <a:fld id="{C219EB94-48BC-4BDB-AE90-B3BAC65062F0}" type="slidenum">
              <a:rPr lang="en-GB" smtClean="0">
                <a:solidFill>
                  <a:srgbClr val="000000"/>
                </a:solidFill>
              </a:rPr>
              <a:pPr/>
              <a:t>‹#›</a:t>
            </a:fld>
            <a:endParaRPr lang="en-GB" dirty="0">
              <a:solidFill>
                <a:srgbClr val="000000"/>
              </a:solidFill>
            </a:endParaRPr>
          </a:p>
        </p:txBody>
      </p:sp>
      <p:sp>
        <p:nvSpPr>
          <p:cNvPr id="6" name="Text Placeholder 5"/>
          <p:cNvSpPr>
            <a:spLocks noGrp="1"/>
          </p:cNvSpPr>
          <p:nvPr>
            <p:ph type="body" sz="quarter" idx="12" hasCustomPrompt="1"/>
            <p:custDataLst>
              <p:tags r:id="rId2"/>
            </p:custDataLst>
          </p:nvPr>
        </p:nvSpPr>
        <p:spPr>
          <a:xfrm>
            <a:off x="358775" y="432000"/>
            <a:ext cx="8420400" cy="5648400"/>
          </a:xfrm>
          <a:prstGeom prst="rect">
            <a:avLst/>
          </a:prstGeom>
        </p:spPr>
        <p:txBody>
          <a:bodyPr wrap="square" lIns="0" tIns="0" rIns="0" bIns="0"/>
          <a:lstStyle>
            <a:lvl2pPr>
              <a:defRPr baseline="0"/>
            </a:lvl2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a:t>
            </a:r>
            <a:endParaRPr lang="en-GB" dirty="0"/>
          </a:p>
        </p:txBody>
      </p:sp>
      <p:sp>
        <p:nvSpPr>
          <p:cNvPr id="5" name="Line 16"/>
          <p:cNvSpPr>
            <a:spLocks noChangeShapeType="1"/>
          </p:cNvSpPr>
          <p:nvPr userDrawn="1">
            <p:custDataLst>
              <p:tags r:id="rId3"/>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dirty="0">
              <a:solidFill>
                <a:srgbClr val="000000"/>
              </a:solidFill>
            </a:endParaRPr>
          </a:p>
        </p:txBody>
      </p:sp>
      <p:sp>
        <p:nvSpPr>
          <p:cNvPr id="2" name="Footer Placeholder 1"/>
          <p:cNvSpPr>
            <a:spLocks noGrp="1"/>
          </p:cNvSpPr>
          <p:nvPr>
            <p:ph type="ftr" sz="quarter" idx="13"/>
            <p:custDataLst>
              <p:tags r:id="rId4"/>
            </p:custDataLst>
          </p:nvPr>
        </p:nvSpPr>
        <p:spPr/>
        <p:txBody>
          <a:bodyPr/>
          <a:lstStyle/>
          <a:p>
            <a:r>
              <a:rPr lang="en-GB">
                <a:solidFill>
                  <a:srgbClr val="000000"/>
                </a:solidFill>
              </a:rPr>
              <a:t>HOK#13047333</a:t>
            </a:r>
            <a:endParaRPr lang="en-GB" dirty="0">
              <a:solidFill>
                <a:srgbClr val="000000"/>
              </a:solidFill>
            </a:endParaRPr>
          </a:p>
        </p:txBody>
      </p:sp>
    </p:spTree>
    <p:extLst>
      <p:ext uri="{BB962C8B-B14F-4D97-AF65-F5344CB8AC3E}">
        <p14:creationId xmlns:p14="http://schemas.microsoft.com/office/powerpoint/2010/main" val="204007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RF_Standard pictur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custDataLst>
              <p:tags r:id="rId1"/>
            </p:custDataLst>
          </p:nvPr>
        </p:nvSpPr>
        <p:spPr>
          <a:xfrm>
            <a:off x="0" y="0"/>
            <a:ext cx="9147600" cy="6861600"/>
          </a:xfrm>
        </p:spPr>
        <p:txBody>
          <a:bodyPr>
            <a:normAutofit/>
          </a:bodyPr>
          <a:lstStyle>
            <a:lvl1pPr>
              <a:defRPr lang="en-US" sz="2200" kern="1200" baseline="0" dirty="0" smtClean="0">
                <a:solidFill>
                  <a:schemeClr val="tx2"/>
                </a:solidFill>
                <a:latin typeface="Arial" pitchFamily="34" charset="0"/>
                <a:ea typeface="+mn-ea"/>
                <a:cs typeface="Arial"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a:t>Select to insert full page picture</a:t>
            </a:r>
            <a:endParaRPr lang="en-GB" dirty="0"/>
          </a:p>
        </p:txBody>
      </p:sp>
    </p:spTree>
    <p:extLst>
      <p:ext uri="{BB962C8B-B14F-4D97-AF65-F5344CB8AC3E}">
        <p14:creationId xmlns:p14="http://schemas.microsoft.com/office/powerpoint/2010/main" val="4228477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NRF_Back cover">
    <p:spTree>
      <p:nvGrpSpPr>
        <p:cNvPr id="1" name=""/>
        <p:cNvGrpSpPr/>
        <p:nvPr/>
      </p:nvGrpSpPr>
      <p:grpSpPr>
        <a:xfrm>
          <a:off x="0" y="0"/>
          <a:ext cx="0" cy="0"/>
          <a:chOff x="0" y="0"/>
          <a:chExt cx="0" cy="0"/>
        </a:xfrm>
      </p:grpSpPr>
      <p:pic>
        <p:nvPicPr>
          <p:cNvPr id="4" name="Picture 3"/>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335600" y="3070800"/>
            <a:ext cx="6461125" cy="720725"/>
          </a:xfrm>
          <a:prstGeom prst="rect">
            <a:avLst/>
          </a:prstGeom>
        </p:spPr>
      </p:pic>
    </p:spTree>
    <p:extLst>
      <p:ext uri="{BB962C8B-B14F-4D97-AF65-F5344CB8AC3E}">
        <p14:creationId xmlns:p14="http://schemas.microsoft.com/office/powerpoint/2010/main" val="3408569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solidFill>
                  <a:srgbClr val="000000"/>
                </a:solidFill>
              </a:rPr>
              <a:t>HOK#13047333</a:t>
            </a:r>
            <a:endParaRPr lang="en-GB" dirty="0">
              <a:solidFill>
                <a:srgbClr val="000000"/>
              </a:solidFill>
            </a:endParaRPr>
          </a:p>
        </p:txBody>
      </p:sp>
      <p:sp>
        <p:nvSpPr>
          <p:cNvPr id="4" name="Slide Number Placeholder 3"/>
          <p:cNvSpPr>
            <a:spLocks noGrp="1"/>
          </p:cNvSpPr>
          <p:nvPr>
            <p:ph type="sldNum" sz="quarter" idx="11"/>
          </p:nvPr>
        </p:nvSpPr>
        <p:spPr/>
        <p:txBody>
          <a:bodyPr/>
          <a:lstStyle/>
          <a:p>
            <a:fld id="{9A12B91B-C83B-4460-B2C8-CCFD3E5825AF}"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89431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RF_Standard disclaimer">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lvl1pPr>
              <a:defRPr/>
            </a:lvl1pPr>
          </a:lstStyle>
          <a:p>
            <a:r>
              <a:rPr lang="en-GB">
                <a:solidFill>
                  <a:srgbClr val="000000"/>
                </a:solidFill>
              </a:rPr>
              <a:t>HOK#13047333</a:t>
            </a:r>
            <a:endParaRPr lang="en-GB" dirty="0">
              <a:solidFill>
                <a:srgbClr val="000000"/>
              </a:solidFill>
            </a:endParaRPr>
          </a:p>
        </p:txBody>
      </p:sp>
      <p:sp>
        <p:nvSpPr>
          <p:cNvPr id="5" name="Slide Number Placeholder 4"/>
          <p:cNvSpPr>
            <a:spLocks noGrp="1"/>
          </p:cNvSpPr>
          <p:nvPr>
            <p:ph type="sldNum" sz="quarter" idx="11"/>
            <p:custDataLst>
              <p:tags r:id="rId2"/>
            </p:custDataLst>
          </p:nvPr>
        </p:nvSpPr>
        <p:spPr/>
        <p:txBody>
          <a:bodyPr/>
          <a:lstStyle>
            <a:lvl1pPr>
              <a:defRPr/>
            </a:lvl1pPr>
          </a:lstStyle>
          <a:p>
            <a:fld id="{4CF3FB75-92AC-43D7-B874-1B3BEFDC3FBA}" type="slidenum">
              <a:rPr lang="en-GB" smtClean="0">
                <a:solidFill>
                  <a:srgbClr val="000000"/>
                </a:solidFill>
              </a:rPr>
              <a:pPr/>
              <a:t>‹#›</a:t>
            </a:fld>
            <a:endParaRPr lang="en-GB" dirty="0">
              <a:solidFill>
                <a:srgbClr val="000000"/>
              </a:solidFill>
            </a:endParaRPr>
          </a:p>
        </p:txBody>
      </p:sp>
      <p:sp>
        <p:nvSpPr>
          <p:cNvPr id="7" name="Text Placeholder 6"/>
          <p:cNvSpPr>
            <a:spLocks noGrp="1"/>
          </p:cNvSpPr>
          <p:nvPr>
            <p:ph type="body" sz="quarter" idx="12" hasCustomPrompt="1"/>
            <p:custDataLst>
              <p:tags r:id="rId3"/>
            </p:custDataLst>
          </p:nvPr>
        </p:nvSpPr>
        <p:spPr>
          <a:xfrm>
            <a:off x="360000" y="1044000"/>
            <a:ext cx="8424000" cy="5040000"/>
          </a:xfrm>
          <a:prstGeom prst="rect">
            <a:avLst/>
          </a:prstGeom>
        </p:spPr>
        <p:txBody>
          <a:bodyPr anchor="b" anchorCtr="0"/>
          <a:lstStyle>
            <a:lvl1pPr>
              <a:defRPr/>
            </a:lvl1pPr>
            <a:lvl2pPr>
              <a:defRPr sz="700">
                <a:solidFill>
                  <a:schemeClr val="tx1"/>
                </a:solidFill>
              </a:defRPr>
            </a:lvl2pPr>
            <a:lvl3pPr>
              <a:defRPr sz="700"/>
            </a:lvl3pPr>
            <a:lvl4pPr>
              <a:defRPr sz="700"/>
            </a:lvl4pPr>
            <a:lvl5pPr>
              <a:defRPr sz="700"/>
            </a:lvl5pPr>
          </a:lstStyle>
          <a:p>
            <a:pPr lvl="0"/>
            <a:r>
              <a:rPr lang="en-GB"/>
              <a:t>Click to type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Line 16"/>
          <p:cNvSpPr>
            <a:spLocks noChangeShapeType="1"/>
          </p:cNvSpPr>
          <p:nvPr>
            <p:custDataLst>
              <p:tags r:id="rId4"/>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dirty="0">
              <a:solidFill>
                <a:srgbClr val="000000"/>
              </a:solidFill>
            </a:endParaRPr>
          </a:p>
        </p:txBody>
      </p:sp>
    </p:spTree>
    <p:extLst>
      <p:ext uri="{BB962C8B-B14F-4D97-AF65-F5344CB8AC3E}">
        <p14:creationId xmlns:p14="http://schemas.microsoft.com/office/powerpoint/2010/main" val="1110815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614" y="-6382"/>
            <a:ext cx="9153758" cy="6870763"/>
            <a:chOff x="-614" y="-6382"/>
            <a:chExt cx="9153758" cy="6870763"/>
          </a:xfrm>
        </p:grpSpPr>
        <p:sp>
          <p:nvSpPr>
            <p:cNvPr id="6" name="Rectangle 5"/>
            <p:cNvSpPr/>
            <p:nvPr userDrawn="1"/>
          </p:nvSpPr>
          <p:spPr>
            <a:xfrm>
              <a:off x="-614" y="0"/>
              <a:ext cx="9153758" cy="4250253"/>
            </a:xfrm>
            <a:custGeom>
              <a:avLst/>
              <a:gdLst>
                <a:gd name="connsiteX0" fmla="*/ 0 w 9144000"/>
                <a:gd name="connsiteY0" fmla="*/ 0 h 4250253"/>
                <a:gd name="connsiteX1" fmla="*/ 9144000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8896692 w 9144000"/>
                <a:gd name="connsiteY2" fmla="*/ 4046037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71621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65239 h 4250253"/>
                <a:gd name="connsiteX5" fmla="*/ 0 w 9144000"/>
                <a:gd name="connsiteY5" fmla="*/ 0 h 4250253"/>
                <a:gd name="connsiteX0" fmla="*/ 614 w 9144614"/>
                <a:gd name="connsiteY0" fmla="*/ 0 h 4250253"/>
                <a:gd name="connsiteX1" fmla="*/ 4121876 w 9144614"/>
                <a:gd name="connsiteY1" fmla="*/ 0 h 4250253"/>
                <a:gd name="connsiteX2" fmla="*/ 9139827 w 9144614"/>
                <a:gd name="connsiteY2" fmla="*/ 4141764 h 4250253"/>
                <a:gd name="connsiteX3" fmla="*/ 9144614 w 9144614"/>
                <a:gd name="connsiteY3" fmla="*/ 4250253 h 4250253"/>
                <a:gd name="connsiteX4" fmla="*/ 614 w 9144614"/>
                <a:gd name="connsiteY4" fmla="*/ 3765239 h 4250253"/>
                <a:gd name="connsiteX5" fmla="*/ 614 w 9144614"/>
                <a:gd name="connsiteY5" fmla="*/ 0 h 42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614" h="4250253">
                  <a:moveTo>
                    <a:pt x="614" y="0"/>
                  </a:moveTo>
                  <a:lnTo>
                    <a:pt x="4121876" y="0"/>
                  </a:lnTo>
                  <a:lnTo>
                    <a:pt x="9139827" y="4141764"/>
                  </a:lnTo>
                  <a:lnTo>
                    <a:pt x="9144614" y="4250253"/>
                  </a:lnTo>
                  <a:lnTo>
                    <a:pt x="614" y="3765239"/>
                  </a:lnTo>
                  <a:cubicBezTo>
                    <a:pt x="-1513" y="2508032"/>
                    <a:pt x="2741" y="1257207"/>
                    <a:pt x="61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5"/>
            <p:cNvSpPr/>
            <p:nvPr userDrawn="1"/>
          </p:nvSpPr>
          <p:spPr>
            <a:xfrm flipV="1">
              <a:off x="-613" y="3767801"/>
              <a:ext cx="9147126" cy="3096580"/>
            </a:xfrm>
            <a:custGeom>
              <a:avLst/>
              <a:gdLst>
                <a:gd name="connsiteX0" fmla="*/ 0 w 9144000"/>
                <a:gd name="connsiteY0" fmla="*/ 0 h 4250253"/>
                <a:gd name="connsiteX1" fmla="*/ 9144000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8896692 w 9144000"/>
                <a:gd name="connsiteY2" fmla="*/ 4046037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71621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65239 h 4250253"/>
                <a:gd name="connsiteX5" fmla="*/ 0 w 9144000"/>
                <a:gd name="connsiteY5" fmla="*/ 0 h 4250253"/>
                <a:gd name="connsiteX0" fmla="*/ 614 w 9144614"/>
                <a:gd name="connsiteY0" fmla="*/ 0 h 4250253"/>
                <a:gd name="connsiteX1" fmla="*/ 4121876 w 9144614"/>
                <a:gd name="connsiteY1" fmla="*/ 0 h 4250253"/>
                <a:gd name="connsiteX2" fmla="*/ 9139827 w 9144614"/>
                <a:gd name="connsiteY2" fmla="*/ 4141764 h 4250253"/>
                <a:gd name="connsiteX3" fmla="*/ 9144614 w 9144614"/>
                <a:gd name="connsiteY3" fmla="*/ 4250253 h 4250253"/>
                <a:gd name="connsiteX4" fmla="*/ 614 w 9144614"/>
                <a:gd name="connsiteY4" fmla="*/ 3765239 h 4250253"/>
                <a:gd name="connsiteX5" fmla="*/ 614 w 9144614"/>
                <a:gd name="connsiteY5" fmla="*/ 0 h 4250253"/>
                <a:gd name="connsiteX0" fmla="*/ 614 w 9144614"/>
                <a:gd name="connsiteY0" fmla="*/ 0 h 5061350"/>
                <a:gd name="connsiteX1" fmla="*/ 4121876 w 9144614"/>
                <a:gd name="connsiteY1" fmla="*/ 0 h 5061350"/>
                <a:gd name="connsiteX2" fmla="*/ 9139827 w 9144614"/>
                <a:gd name="connsiteY2" fmla="*/ 4141764 h 5061350"/>
                <a:gd name="connsiteX3" fmla="*/ 9144614 w 9144614"/>
                <a:gd name="connsiteY3" fmla="*/ 4250253 h 5061350"/>
                <a:gd name="connsiteX4" fmla="*/ 614 w 9144614"/>
                <a:gd name="connsiteY4" fmla="*/ 5061350 h 5061350"/>
                <a:gd name="connsiteX5" fmla="*/ 614 w 9144614"/>
                <a:gd name="connsiteY5" fmla="*/ 0 h 5061350"/>
                <a:gd name="connsiteX0" fmla="*/ 614 w 9144614"/>
                <a:gd name="connsiteY0" fmla="*/ 0 h 5061350"/>
                <a:gd name="connsiteX1" fmla="*/ 4121876 w 9144614"/>
                <a:gd name="connsiteY1" fmla="*/ 0 h 5061350"/>
                <a:gd name="connsiteX2" fmla="*/ 9133444 w 9144614"/>
                <a:gd name="connsiteY2" fmla="*/ 2323029 h 5061350"/>
                <a:gd name="connsiteX3" fmla="*/ 9144614 w 9144614"/>
                <a:gd name="connsiteY3" fmla="*/ 4250253 h 5061350"/>
                <a:gd name="connsiteX4" fmla="*/ 614 w 9144614"/>
                <a:gd name="connsiteY4" fmla="*/ 5061350 h 5061350"/>
                <a:gd name="connsiteX5" fmla="*/ 614 w 9144614"/>
                <a:gd name="connsiteY5" fmla="*/ 0 h 5061350"/>
                <a:gd name="connsiteX0" fmla="*/ 614 w 9134362"/>
                <a:gd name="connsiteY0" fmla="*/ 0 h 5061350"/>
                <a:gd name="connsiteX1" fmla="*/ 4121876 w 9134362"/>
                <a:gd name="connsiteY1" fmla="*/ 0 h 5061350"/>
                <a:gd name="connsiteX2" fmla="*/ 9133444 w 9134362"/>
                <a:gd name="connsiteY2" fmla="*/ 2323029 h 5061350"/>
                <a:gd name="connsiteX3" fmla="*/ 9131850 w 9134362"/>
                <a:gd name="connsiteY3" fmla="*/ 3382695 h 5061350"/>
                <a:gd name="connsiteX4" fmla="*/ 614 w 9134362"/>
                <a:gd name="connsiteY4" fmla="*/ 5061350 h 5061350"/>
                <a:gd name="connsiteX5" fmla="*/ 614 w 9134362"/>
                <a:gd name="connsiteY5" fmla="*/ 0 h 5061350"/>
                <a:gd name="connsiteX0" fmla="*/ 614 w 9138232"/>
                <a:gd name="connsiteY0" fmla="*/ 0 h 5061350"/>
                <a:gd name="connsiteX1" fmla="*/ 4121876 w 9138232"/>
                <a:gd name="connsiteY1" fmla="*/ 0 h 5061350"/>
                <a:gd name="connsiteX2" fmla="*/ 9133444 w 9138232"/>
                <a:gd name="connsiteY2" fmla="*/ 2323029 h 5061350"/>
                <a:gd name="connsiteX3" fmla="*/ 9138232 w 9138232"/>
                <a:gd name="connsiteY3" fmla="*/ 3842606 h 5061350"/>
                <a:gd name="connsiteX4" fmla="*/ 614 w 9138232"/>
                <a:gd name="connsiteY4" fmla="*/ 5061350 h 5061350"/>
                <a:gd name="connsiteX5" fmla="*/ 614 w 9138232"/>
                <a:gd name="connsiteY5" fmla="*/ 0 h 5061350"/>
                <a:gd name="connsiteX0" fmla="*/ 614 w 9140744"/>
                <a:gd name="connsiteY0" fmla="*/ 0 h 5061350"/>
                <a:gd name="connsiteX1" fmla="*/ 4121876 w 9140744"/>
                <a:gd name="connsiteY1" fmla="*/ 0 h 5061350"/>
                <a:gd name="connsiteX2" fmla="*/ 9139826 w 9140744"/>
                <a:gd name="connsiteY2" fmla="*/ 2323029 h 5061350"/>
                <a:gd name="connsiteX3" fmla="*/ 9138232 w 9140744"/>
                <a:gd name="connsiteY3" fmla="*/ 3842606 h 5061350"/>
                <a:gd name="connsiteX4" fmla="*/ 614 w 9140744"/>
                <a:gd name="connsiteY4" fmla="*/ 5061350 h 5061350"/>
                <a:gd name="connsiteX5" fmla="*/ 614 w 9140744"/>
                <a:gd name="connsiteY5" fmla="*/ 0 h 5061350"/>
                <a:gd name="connsiteX0" fmla="*/ 614 w 9153019"/>
                <a:gd name="connsiteY0" fmla="*/ 0 h 5061350"/>
                <a:gd name="connsiteX1" fmla="*/ 4121876 w 9153019"/>
                <a:gd name="connsiteY1" fmla="*/ 0 h 5061350"/>
                <a:gd name="connsiteX2" fmla="*/ 9152590 w 9153019"/>
                <a:gd name="connsiteY2" fmla="*/ 2323029 h 5061350"/>
                <a:gd name="connsiteX3" fmla="*/ 9138232 w 9153019"/>
                <a:gd name="connsiteY3" fmla="*/ 3842606 h 5061350"/>
                <a:gd name="connsiteX4" fmla="*/ 614 w 9153019"/>
                <a:gd name="connsiteY4" fmla="*/ 5061350 h 5061350"/>
                <a:gd name="connsiteX5" fmla="*/ 614 w 9153019"/>
                <a:gd name="connsiteY5" fmla="*/ 0 h 5061350"/>
                <a:gd name="connsiteX0" fmla="*/ 614 w 9153019"/>
                <a:gd name="connsiteY0" fmla="*/ 10453 h 5071803"/>
                <a:gd name="connsiteX1" fmla="*/ 5321717 w 9153019"/>
                <a:gd name="connsiteY1" fmla="*/ 0 h 5071803"/>
                <a:gd name="connsiteX2" fmla="*/ 9152590 w 9153019"/>
                <a:gd name="connsiteY2" fmla="*/ 2333482 h 5071803"/>
                <a:gd name="connsiteX3" fmla="*/ 9138232 w 9153019"/>
                <a:gd name="connsiteY3" fmla="*/ 3853059 h 5071803"/>
                <a:gd name="connsiteX4" fmla="*/ 614 w 9153019"/>
                <a:gd name="connsiteY4" fmla="*/ 5071803 h 5071803"/>
                <a:gd name="connsiteX5" fmla="*/ 614 w 9153019"/>
                <a:gd name="connsiteY5" fmla="*/ 10453 h 5071803"/>
                <a:gd name="connsiteX0" fmla="*/ 614 w 9157378"/>
                <a:gd name="connsiteY0" fmla="*/ 10453 h 5071803"/>
                <a:gd name="connsiteX1" fmla="*/ 5321717 w 9157378"/>
                <a:gd name="connsiteY1" fmla="*/ 0 h 5071803"/>
                <a:gd name="connsiteX2" fmla="*/ 9152590 w 9157378"/>
                <a:gd name="connsiteY2" fmla="*/ 2333482 h 5071803"/>
                <a:gd name="connsiteX3" fmla="*/ 9157378 w 9157378"/>
                <a:gd name="connsiteY3" fmla="*/ 3842606 h 5071803"/>
                <a:gd name="connsiteX4" fmla="*/ 614 w 9157378"/>
                <a:gd name="connsiteY4" fmla="*/ 5071803 h 5071803"/>
                <a:gd name="connsiteX5" fmla="*/ 614 w 9157378"/>
                <a:gd name="connsiteY5" fmla="*/ 10453 h 5071803"/>
                <a:gd name="connsiteX0" fmla="*/ 614 w 9152929"/>
                <a:gd name="connsiteY0" fmla="*/ 10453 h 5071803"/>
                <a:gd name="connsiteX1" fmla="*/ 5321717 w 9152929"/>
                <a:gd name="connsiteY1" fmla="*/ 0 h 5071803"/>
                <a:gd name="connsiteX2" fmla="*/ 9152590 w 9152929"/>
                <a:gd name="connsiteY2" fmla="*/ 2333482 h 5071803"/>
                <a:gd name="connsiteX3" fmla="*/ 9131849 w 9152929"/>
                <a:gd name="connsiteY3" fmla="*/ 4062109 h 5071803"/>
                <a:gd name="connsiteX4" fmla="*/ 614 w 9152929"/>
                <a:gd name="connsiteY4" fmla="*/ 5071803 h 5071803"/>
                <a:gd name="connsiteX5" fmla="*/ 614 w 9152929"/>
                <a:gd name="connsiteY5" fmla="*/ 10453 h 5071803"/>
                <a:gd name="connsiteX0" fmla="*/ 614 w 9131849"/>
                <a:gd name="connsiteY0" fmla="*/ 10453 h 5071803"/>
                <a:gd name="connsiteX1" fmla="*/ 5321717 w 9131849"/>
                <a:gd name="connsiteY1" fmla="*/ 0 h 5071803"/>
                <a:gd name="connsiteX2" fmla="*/ 8999419 w 9131849"/>
                <a:gd name="connsiteY2" fmla="*/ 2427555 h 5071803"/>
                <a:gd name="connsiteX3" fmla="*/ 9131849 w 9131849"/>
                <a:gd name="connsiteY3" fmla="*/ 4062109 h 5071803"/>
                <a:gd name="connsiteX4" fmla="*/ 614 w 9131849"/>
                <a:gd name="connsiteY4" fmla="*/ 5071803 h 5071803"/>
                <a:gd name="connsiteX5" fmla="*/ 614 w 9131849"/>
                <a:gd name="connsiteY5" fmla="*/ 10453 h 5071803"/>
                <a:gd name="connsiteX0" fmla="*/ 614 w 9131849"/>
                <a:gd name="connsiteY0" fmla="*/ 10453 h 5071803"/>
                <a:gd name="connsiteX1" fmla="*/ 5321717 w 9131849"/>
                <a:gd name="connsiteY1" fmla="*/ 0 h 5071803"/>
                <a:gd name="connsiteX2" fmla="*/ 9127061 w 9131849"/>
                <a:gd name="connsiteY2" fmla="*/ 2364840 h 5071803"/>
                <a:gd name="connsiteX3" fmla="*/ 9131849 w 9131849"/>
                <a:gd name="connsiteY3" fmla="*/ 4062109 h 5071803"/>
                <a:gd name="connsiteX4" fmla="*/ 614 w 9131849"/>
                <a:gd name="connsiteY4" fmla="*/ 5071803 h 5071803"/>
                <a:gd name="connsiteX5" fmla="*/ 614 w 9131849"/>
                <a:gd name="connsiteY5" fmla="*/ 10453 h 5071803"/>
                <a:gd name="connsiteX0" fmla="*/ 614 w 9146637"/>
                <a:gd name="connsiteY0" fmla="*/ 10453 h 5071803"/>
                <a:gd name="connsiteX1" fmla="*/ 5321717 w 9146637"/>
                <a:gd name="connsiteY1" fmla="*/ 0 h 5071803"/>
                <a:gd name="connsiteX2" fmla="*/ 9146208 w 9146637"/>
                <a:gd name="connsiteY2" fmla="*/ 2354388 h 5071803"/>
                <a:gd name="connsiteX3" fmla="*/ 9131849 w 9146637"/>
                <a:gd name="connsiteY3" fmla="*/ 4062109 h 5071803"/>
                <a:gd name="connsiteX4" fmla="*/ 614 w 9146637"/>
                <a:gd name="connsiteY4" fmla="*/ 5071803 h 5071803"/>
                <a:gd name="connsiteX5" fmla="*/ 614 w 9146637"/>
                <a:gd name="connsiteY5" fmla="*/ 10453 h 5071803"/>
                <a:gd name="connsiteX0" fmla="*/ 614 w 9147126"/>
                <a:gd name="connsiteY0" fmla="*/ 10453 h 5071803"/>
                <a:gd name="connsiteX1" fmla="*/ 5321717 w 9147126"/>
                <a:gd name="connsiteY1" fmla="*/ 0 h 5071803"/>
                <a:gd name="connsiteX2" fmla="*/ 9146208 w 9147126"/>
                <a:gd name="connsiteY2" fmla="*/ 2354388 h 5071803"/>
                <a:gd name="connsiteX3" fmla="*/ 9144614 w 9147126"/>
                <a:gd name="connsiteY3" fmla="*/ 4156182 h 5071803"/>
                <a:gd name="connsiteX4" fmla="*/ 614 w 9147126"/>
                <a:gd name="connsiteY4" fmla="*/ 5071803 h 5071803"/>
                <a:gd name="connsiteX5" fmla="*/ 614 w 9147126"/>
                <a:gd name="connsiteY5" fmla="*/ 10453 h 507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126" h="5071803">
                  <a:moveTo>
                    <a:pt x="614" y="10453"/>
                  </a:moveTo>
                  <a:lnTo>
                    <a:pt x="5321717" y="0"/>
                  </a:lnTo>
                  <a:lnTo>
                    <a:pt x="9146208" y="2354388"/>
                  </a:lnTo>
                  <a:cubicBezTo>
                    <a:pt x="9149931" y="2996796"/>
                    <a:pt x="9140891" y="3513774"/>
                    <a:pt x="9144614" y="4156182"/>
                  </a:cubicBezTo>
                  <a:lnTo>
                    <a:pt x="614" y="5071803"/>
                  </a:lnTo>
                  <a:cubicBezTo>
                    <a:pt x="-1513" y="3814596"/>
                    <a:pt x="2741" y="1267660"/>
                    <a:pt x="614" y="1045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Vistra_cover-dkred onl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
              <a:ext cx="9152312" cy="6864859"/>
            </a:xfrm>
            <a:prstGeom prst="rect">
              <a:avLst/>
            </a:prstGeom>
          </p:spPr>
        </p:pic>
      </p:grpSp>
      <p:sp>
        <p:nvSpPr>
          <p:cNvPr id="2" name="Title 1"/>
          <p:cNvSpPr>
            <a:spLocks noGrp="1"/>
          </p:cNvSpPr>
          <p:nvPr>
            <p:ph type="ctrTitle"/>
          </p:nvPr>
        </p:nvSpPr>
        <p:spPr>
          <a:xfrm>
            <a:off x="798255" y="2701042"/>
            <a:ext cx="4890390" cy="1470025"/>
          </a:xfrm>
        </p:spPr>
        <p:txBody>
          <a:bodyPr lIns="0" rIns="0" anchor="t">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8255" y="4339377"/>
            <a:ext cx="4890390" cy="2189532"/>
          </a:xfrm>
        </p:spPr>
        <p:txBody>
          <a:bodyPr lIns="0" rIns="0">
            <a:no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1626" y="427929"/>
            <a:ext cx="1735009" cy="478221"/>
          </a:xfrm>
          <a:prstGeom prst="rect">
            <a:avLst/>
          </a:prstGeom>
        </p:spPr>
      </p:pic>
    </p:spTree>
    <p:extLst>
      <p:ext uri="{BB962C8B-B14F-4D97-AF65-F5344CB8AC3E}">
        <p14:creationId xmlns:p14="http://schemas.microsoft.com/office/powerpoint/2010/main" val="2157442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9238"/>
            <a:ext cx="8232274" cy="91123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1590929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628"/>
            <a:ext cx="8229600" cy="914400"/>
          </a:xfrm>
        </p:spPr>
        <p:txBody>
          <a:bodyPr/>
          <a:lstStyle>
            <a:lvl1pPr>
              <a:defRPr sz="3200">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4488" indent="-344488">
              <a:buFont typeface="+mj-lt"/>
              <a:buAutoNum type="arabicPeriod"/>
              <a:defRPr sz="2400">
                <a:solidFill>
                  <a:srgbClr val="FFFFFF"/>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2004024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91640"/>
            <a:ext cx="3974651"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282" y="1691640"/>
            <a:ext cx="3970517"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62775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9F3FEC-6BA4-41B8-9739-F0875BDC3F17}"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185286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91640"/>
            <a:ext cx="2612022"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67663" y="1691640"/>
            <a:ext cx="2606194"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1"/>
          </p:nvPr>
        </p:nvSpPr>
        <p:spPr>
          <a:xfrm>
            <a:off x="6078911" y="1691640"/>
            <a:ext cx="2606194"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pPr algn="r"/>
            <a:r>
              <a:t>Note text</a:t>
            </a:r>
            <a:endParaRPr dirty="0"/>
          </a:p>
        </p:txBody>
      </p:sp>
    </p:spTree>
    <p:extLst>
      <p:ext uri="{BB962C8B-B14F-4D97-AF65-F5344CB8AC3E}">
        <p14:creationId xmlns:p14="http://schemas.microsoft.com/office/powerpoint/2010/main" val="2184538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1060484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Break Red with White">
    <p:bg>
      <p:bgPr>
        <a:solidFill>
          <a:schemeClr val="tx2"/>
        </a:solidFill>
        <a:effectLst/>
      </p:bgPr>
    </p:bg>
    <p:spTree>
      <p:nvGrpSpPr>
        <p:cNvPr id="1" name=""/>
        <p:cNvGrpSpPr/>
        <p:nvPr/>
      </p:nvGrpSpPr>
      <p:grpSpPr>
        <a:xfrm>
          <a:off x="0" y="0"/>
          <a:ext cx="0" cy="0"/>
          <a:chOff x="0" y="0"/>
          <a:chExt cx="0" cy="0"/>
        </a:xfrm>
      </p:grpSpPr>
      <p:pic>
        <p:nvPicPr>
          <p:cNvPr id="4" name="Picture 3" descr="first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3969"/>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pic>
        <p:nvPicPr>
          <p:cNvPr id="9" name="Picture 8" descr="Vistra_rgb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230241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Break Bronze with White">
    <p:bg>
      <p:bgPr>
        <a:solidFill>
          <a:schemeClr val="bg2"/>
        </a:solidFill>
        <a:effectLst/>
      </p:bgPr>
    </p:bg>
    <p:spTree>
      <p:nvGrpSpPr>
        <p:cNvPr id="1" name=""/>
        <p:cNvGrpSpPr/>
        <p:nvPr/>
      </p:nvGrpSpPr>
      <p:grpSpPr>
        <a:xfrm>
          <a:off x="0" y="0"/>
          <a:ext cx="0" cy="0"/>
          <a:chOff x="0" y="0"/>
          <a:chExt cx="0" cy="0"/>
        </a:xfrm>
      </p:grpSpPr>
      <p:pic>
        <p:nvPicPr>
          <p:cNvPr id="4" name="Picture 3" descr="second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pic>
        <p:nvPicPr>
          <p:cNvPr id="9" name="Picture 8" descr="Vistra_rgb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3848769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Break Bronze Lines">
    <p:spTree>
      <p:nvGrpSpPr>
        <p:cNvPr id="1" name=""/>
        <p:cNvGrpSpPr/>
        <p:nvPr/>
      </p:nvGrpSpPr>
      <p:grpSpPr>
        <a:xfrm>
          <a:off x="0" y="0"/>
          <a:ext cx="0" cy="0"/>
          <a:chOff x="0" y="0"/>
          <a:chExt cx="0" cy="0"/>
        </a:xfrm>
      </p:grpSpPr>
      <p:pic>
        <p:nvPicPr>
          <p:cNvPr id="5" name="Picture 4" descr="third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chemeClr val="tx1"/>
                </a:solidFill>
              </a:defRPr>
            </a:lvl1pPr>
          </a:lstStyle>
          <a:p>
            <a:r>
              <a:rPr lang="en-US"/>
              <a:t>Click to edit Master title style</a:t>
            </a:r>
            <a:endParaRPr lang="en-US" dirty="0"/>
          </a:p>
        </p:txBody>
      </p:sp>
      <p:pic>
        <p:nvPicPr>
          <p:cNvPr id="8" name="Picture 7"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3438460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Break Red Lines">
    <p:spTree>
      <p:nvGrpSpPr>
        <p:cNvPr id="1" name=""/>
        <p:cNvGrpSpPr/>
        <p:nvPr/>
      </p:nvGrpSpPr>
      <p:grpSpPr>
        <a:xfrm>
          <a:off x="0" y="0"/>
          <a:ext cx="0" cy="0"/>
          <a:chOff x="0" y="0"/>
          <a:chExt cx="0" cy="0"/>
        </a:xfrm>
      </p:grpSpPr>
      <p:pic>
        <p:nvPicPr>
          <p:cNvPr id="4" name="Picture 3" descr="Lines 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chemeClr val="tx1"/>
                </a:solidFill>
              </a:defRPr>
            </a:lvl1pPr>
          </a:lstStyle>
          <a:p>
            <a:r>
              <a:rPr lang="en-US"/>
              <a:t>Click to edit Master title style</a:t>
            </a:r>
            <a:endParaRPr lang="en-US" dirty="0"/>
          </a:p>
        </p:txBody>
      </p:sp>
      <p:pic>
        <p:nvPicPr>
          <p:cNvPr id="5" name="Picture 4"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3569988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ub Divider Re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2" y="443969"/>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312" y="1691640"/>
            <a:ext cx="8229600" cy="4525010"/>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817918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ub Divider Bronz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691640"/>
            <a:ext cx="8229981" cy="4532312"/>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2391784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ub Divider Light Gray">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691640"/>
            <a:ext cx="8229981" cy="4532312"/>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793430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344780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9F3FEC-6BA4-41B8-9739-F0875BDC3F17}"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4059756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4"/>
        </a:solidFill>
        <a:effectLst/>
      </p:bgPr>
    </p:bg>
    <p:spTree>
      <p:nvGrpSpPr>
        <p:cNvPr id="1" name=""/>
        <p:cNvGrpSpPr/>
        <p:nvPr/>
      </p:nvGrpSpPr>
      <p:grpSpPr>
        <a:xfrm>
          <a:off x="0" y="0"/>
          <a:ext cx="0" cy="0"/>
          <a:chOff x="0" y="0"/>
          <a:chExt cx="0" cy="0"/>
        </a:xfrm>
      </p:grpSpPr>
      <p:pic>
        <p:nvPicPr>
          <p:cNvPr id="3" name="Picture 2" descr="Vistra_symbo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2644" y="2586014"/>
            <a:ext cx="1238712" cy="1164176"/>
          </a:xfrm>
          <a:prstGeom prst="rect">
            <a:avLst/>
          </a:prstGeom>
        </p:spPr>
      </p:pic>
    </p:spTree>
    <p:extLst>
      <p:ext uri="{BB962C8B-B14F-4D97-AF65-F5344CB8AC3E}">
        <p14:creationId xmlns:p14="http://schemas.microsoft.com/office/powerpoint/2010/main" val="1660391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614" y="-6382"/>
            <a:ext cx="9153758" cy="6870763"/>
            <a:chOff x="-614" y="-6382"/>
            <a:chExt cx="9153758" cy="6870763"/>
          </a:xfrm>
        </p:grpSpPr>
        <p:sp>
          <p:nvSpPr>
            <p:cNvPr id="6" name="Rectangle 5"/>
            <p:cNvSpPr/>
            <p:nvPr userDrawn="1"/>
          </p:nvSpPr>
          <p:spPr>
            <a:xfrm>
              <a:off x="-614" y="0"/>
              <a:ext cx="9153758" cy="4250253"/>
            </a:xfrm>
            <a:custGeom>
              <a:avLst/>
              <a:gdLst>
                <a:gd name="connsiteX0" fmla="*/ 0 w 9144000"/>
                <a:gd name="connsiteY0" fmla="*/ 0 h 4250253"/>
                <a:gd name="connsiteX1" fmla="*/ 9144000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8896692 w 9144000"/>
                <a:gd name="connsiteY2" fmla="*/ 4046037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71621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65239 h 4250253"/>
                <a:gd name="connsiteX5" fmla="*/ 0 w 9144000"/>
                <a:gd name="connsiteY5" fmla="*/ 0 h 4250253"/>
                <a:gd name="connsiteX0" fmla="*/ 614 w 9144614"/>
                <a:gd name="connsiteY0" fmla="*/ 0 h 4250253"/>
                <a:gd name="connsiteX1" fmla="*/ 4121876 w 9144614"/>
                <a:gd name="connsiteY1" fmla="*/ 0 h 4250253"/>
                <a:gd name="connsiteX2" fmla="*/ 9139827 w 9144614"/>
                <a:gd name="connsiteY2" fmla="*/ 4141764 h 4250253"/>
                <a:gd name="connsiteX3" fmla="*/ 9144614 w 9144614"/>
                <a:gd name="connsiteY3" fmla="*/ 4250253 h 4250253"/>
                <a:gd name="connsiteX4" fmla="*/ 614 w 9144614"/>
                <a:gd name="connsiteY4" fmla="*/ 3765239 h 4250253"/>
                <a:gd name="connsiteX5" fmla="*/ 614 w 9144614"/>
                <a:gd name="connsiteY5" fmla="*/ 0 h 42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614" h="4250253">
                  <a:moveTo>
                    <a:pt x="614" y="0"/>
                  </a:moveTo>
                  <a:lnTo>
                    <a:pt x="4121876" y="0"/>
                  </a:lnTo>
                  <a:lnTo>
                    <a:pt x="9139827" y="4141764"/>
                  </a:lnTo>
                  <a:lnTo>
                    <a:pt x="9144614" y="4250253"/>
                  </a:lnTo>
                  <a:lnTo>
                    <a:pt x="614" y="3765239"/>
                  </a:lnTo>
                  <a:cubicBezTo>
                    <a:pt x="-1513" y="2508032"/>
                    <a:pt x="2741" y="1257207"/>
                    <a:pt x="61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5"/>
            <p:cNvSpPr/>
            <p:nvPr userDrawn="1"/>
          </p:nvSpPr>
          <p:spPr>
            <a:xfrm flipV="1">
              <a:off x="-613" y="3767801"/>
              <a:ext cx="9147126" cy="3096580"/>
            </a:xfrm>
            <a:custGeom>
              <a:avLst/>
              <a:gdLst>
                <a:gd name="connsiteX0" fmla="*/ 0 w 9144000"/>
                <a:gd name="connsiteY0" fmla="*/ 0 h 4250253"/>
                <a:gd name="connsiteX1" fmla="*/ 9144000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9144000 w 9144000"/>
                <a:gd name="connsiteY2" fmla="*/ 4250253 h 4250253"/>
                <a:gd name="connsiteX3" fmla="*/ 0 w 9144000"/>
                <a:gd name="connsiteY3" fmla="*/ 4250253 h 4250253"/>
                <a:gd name="connsiteX4" fmla="*/ 0 w 9144000"/>
                <a:gd name="connsiteY4" fmla="*/ 0 h 4250253"/>
                <a:gd name="connsiteX0" fmla="*/ 0 w 9144000"/>
                <a:gd name="connsiteY0" fmla="*/ 0 h 4250253"/>
                <a:gd name="connsiteX1" fmla="*/ 4121262 w 9144000"/>
                <a:gd name="connsiteY1" fmla="*/ 0 h 4250253"/>
                <a:gd name="connsiteX2" fmla="*/ 8896692 w 9144000"/>
                <a:gd name="connsiteY2" fmla="*/ 4046037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0 w 9144000"/>
                <a:gd name="connsiteY4" fmla="*/ 4250253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71621 h 4250253"/>
                <a:gd name="connsiteX5" fmla="*/ 0 w 9144000"/>
                <a:gd name="connsiteY5" fmla="*/ 0 h 4250253"/>
                <a:gd name="connsiteX0" fmla="*/ 0 w 9144000"/>
                <a:gd name="connsiteY0" fmla="*/ 0 h 4250253"/>
                <a:gd name="connsiteX1" fmla="*/ 4121262 w 9144000"/>
                <a:gd name="connsiteY1" fmla="*/ 0 h 4250253"/>
                <a:gd name="connsiteX2" fmla="*/ 9139213 w 9144000"/>
                <a:gd name="connsiteY2" fmla="*/ 4141764 h 4250253"/>
                <a:gd name="connsiteX3" fmla="*/ 9144000 w 9144000"/>
                <a:gd name="connsiteY3" fmla="*/ 4250253 h 4250253"/>
                <a:gd name="connsiteX4" fmla="*/ 6382 w 9144000"/>
                <a:gd name="connsiteY4" fmla="*/ 3765239 h 4250253"/>
                <a:gd name="connsiteX5" fmla="*/ 0 w 9144000"/>
                <a:gd name="connsiteY5" fmla="*/ 0 h 4250253"/>
                <a:gd name="connsiteX0" fmla="*/ 614 w 9144614"/>
                <a:gd name="connsiteY0" fmla="*/ 0 h 4250253"/>
                <a:gd name="connsiteX1" fmla="*/ 4121876 w 9144614"/>
                <a:gd name="connsiteY1" fmla="*/ 0 h 4250253"/>
                <a:gd name="connsiteX2" fmla="*/ 9139827 w 9144614"/>
                <a:gd name="connsiteY2" fmla="*/ 4141764 h 4250253"/>
                <a:gd name="connsiteX3" fmla="*/ 9144614 w 9144614"/>
                <a:gd name="connsiteY3" fmla="*/ 4250253 h 4250253"/>
                <a:gd name="connsiteX4" fmla="*/ 614 w 9144614"/>
                <a:gd name="connsiteY4" fmla="*/ 3765239 h 4250253"/>
                <a:gd name="connsiteX5" fmla="*/ 614 w 9144614"/>
                <a:gd name="connsiteY5" fmla="*/ 0 h 4250253"/>
                <a:gd name="connsiteX0" fmla="*/ 614 w 9144614"/>
                <a:gd name="connsiteY0" fmla="*/ 0 h 5061350"/>
                <a:gd name="connsiteX1" fmla="*/ 4121876 w 9144614"/>
                <a:gd name="connsiteY1" fmla="*/ 0 h 5061350"/>
                <a:gd name="connsiteX2" fmla="*/ 9139827 w 9144614"/>
                <a:gd name="connsiteY2" fmla="*/ 4141764 h 5061350"/>
                <a:gd name="connsiteX3" fmla="*/ 9144614 w 9144614"/>
                <a:gd name="connsiteY3" fmla="*/ 4250253 h 5061350"/>
                <a:gd name="connsiteX4" fmla="*/ 614 w 9144614"/>
                <a:gd name="connsiteY4" fmla="*/ 5061350 h 5061350"/>
                <a:gd name="connsiteX5" fmla="*/ 614 w 9144614"/>
                <a:gd name="connsiteY5" fmla="*/ 0 h 5061350"/>
                <a:gd name="connsiteX0" fmla="*/ 614 w 9144614"/>
                <a:gd name="connsiteY0" fmla="*/ 0 h 5061350"/>
                <a:gd name="connsiteX1" fmla="*/ 4121876 w 9144614"/>
                <a:gd name="connsiteY1" fmla="*/ 0 h 5061350"/>
                <a:gd name="connsiteX2" fmla="*/ 9133444 w 9144614"/>
                <a:gd name="connsiteY2" fmla="*/ 2323029 h 5061350"/>
                <a:gd name="connsiteX3" fmla="*/ 9144614 w 9144614"/>
                <a:gd name="connsiteY3" fmla="*/ 4250253 h 5061350"/>
                <a:gd name="connsiteX4" fmla="*/ 614 w 9144614"/>
                <a:gd name="connsiteY4" fmla="*/ 5061350 h 5061350"/>
                <a:gd name="connsiteX5" fmla="*/ 614 w 9144614"/>
                <a:gd name="connsiteY5" fmla="*/ 0 h 5061350"/>
                <a:gd name="connsiteX0" fmla="*/ 614 w 9134362"/>
                <a:gd name="connsiteY0" fmla="*/ 0 h 5061350"/>
                <a:gd name="connsiteX1" fmla="*/ 4121876 w 9134362"/>
                <a:gd name="connsiteY1" fmla="*/ 0 h 5061350"/>
                <a:gd name="connsiteX2" fmla="*/ 9133444 w 9134362"/>
                <a:gd name="connsiteY2" fmla="*/ 2323029 h 5061350"/>
                <a:gd name="connsiteX3" fmla="*/ 9131850 w 9134362"/>
                <a:gd name="connsiteY3" fmla="*/ 3382695 h 5061350"/>
                <a:gd name="connsiteX4" fmla="*/ 614 w 9134362"/>
                <a:gd name="connsiteY4" fmla="*/ 5061350 h 5061350"/>
                <a:gd name="connsiteX5" fmla="*/ 614 w 9134362"/>
                <a:gd name="connsiteY5" fmla="*/ 0 h 5061350"/>
                <a:gd name="connsiteX0" fmla="*/ 614 w 9138232"/>
                <a:gd name="connsiteY0" fmla="*/ 0 h 5061350"/>
                <a:gd name="connsiteX1" fmla="*/ 4121876 w 9138232"/>
                <a:gd name="connsiteY1" fmla="*/ 0 h 5061350"/>
                <a:gd name="connsiteX2" fmla="*/ 9133444 w 9138232"/>
                <a:gd name="connsiteY2" fmla="*/ 2323029 h 5061350"/>
                <a:gd name="connsiteX3" fmla="*/ 9138232 w 9138232"/>
                <a:gd name="connsiteY3" fmla="*/ 3842606 h 5061350"/>
                <a:gd name="connsiteX4" fmla="*/ 614 w 9138232"/>
                <a:gd name="connsiteY4" fmla="*/ 5061350 h 5061350"/>
                <a:gd name="connsiteX5" fmla="*/ 614 w 9138232"/>
                <a:gd name="connsiteY5" fmla="*/ 0 h 5061350"/>
                <a:gd name="connsiteX0" fmla="*/ 614 w 9140744"/>
                <a:gd name="connsiteY0" fmla="*/ 0 h 5061350"/>
                <a:gd name="connsiteX1" fmla="*/ 4121876 w 9140744"/>
                <a:gd name="connsiteY1" fmla="*/ 0 h 5061350"/>
                <a:gd name="connsiteX2" fmla="*/ 9139826 w 9140744"/>
                <a:gd name="connsiteY2" fmla="*/ 2323029 h 5061350"/>
                <a:gd name="connsiteX3" fmla="*/ 9138232 w 9140744"/>
                <a:gd name="connsiteY3" fmla="*/ 3842606 h 5061350"/>
                <a:gd name="connsiteX4" fmla="*/ 614 w 9140744"/>
                <a:gd name="connsiteY4" fmla="*/ 5061350 h 5061350"/>
                <a:gd name="connsiteX5" fmla="*/ 614 w 9140744"/>
                <a:gd name="connsiteY5" fmla="*/ 0 h 5061350"/>
                <a:gd name="connsiteX0" fmla="*/ 614 w 9153019"/>
                <a:gd name="connsiteY0" fmla="*/ 0 h 5061350"/>
                <a:gd name="connsiteX1" fmla="*/ 4121876 w 9153019"/>
                <a:gd name="connsiteY1" fmla="*/ 0 h 5061350"/>
                <a:gd name="connsiteX2" fmla="*/ 9152590 w 9153019"/>
                <a:gd name="connsiteY2" fmla="*/ 2323029 h 5061350"/>
                <a:gd name="connsiteX3" fmla="*/ 9138232 w 9153019"/>
                <a:gd name="connsiteY3" fmla="*/ 3842606 h 5061350"/>
                <a:gd name="connsiteX4" fmla="*/ 614 w 9153019"/>
                <a:gd name="connsiteY4" fmla="*/ 5061350 h 5061350"/>
                <a:gd name="connsiteX5" fmla="*/ 614 w 9153019"/>
                <a:gd name="connsiteY5" fmla="*/ 0 h 5061350"/>
                <a:gd name="connsiteX0" fmla="*/ 614 w 9153019"/>
                <a:gd name="connsiteY0" fmla="*/ 10453 h 5071803"/>
                <a:gd name="connsiteX1" fmla="*/ 5321717 w 9153019"/>
                <a:gd name="connsiteY1" fmla="*/ 0 h 5071803"/>
                <a:gd name="connsiteX2" fmla="*/ 9152590 w 9153019"/>
                <a:gd name="connsiteY2" fmla="*/ 2333482 h 5071803"/>
                <a:gd name="connsiteX3" fmla="*/ 9138232 w 9153019"/>
                <a:gd name="connsiteY3" fmla="*/ 3853059 h 5071803"/>
                <a:gd name="connsiteX4" fmla="*/ 614 w 9153019"/>
                <a:gd name="connsiteY4" fmla="*/ 5071803 h 5071803"/>
                <a:gd name="connsiteX5" fmla="*/ 614 w 9153019"/>
                <a:gd name="connsiteY5" fmla="*/ 10453 h 5071803"/>
                <a:gd name="connsiteX0" fmla="*/ 614 w 9157378"/>
                <a:gd name="connsiteY0" fmla="*/ 10453 h 5071803"/>
                <a:gd name="connsiteX1" fmla="*/ 5321717 w 9157378"/>
                <a:gd name="connsiteY1" fmla="*/ 0 h 5071803"/>
                <a:gd name="connsiteX2" fmla="*/ 9152590 w 9157378"/>
                <a:gd name="connsiteY2" fmla="*/ 2333482 h 5071803"/>
                <a:gd name="connsiteX3" fmla="*/ 9157378 w 9157378"/>
                <a:gd name="connsiteY3" fmla="*/ 3842606 h 5071803"/>
                <a:gd name="connsiteX4" fmla="*/ 614 w 9157378"/>
                <a:gd name="connsiteY4" fmla="*/ 5071803 h 5071803"/>
                <a:gd name="connsiteX5" fmla="*/ 614 w 9157378"/>
                <a:gd name="connsiteY5" fmla="*/ 10453 h 5071803"/>
                <a:gd name="connsiteX0" fmla="*/ 614 w 9152929"/>
                <a:gd name="connsiteY0" fmla="*/ 10453 h 5071803"/>
                <a:gd name="connsiteX1" fmla="*/ 5321717 w 9152929"/>
                <a:gd name="connsiteY1" fmla="*/ 0 h 5071803"/>
                <a:gd name="connsiteX2" fmla="*/ 9152590 w 9152929"/>
                <a:gd name="connsiteY2" fmla="*/ 2333482 h 5071803"/>
                <a:gd name="connsiteX3" fmla="*/ 9131849 w 9152929"/>
                <a:gd name="connsiteY3" fmla="*/ 4062109 h 5071803"/>
                <a:gd name="connsiteX4" fmla="*/ 614 w 9152929"/>
                <a:gd name="connsiteY4" fmla="*/ 5071803 h 5071803"/>
                <a:gd name="connsiteX5" fmla="*/ 614 w 9152929"/>
                <a:gd name="connsiteY5" fmla="*/ 10453 h 5071803"/>
                <a:gd name="connsiteX0" fmla="*/ 614 w 9131849"/>
                <a:gd name="connsiteY0" fmla="*/ 10453 h 5071803"/>
                <a:gd name="connsiteX1" fmla="*/ 5321717 w 9131849"/>
                <a:gd name="connsiteY1" fmla="*/ 0 h 5071803"/>
                <a:gd name="connsiteX2" fmla="*/ 8999419 w 9131849"/>
                <a:gd name="connsiteY2" fmla="*/ 2427555 h 5071803"/>
                <a:gd name="connsiteX3" fmla="*/ 9131849 w 9131849"/>
                <a:gd name="connsiteY3" fmla="*/ 4062109 h 5071803"/>
                <a:gd name="connsiteX4" fmla="*/ 614 w 9131849"/>
                <a:gd name="connsiteY4" fmla="*/ 5071803 h 5071803"/>
                <a:gd name="connsiteX5" fmla="*/ 614 w 9131849"/>
                <a:gd name="connsiteY5" fmla="*/ 10453 h 5071803"/>
                <a:gd name="connsiteX0" fmla="*/ 614 w 9131849"/>
                <a:gd name="connsiteY0" fmla="*/ 10453 h 5071803"/>
                <a:gd name="connsiteX1" fmla="*/ 5321717 w 9131849"/>
                <a:gd name="connsiteY1" fmla="*/ 0 h 5071803"/>
                <a:gd name="connsiteX2" fmla="*/ 9127061 w 9131849"/>
                <a:gd name="connsiteY2" fmla="*/ 2364840 h 5071803"/>
                <a:gd name="connsiteX3" fmla="*/ 9131849 w 9131849"/>
                <a:gd name="connsiteY3" fmla="*/ 4062109 h 5071803"/>
                <a:gd name="connsiteX4" fmla="*/ 614 w 9131849"/>
                <a:gd name="connsiteY4" fmla="*/ 5071803 h 5071803"/>
                <a:gd name="connsiteX5" fmla="*/ 614 w 9131849"/>
                <a:gd name="connsiteY5" fmla="*/ 10453 h 5071803"/>
                <a:gd name="connsiteX0" fmla="*/ 614 w 9146637"/>
                <a:gd name="connsiteY0" fmla="*/ 10453 h 5071803"/>
                <a:gd name="connsiteX1" fmla="*/ 5321717 w 9146637"/>
                <a:gd name="connsiteY1" fmla="*/ 0 h 5071803"/>
                <a:gd name="connsiteX2" fmla="*/ 9146208 w 9146637"/>
                <a:gd name="connsiteY2" fmla="*/ 2354388 h 5071803"/>
                <a:gd name="connsiteX3" fmla="*/ 9131849 w 9146637"/>
                <a:gd name="connsiteY3" fmla="*/ 4062109 h 5071803"/>
                <a:gd name="connsiteX4" fmla="*/ 614 w 9146637"/>
                <a:gd name="connsiteY4" fmla="*/ 5071803 h 5071803"/>
                <a:gd name="connsiteX5" fmla="*/ 614 w 9146637"/>
                <a:gd name="connsiteY5" fmla="*/ 10453 h 5071803"/>
                <a:gd name="connsiteX0" fmla="*/ 614 w 9147126"/>
                <a:gd name="connsiteY0" fmla="*/ 10453 h 5071803"/>
                <a:gd name="connsiteX1" fmla="*/ 5321717 w 9147126"/>
                <a:gd name="connsiteY1" fmla="*/ 0 h 5071803"/>
                <a:gd name="connsiteX2" fmla="*/ 9146208 w 9147126"/>
                <a:gd name="connsiteY2" fmla="*/ 2354388 h 5071803"/>
                <a:gd name="connsiteX3" fmla="*/ 9144614 w 9147126"/>
                <a:gd name="connsiteY3" fmla="*/ 4156182 h 5071803"/>
                <a:gd name="connsiteX4" fmla="*/ 614 w 9147126"/>
                <a:gd name="connsiteY4" fmla="*/ 5071803 h 5071803"/>
                <a:gd name="connsiteX5" fmla="*/ 614 w 9147126"/>
                <a:gd name="connsiteY5" fmla="*/ 10453 h 507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126" h="5071803">
                  <a:moveTo>
                    <a:pt x="614" y="10453"/>
                  </a:moveTo>
                  <a:lnTo>
                    <a:pt x="5321717" y="0"/>
                  </a:lnTo>
                  <a:lnTo>
                    <a:pt x="9146208" y="2354388"/>
                  </a:lnTo>
                  <a:cubicBezTo>
                    <a:pt x="9149931" y="2996796"/>
                    <a:pt x="9140891" y="3513774"/>
                    <a:pt x="9144614" y="4156182"/>
                  </a:cubicBezTo>
                  <a:lnTo>
                    <a:pt x="614" y="5071803"/>
                  </a:lnTo>
                  <a:cubicBezTo>
                    <a:pt x="-1513" y="3814596"/>
                    <a:pt x="2741" y="1267660"/>
                    <a:pt x="614" y="1045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Vistra_cover-dkred onl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2"/>
              <a:ext cx="9152312" cy="6864859"/>
            </a:xfrm>
            <a:prstGeom prst="rect">
              <a:avLst/>
            </a:prstGeom>
          </p:spPr>
        </p:pic>
      </p:grpSp>
      <p:sp>
        <p:nvSpPr>
          <p:cNvPr id="2" name="Title 1"/>
          <p:cNvSpPr>
            <a:spLocks noGrp="1"/>
          </p:cNvSpPr>
          <p:nvPr>
            <p:ph type="ctrTitle"/>
          </p:nvPr>
        </p:nvSpPr>
        <p:spPr>
          <a:xfrm>
            <a:off x="798255" y="2701042"/>
            <a:ext cx="4890390" cy="1470025"/>
          </a:xfrm>
        </p:spPr>
        <p:txBody>
          <a:bodyPr lIns="0" rIns="0" anchor="t">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8255" y="4339377"/>
            <a:ext cx="4890390" cy="2189532"/>
          </a:xfrm>
        </p:spPr>
        <p:txBody>
          <a:bodyPr lIns="0" rIns="0">
            <a:no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1626" y="427929"/>
            <a:ext cx="1735009" cy="478221"/>
          </a:xfrm>
          <a:prstGeom prst="rect">
            <a:avLst/>
          </a:prstGeom>
        </p:spPr>
      </p:pic>
    </p:spTree>
    <p:extLst>
      <p:ext uri="{BB962C8B-B14F-4D97-AF65-F5344CB8AC3E}">
        <p14:creationId xmlns:p14="http://schemas.microsoft.com/office/powerpoint/2010/main" val="1668078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9238"/>
            <a:ext cx="8232274" cy="911236"/>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32021710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628"/>
            <a:ext cx="8229600" cy="914400"/>
          </a:xfrm>
        </p:spPr>
        <p:txBody>
          <a:bodyPr/>
          <a:lstStyle>
            <a:lvl1pPr>
              <a:defRPr sz="3200">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4488" indent="-344488">
              <a:buFont typeface="+mj-lt"/>
              <a:buAutoNum type="arabicPeriod"/>
              <a:defRPr sz="2400">
                <a:solidFill>
                  <a:srgbClr val="FFFFFF"/>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1832916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91640"/>
            <a:ext cx="3974651"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282" y="1691640"/>
            <a:ext cx="3970517"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29180319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91640"/>
            <a:ext cx="2612022"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67663" y="1691640"/>
            <a:ext cx="2606194"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1"/>
          </p:nvPr>
        </p:nvSpPr>
        <p:spPr>
          <a:xfrm>
            <a:off x="6078911" y="1691640"/>
            <a:ext cx="2606194"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pPr algn="r"/>
            <a:r>
              <a:t>Note text</a:t>
            </a:r>
            <a:endParaRPr dirty="0"/>
          </a:p>
        </p:txBody>
      </p:sp>
    </p:spTree>
    <p:extLst>
      <p:ext uri="{BB962C8B-B14F-4D97-AF65-F5344CB8AC3E}">
        <p14:creationId xmlns:p14="http://schemas.microsoft.com/office/powerpoint/2010/main" val="865257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4033038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Break Red with White">
    <p:bg>
      <p:bgPr>
        <a:solidFill>
          <a:schemeClr val="tx2"/>
        </a:solidFill>
        <a:effectLst/>
      </p:bgPr>
    </p:bg>
    <p:spTree>
      <p:nvGrpSpPr>
        <p:cNvPr id="1" name=""/>
        <p:cNvGrpSpPr/>
        <p:nvPr/>
      </p:nvGrpSpPr>
      <p:grpSpPr>
        <a:xfrm>
          <a:off x="0" y="0"/>
          <a:ext cx="0" cy="0"/>
          <a:chOff x="0" y="0"/>
          <a:chExt cx="0" cy="0"/>
        </a:xfrm>
      </p:grpSpPr>
      <p:pic>
        <p:nvPicPr>
          <p:cNvPr id="4" name="Picture 3" descr="first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3969"/>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pic>
        <p:nvPicPr>
          <p:cNvPr id="9" name="Picture 8" descr="Vistra_rgb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3395729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Break Bronze with White">
    <p:bg>
      <p:bgPr>
        <a:solidFill>
          <a:schemeClr val="bg2"/>
        </a:solidFill>
        <a:effectLst/>
      </p:bgPr>
    </p:bg>
    <p:spTree>
      <p:nvGrpSpPr>
        <p:cNvPr id="1" name=""/>
        <p:cNvGrpSpPr/>
        <p:nvPr/>
      </p:nvGrpSpPr>
      <p:grpSpPr>
        <a:xfrm>
          <a:off x="0" y="0"/>
          <a:ext cx="0" cy="0"/>
          <a:chOff x="0" y="0"/>
          <a:chExt cx="0" cy="0"/>
        </a:xfrm>
      </p:grpSpPr>
      <p:pic>
        <p:nvPicPr>
          <p:cNvPr id="4" name="Picture 3" descr="second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pic>
        <p:nvPicPr>
          <p:cNvPr id="9" name="Picture 8" descr="Vistra_rgb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1303959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Break Bronze Lines">
    <p:spTree>
      <p:nvGrpSpPr>
        <p:cNvPr id="1" name=""/>
        <p:cNvGrpSpPr/>
        <p:nvPr/>
      </p:nvGrpSpPr>
      <p:grpSpPr>
        <a:xfrm>
          <a:off x="0" y="0"/>
          <a:ext cx="0" cy="0"/>
          <a:chOff x="0" y="0"/>
          <a:chExt cx="0" cy="0"/>
        </a:xfrm>
      </p:grpSpPr>
      <p:pic>
        <p:nvPicPr>
          <p:cNvPr id="5" name="Picture 4" descr="third lin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chemeClr val="tx1"/>
                </a:solidFill>
              </a:defRPr>
            </a:lvl1pPr>
          </a:lstStyle>
          <a:p>
            <a:r>
              <a:rPr lang="en-US"/>
              <a:t>Click to edit Master title style</a:t>
            </a:r>
            <a:endParaRPr lang="en-US" dirty="0"/>
          </a:p>
        </p:txBody>
      </p:sp>
      <p:pic>
        <p:nvPicPr>
          <p:cNvPr id="8" name="Picture 7"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292682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F3FEC-6BA4-41B8-9739-F0875BDC3F17}"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241285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Break Red Lines">
    <p:spTree>
      <p:nvGrpSpPr>
        <p:cNvPr id="1" name=""/>
        <p:cNvGrpSpPr/>
        <p:nvPr/>
      </p:nvGrpSpPr>
      <p:grpSpPr>
        <a:xfrm>
          <a:off x="0" y="0"/>
          <a:ext cx="0" cy="0"/>
          <a:chOff x="0" y="0"/>
          <a:chExt cx="0" cy="0"/>
        </a:xfrm>
      </p:grpSpPr>
      <p:pic>
        <p:nvPicPr>
          <p:cNvPr id="4" name="Picture 3" descr="Lines 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chemeClr val="tx1"/>
                </a:solidFill>
              </a:defRPr>
            </a:lvl1pPr>
          </a:lstStyle>
          <a:p>
            <a:r>
              <a:rPr lang="en-US"/>
              <a:t>Click to edit Master title style</a:t>
            </a:r>
            <a:endParaRPr lang="en-US" dirty="0"/>
          </a:p>
        </p:txBody>
      </p:sp>
      <p:pic>
        <p:nvPicPr>
          <p:cNvPr id="5" name="Picture 4" descr="Vistra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828362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ub Divider Re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2" y="443969"/>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312" y="1691640"/>
            <a:ext cx="8229600" cy="4525010"/>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2695913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ub Divider Bronz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691640"/>
            <a:ext cx="8229981" cy="4532312"/>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39078603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ub Divider Light Gray">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2" y="448056"/>
            <a:ext cx="8229600" cy="914400"/>
          </a:xfrm>
        </p:spPr>
        <p:txBody>
          <a:bodyPr lIns="0" rIns="0" anchor="t">
            <a:noAutofit/>
          </a:bodyPr>
          <a:lstStyle>
            <a:lvl1pPr algn="l">
              <a:defRPr sz="3200" b="0"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691640"/>
            <a:ext cx="8229981" cy="4532312"/>
          </a:xfrm>
        </p:spPr>
        <p:txBody>
          <a:bodyPr lIns="0" rIns="0" anchor="t">
            <a:noAutofit/>
          </a:bodyPr>
          <a:lstStyle>
            <a:lvl1pPr marL="0" indent="0">
              <a:buNone/>
              <a:defRPr sz="24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Vistra_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Tree>
    <p:extLst>
      <p:ext uri="{BB962C8B-B14F-4D97-AF65-F5344CB8AC3E}">
        <p14:creationId xmlns:p14="http://schemas.microsoft.com/office/powerpoint/2010/main" val="2445447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t>Note text</a:t>
            </a:r>
            <a:endParaRPr dirty="0"/>
          </a:p>
        </p:txBody>
      </p:sp>
    </p:spTree>
    <p:extLst>
      <p:ext uri="{BB962C8B-B14F-4D97-AF65-F5344CB8AC3E}">
        <p14:creationId xmlns:p14="http://schemas.microsoft.com/office/powerpoint/2010/main" val="13765347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4"/>
        </a:solidFill>
        <a:effectLst/>
      </p:bgPr>
    </p:bg>
    <p:spTree>
      <p:nvGrpSpPr>
        <p:cNvPr id="1" name=""/>
        <p:cNvGrpSpPr/>
        <p:nvPr/>
      </p:nvGrpSpPr>
      <p:grpSpPr>
        <a:xfrm>
          <a:off x="0" y="0"/>
          <a:ext cx="0" cy="0"/>
          <a:chOff x="0" y="0"/>
          <a:chExt cx="0" cy="0"/>
        </a:xfrm>
      </p:grpSpPr>
      <p:pic>
        <p:nvPicPr>
          <p:cNvPr id="3" name="Picture 2" descr="Vistra_symbo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2644" y="2586014"/>
            <a:ext cx="1238712" cy="1164176"/>
          </a:xfrm>
          <a:prstGeom prst="rect">
            <a:avLst/>
          </a:prstGeom>
        </p:spPr>
      </p:pic>
    </p:spTree>
    <p:extLst>
      <p:ext uri="{BB962C8B-B14F-4D97-AF65-F5344CB8AC3E}">
        <p14:creationId xmlns:p14="http://schemas.microsoft.com/office/powerpoint/2010/main" val="169121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F3FEC-6BA4-41B8-9739-F0875BDC3F17}"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393675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F3FEC-6BA4-41B8-9739-F0875BDC3F17}"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D1CF5-BFDC-4344-8AFA-EE498396C420}" type="slidenum">
              <a:rPr lang="en-US" smtClean="0"/>
              <a:t>‹#›</a:t>
            </a:fld>
            <a:endParaRPr lang="en-US"/>
          </a:p>
        </p:txBody>
      </p:sp>
    </p:spTree>
    <p:extLst>
      <p:ext uri="{BB962C8B-B14F-4D97-AF65-F5344CB8AC3E}">
        <p14:creationId xmlns:p14="http://schemas.microsoft.com/office/powerpoint/2010/main" val="414765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em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6.xml"/><Relationship Id="rId1"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8.png"/><Relationship Id="rId2" Type="http://schemas.openxmlformats.org/officeDocument/2006/relationships/slideLayout" Target="../slideLayouts/slideLayout47.xml"/><Relationship Id="rId16" Type="http://schemas.openxmlformats.org/officeDocument/2006/relationships/theme" Target="../theme/theme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8.png"/><Relationship Id="rId2" Type="http://schemas.openxmlformats.org/officeDocument/2006/relationships/slideLayout" Target="../slideLayouts/slideLayout62.xml"/><Relationship Id="rId16" Type="http://schemas.openxmlformats.org/officeDocument/2006/relationships/theme" Target="../theme/theme8.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F3FEC-6BA4-41B8-9739-F0875BDC3F17}" type="datetimeFigureOut">
              <a:rPr lang="en-US" smtClean="0"/>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D1CF5-BFDC-4344-8AFA-EE498396C420}" type="slidenum">
              <a:rPr lang="en-US" smtClean="0"/>
              <a:t>‹#›</a:t>
            </a:fld>
            <a:endParaRPr lang="en-US"/>
          </a:p>
        </p:txBody>
      </p:sp>
    </p:spTree>
    <p:extLst>
      <p:ext uri="{BB962C8B-B14F-4D97-AF65-F5344CB8AC3E}">
        <p14:creationId xmlns:p14="http://schemas.microsoft.com/office/powerpoint/2010/main" val="100649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30" name="TextBox 29"/>
          <p:cNvSpPr txBox="1"/>
          <p:nvPr userDrawn="1"/>
        </p:nvSpPr>
        <p:spPr>
          <a:xfrm>
            <a:off x="1731600" y="6320118"/>
            <a:ext cx="5817600" cy="370800"/>
          </a:xfrm>
          <a:prstGeom prst="rect">
            <a:avLst/>
          </a:prstGeom>
          <a:noFill/>
        </p:spPr>
        <p:txBody>
          <a:bodyPr wrap="square" lIns="0" tIns="0" rIns="0" bIns="0" rtlCol="0">
            <a:noAutofit/>
          </a:bodyPr>
          <a:lstStyle/>
          <a:p>
            <a:pPr>
              <a:defRPr/>
            </a:pPr>
            <a:r>
              <a:rPr lang="en-US" sz="600" dirty="0">
                <a:solidFill>
                  <a:prstClr val="white">
                    <a:lumMod val="65000"/>
                  </a:prstClr>
                </a:solidFill>
              </a:rPr>
              <a:t>© 2017 KPMG, a Hong Kong partnership and a member firm of the KPMG network of independent member firms affiliated with KPMG International Cooperative (“KPMG International”), a Swiss entity. All rights reserved. Printed in Hong Kong.</a:t>
            </a:r>
          </a:p>
        </p:txBody>
      </p:sp>
      <p:sp>
        <p:nvSpPr>
          <p:cNvPr id="25" name="TextBox 24"/>
          <p:cNvSpPr txBox="1"/>
          <p:nvPr userDrawn="1">
            <p:custDataLst>
              <p:tags r:id="rId27"/>
            </p:custDataLst>
          </p:nvPr>
        </p:nvSpPr>
        <p:spPr>
          <a:xfrm>
            <a:off x="1846217" y="6690918"/>
            <a:ext cx="5442857" cy="93059"/>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Public</a:t>
            </a:r>
          </a:p>
        </p:txBody>
      </p:sp>
    </p:spTree>
    <p:extLst>
      <p:ext uri="{BB962C8B-B14F-4D97-AF65-F5344CB8AC3E}">
        <p14:creationId xmlns:p14="http://schemas.microsoft.com/office/powerpoint/2010/main" val="4090168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3200" y="1962000"/>
            <a:ext cx="7560000" cy="468000"/>
          </a:xfrm>
          <a:prstGeom prst="rect">
            <a:avLst/>
          </a:prstGeom>
        </p:spPr>
        <p:txBody>
          <a:bodyPr vert="horz" lIns="0" tIns="0" rIns="0" bIns="0" rtlCol="0" anchor="t" anchorCtr="0">
            <a:noAutofit/>
          </a:bodyPr>
          <a:lstStyle/>
          <a:p>
            <a:r>
              <a:rPr lang="en-GB"/>
              <a:t>Slide title</a:t>
            </a:r>
            <a:endParaRPr lang="en-GB" dirty="0"/>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GB"/>
              <a:t>Click to type text</a:t>
            </a:r>
          </a:p>
          <a:p>
            <a:pPr lvl="1"/>
            <a:r>
              <a:rPr lang="en-GB"/>
              <a:t>Body text</a:t>
            </a:r>
          </a:p>
          <a:p>
            <a:pPr lvl="2"/>
            <a:r>
              <a:rPr lang="en-GB"/>
              <a:t>Bullet text</a:t>
            </a:r>
          </a:p>
          <a:p>
            <a:pPr lvl="3"/>
            <a:r>
              <a:rPr lang="en-GB"/>
              <a:t>Bullet numbered text 1</a:t>
            </a:r>
          </a:p>
          <a:p>
            <a:pPr lvl="4"/>
            <a:r>
              <a:rPr lang="en-GB"/>
              <a:t>Bullet numbered text 2</a:t>
            </a:r>
          </a:p>
          <a:p>
            <a:pPr lvl="5"/>
            <a:r>
              <a:rPr lang="en-GB"/>
              <a:t>Bullet numbered text 3</a:t>
            </a:r>
          </a:p>
          <a:p>
            <a:pPr lvl="6"/>
            <a:r>
              <a:rPr lang="en-GB"/>
              <a:t>Bullet numbered text 4</a:t>
            </a:r>
          </a:p>
          <a:p>
            <a:pPr lvl="7"/>
            <a:r>
              <a:rPr lang="en-GB"/>
              <a:t>Bullet numbered text 5</a:t>
            </a:r>
          </a:p>
          <a:p>
            <a:pPr lvl="8"/>
            <a:r>
              <a:rPr lang="en-GB"/>
              <a:t>Bullet numbered text 6</a:t>
            </a:r>
            <a:endParaRPr lang="en-GB" dirty="0"/>
          </a:p>
        </p:txBody>
      </p:sp>
    </p:spTree>
    <p:extLst>
      <p:ext uri="{BB962C8B-B14F-4D97-AF65-F5344CB8AC3E}">
        <p14:creationId xmlns:p14="http://schemas.microsoft.com/office/powerpoint/2010/main" val="1535447809"/>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spcBef>
          <a:spcPct val="0"/>
        </a:spcBef>
        <a:buNone/>
        <a:defRPr sz="3000" b="1" kern="1200" baseline="0">
          <a:solidFill>
            <a:schemeClr val="bg1"/>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12"/>
        </a:spcAft>
        <a:buFontTx/>
        <a:buNone/>
        <a:defRPr sz="3000" kern="1200" baseline="0">
          <a:solidFill>
            <a:schemeClr val="tx2"/>
          </a:solidFill>
          <a:latin typeface="Arial" pitchFamily="34" charset="0"/>
          <a:ea typeface="+mn-ea"/>
          <a:cs typeface="Arial" pitchFamily="34" charset="0"/>
        </a:defRPr>
      </a:lvl1pPr>
      <a:lvl2pPr marL="0" indent="0" algn="l" defTabSz="914400" rtl="0" eaLnBrk="1" latinLnBrk="0" hangingPunct="1">
        <a:lnSpc>
          <a:spcPct val="100000"/>
        </a:lnSpc>
        <a:spcBef>
          <a:spcPts val="0"/>
        </a:spcBef>
        <a:spcAft>
          <a:spcPts val="0"/>
        </a:spcAft>
        <a:buFontTx/>
        <a:buNone/>
        <a:defRPr sz="18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GB"/>
              <a:t>Slide title</a:t>
            </a:r>
            <a:endParaRPr lang="en-GB"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GB"/>
              <a:t>Click to type text</a:t>
            </a:r>
          </a:p>
          <a:p>
            <a:pPr lvl="1"/>
            <a:r>
              <a:rPr lang="en-GB"/>
              <a:t>Body text</a:t>
            </a:r>
          </a:p>
          <a:p>
            <a:pPr lvl="2"/>
            <a:r>
              <a:rPr lang="en-GB"/>
              <a:t>Bullet text</a:t>
            </a:r>
          </a:p>
          <a:p>
            <a:pPr lvl="3"/>
            <a:r>
              <a:rPr lang="en-GB"/>
              <a:t>Bullet numbered text 1</a:t>
            </a:r>
          </a:p>
          <a:p>
            <a:pPr lvl="4"/>
            <a:r>
              <a:rPr lang="en-GB"/>
              <a:t>Bullet numbered text 2</a:t>
            </a:r>
          </a:p>
          <a:p>
            <a:pPr lvl="5"/>
            <a:r>
              <a:rPr lang="en-GB"/>
              <a:t>Bullet numbered text 3</a:t>
            </a:r>
          </a:p>
          <a:p>
            <a:pPr lvl="6"/>
            <a:r>
              <a:rPr lang="en-GB"/>
              <a:t>Bullet numbered text 4</a:t>
            </a:r>
          </a:p>
          <a:p>
            <a:pPr lvl="7"/>
            <a:r>
              <a:rPr lang="en-GB"/>
              <a:t>Bullet numbered text 5</a:t>
            </a:r>
          </a:p>
          <a:p>
            <a:pPr lvl="8"/>
            <a:r>
              <a:rPr lang="en-GB"/>
              <a:t>Bullet numbered text 6</a:t>
            </a:r>
            <a:endParaRPr lang="en-GB"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pPr fontAlgn="base">
              <a:spcBef>
                <a:spcPct val="0"/>
              </a:spcBef>
              <a:spcAft>
                <a:spcPct val="0"/>
              </a:spcAft>
            </a:pPr>
            <a:r>
              <a:rPr lang="en-GB">
                <a:solidFill>
                  <a:srgbClr val="000000"/>
                </a:solidFill>
              </a:rPr>
              <a:t>HOK#13047333</a:t>
            </a:r>
            <a:endParaRPr lang="en-GB" dirty="0">
              <a:solidFill>
                <a:srgbClr val="000000"/>
              </a:solidFill>
            </a:endParaRPr>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pPr fontAlgn="base">
              <a:spcBef>
                <a:spcPct val="0"/>
              </a:spcBef>
              <a:spcAft>
                <a:spcPct val="0"/>
              </a:spcAft>
            </a:pPr>
            <a:fld id="{9A12B91B-C83B-4460-B2C8-CCFD3E5825AF}" type="slidenum">
              <a:rPr lang="en-GB" smtClean="0">
                <a:solidFill>
                  <a:srgbClr val="000000"/>
                </a:solidFill>
              </a:rPr>
              <a:pPr fontAlgn="base">
                <a:spcBef>
                  <a:spcPct val="0"/>
                </a:spcBef>
                <a:spcAft>
                  <a:spcPct val="0"/>
                </a:spcAft>
              </a:pPr>
              <a:t>‹#›</a:t>
            </a:fld>
            <a:endParaRPr lang="en-GB" dirty="0">
              <a:solidFill>
                <a:srgbClr val="000000"/>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321520213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hdr="0" dt="0"/>
  <p:txStyles>
    <p:title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Arial" pitchFamily="34" charset="0"/>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GB"/>
              <a:t>Slide title</a:t>
            </a:r>
            <a:endParaRPr lang="en-GB" dirty="0"/>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GB"/>
              <a:t>Click to type text</a:t>
            </a:r>
          </a:p>
          <a:p>
            <a:pPr lvl="1"/>
            <a:r>
              <a:rPr lang="en-GB"/>
              <a:t>Body text</a:t>
            </a:r>
          </a:p>
          <a:p>
            <a:pPr lvl="2"/>
            <a:r>
              <a:rPr lang="en-GB"/>
              <a:t>Bullet text</a:t>
            </a:r>
          </a:p>
          <a:p>
            <a:pPr lvl="3"/>
            <a:r>
              <a:rPr lang="en-GB"/>
              <a:t>Bullet numbered text 1</a:t>
            </a:r>
          </a:p>
          <a:p>
            <a:pPr lvl="4"/>
            <a:r>
              <a:rPr lang="en-GB"/>
              <a:t>Bullet numbered text 2</a:t>
            </a:r>
          </a:p>
          <a:p>
            <a:pPr lvl="5"/>
            <a:r>
              <a:rPr lang="en-GB"/>
              <a:t>Bullet numbered text 3</a:t>
            </a:r>
          </a:p>
          <a:p>
            <a:pPr lvl="6"/>
            <a:r>
              <a:rPr lang="en-GB"/>
              <a:t>Bullet numbered text 4</a:t>
            </a:r>
          </a:p>
          <a:p>
            <a:pPr lvl="7"/>
            <a:r>
              <a:rPr lang="en-GB"/>
              <a:t>Bullet numbered text 5</a:t>
            </a:r>
          </a:p>
          <a:p>
            <a:pPr lvl="8"/>
            <a:r>
              <a:rPr lang="en-GB"/>
              <a:t>Bullet numbered text 6</a:t>
            </a:r>
            <a:endParaRPr lang="en-GB"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pPr fontAlgn="base">
              <a:spcBef>
                <a:spcPct val="0"/>
              </a:spcBef>
              <a:spcAft>
                <a:spcPct val="0"/>
              </a:spcAft>
            </a:pPr>
            <a:r>
              <a:rPr lang="en-GB">
                <a:solidFill>
                  <a:srgbClr val="000000"/>
                </a:solidFill>
              </a:rPr>
              <a:t>HOK#13047333</a:t>
            </a:r>
            <a:endParaRPr lang="en-GB" dirty="0">
              <a:solidFill>
                <a:srgbClr val="000000"/>
              </a:solidFill>
            </a:endParaRPr>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pPr fontAlgn="base">
              <a:spcBef>
                <a:spcPct val="0"/>
              </a:spcBef>
              <a:spcAft>
                <a:spcPct val="0"/>
              </a:spcAft>
            </a:pPr>
            <a:fld id="{9A12B91B-C83B-4460-B2C8-CCFD3E5825AF}" type="slidenum">
              <a:rPr lang="en-GB" smtClean="0">
                <a:solidFill>
                  <a:srgbClr val="000000"/>
                </a:solidFill>
              </a:rPr>
              <a:pPr fontAlgn="base">
                <a:spcBef>
                  <a:spcPct val="0"/>
                </a:spcBef>
                <a:spcAft>
                  <a:spcPct val="0"/>
                </a:spcAft>
              </a:pPr>
              <a:t>‹#›</a:t>
            </a:fld>
            <a:endParaRPr lang="en-GB" dirty="0">
              <a:solidFill>
                <a:srgbClr val="00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3753907717"/>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dt="0"/>
  <p:txStyles>
    <p:title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Arial" pitchFamily="34" charset="0"/>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GB"/>
              <a:t>Slide title</a:t>
            </a:r>
            <a:endParaRPr lang="en-GB"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chor="b" anchorCtr="0">
            <a:noAutofit/>
          </a:bodyPr>
          <a:lstStyle/>
          <a:p>
            <a:pPr lvl="0"/>
            <a:r>
              <a:rPr lang="en-GB"/>
              <a:t>Click to type text</a:t>
            </a:r>
          </a:p>
          <a:p>
            <a:pPr lvl="1"/>
            <a:r>
              <a:rPr lang="en-GB"/>
              <a:t>Body text</a:t>
            </a:r>
          </a:p>
          <a:p>
            <a:pPr lvl="2"/>
            <a:r>
              <a:rPr lang="en-GB"/>
              <a:t>Bullet text</a:t>
            </a:r>
          </a:p>
          <a:p>
            <a:pPr lvl="3"/>
            <a:r>
              <a:rPr lang="en-GB"/>
              <a:t>Bullet numbered text 1</a:t>
            </a:r>
          </a:p>
          <a:p>
            <a:pPr lvl="4"/>
            <a:r>
              <a:rPr lang="en-GB"/>
              <a:t>Bullet numbered text 2</a:t>
            </a:r>
          </a:p>
          <a:p>
            <a:pPr lvl="5"/>
            <a:r>
              <a:rPr lang="en-GB"/>
              <a:t>Bullet numbered text 3</a:t>
            </a:r>
          </a:p>
          <a:p>
            <a:pPr lvl="6"/>
            <a:r>
              <a:rPr lang="en-GB"/>
              <a:t>Bullet numbered text 4</a:t>
            </a:r>
          </a:p>
          <a:p>
            <a:pPr lvl="7"/>
            <a:r>
              <a:rPr lang="en-GB"/>
              <a:t>Bullet numbered text 5</a:t>
            </a:r>
          </a:p>
          <a:p>
            <a:pPr lvl="8"/>
            <a:r>
              <a:rPr lang="en-GB"/>
              <a:t>Bullet numbered text 6</a:t>
            </a:r>
            <a:endParaRPr lang="en-GB"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pPr fontAlgn="base">
              <a:spcBef>
                <a:spcPct val="0"/>
              </a:spcBef>
              <a:spcAft>
                <a:spcPct val="0"/>
              </a:spcAft>
            </a:pPr>
            <a:r>
              <a:rPr lang="en-GB">
                <a:solidFill>
                  <a:srgbClr val="000000"/>
                </a:solidFill>
              </a:rPr>
              <a:t>HOK#13047333</a:t>
            </a:r>
            <a:endParaRPr lang="en-GB" dirty="0">
              <a:solidFill>
                <a:srgbClr val="000000"/>
              </a:solidFill>
            </a:endParaRPr>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pPr fontAlgn="base">
              <a:spcBef>
                <a:spcPct val="0"/>
              </a:spcBef>
              <a:spcAft>
                <a:spcPct val="0"/>
              </a:spcAft>
            </a:pPr>
            <a:fld id="{9A12B91B-C83B-4460-B2C8-CCFD3E5825AF}" type="slidenum">
              <a:rPr lang="en-GB" smtClean="0">
                <a:solidFill>
                  <a:srgbClr val="000000"/>
                </a:solidFill>
              </a:rPr>
              <a:pPr fontAlgn="base">
                <a:spcBef>
                  <a:spcPct val="0"/>
                </a:spcBef>
                <a:spcAft>
                  <a:spcPct val="0"/>
                </a:spcAft>
              </a:pPr>
              <a:t>‹#›</a:t>
            </a:fld>
            <a:endParaRPr lang="en-GB"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4014177039"/>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95000"/>
        </a:lnSpc>
        <a:spcBef>
          <a:spcPts val="0"/>
        </a:spcBef>
        <a:spcAft>
          <a:spcPts val="576"/>
        </a:spcAft>
        <a:buFontTx/>
        <a:buNone/>
        <a:defRPr sz="1200" b="1" kern="1200" baseline="0">
          <a:solidFill>
            <a:srgbClr val="FF0000"/>
          </a:solidFill>
          <a:latin typeface="Arial" pitchFamily="34" charset="0"/>
          <a:ea typeface="+mn-ea"/>
          <a:cs typeface="Arial" pitchFamily="34" charset="0"/>
        </a:defRPr>
      </a:lvl1pPr>
      <a:lvl2pPr marL="0" indent="0" algn="l" defTabSz="914400" rtl="0" eaLnBrk="1" latinLnBrk="0" hangingPunct="1">
        <a:lnSpc>
          <a:spcPct val="85000"/>
        </a:lnSpc>
        <a:spcBef>
          <a:spcPts val="0"/>
        </a:spcBef>
        <a:spcAft>
          <a:spcPts val="432"/>
        </a:spcAft>
        <a:buFontTx/>
        <a:buNone/>
        <a:defRPr sz="12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2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Vistra_rgb.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
        <p:nvSpPr>
          <p:cNvPr id="2" name="Title Placeholder 1"/>
          <p:cNvSpPr>
            <a:spLocks noGrp="1"/>
          </p:cNvSpPr>
          <p:nvPr>
            <p:ph type="title"/>
          </p:nvPr>
        </p:nvSpPr>
        <p:spPr>
          <a:xfrm>
            <a:off x="457200" y="539234"/>
            <a:ext cx="8223128" cy="908366"/>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692810"/>
            <a:ext cx="8229600" cy="45259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8233557" y="6432750"/>
            <a:ext cx="453243" cy="246221"/>
          </a:xfrm>
          <a:prstGeom prst="rect">
            <a:avLst/>
          </a:prstGeom>
          <a:noFill/>
        </p:spPr>
        <p:txBody>
          <a:bodyPr wrap="square" lIns="0" rIns="0" rtlCol="0">
            <a:noAutofit/>
          </a:bodyPr>
          <a:lstStyle/>
          <a:p>
            <a:pPr algn="r" defTabSz="457200"/>
            <a:fld id="{4106A7E7-0AB8-414D-8A5C-C387A56AAE80}" type="slidenum">
              <a:rPr lang="en-US" sz="1000">
                <a:solidFill>
                  <a:srgbClr val="58595B"/>
                </a:solidFill>
              </a:rPr>
              <a:pPr algn="r" defTabSz="457200"/>
              <a:t>‹#›</a:t>
            </a:fld>
            <a:endParaRPr lang="en-US" sz="1000" dirty="0">
              <a:solidFill>
                <a:srgbClr val="58595B"/>
              </a:solidFill>
            </a:endParaRPr>
          </a:p>
        </p:txBody>
      </p:sp>
      <p:sp>
        <p:nvSpPr>
          <p:cNvPr id="6" name="Footer Placeholder 5"/>
          <p:cNvSpPr>
            <a:spLocks noGrp="1"/>
          </p:cNvSpPr>
          <p:nvPr>
            <p:ph type="ftr" sz="quarter" idx="3"/>
          </p:nvPr>
        </p:nvSpPr>
        <p:spPr>
          <a:xfrm>
            <a:off x="5394325" y="6432734"/>
            <a:ext cx="2895600" cy="246253"/>
          </a:xfrm>
          <a:prstGeom prst="rect">
            <a:avLst/>
          </a:prstGeom>
          <a:noFill/>
        </p:spPr>
        <p:txBody>
          <a:bodyPr wrap="square" lIns="0" rIns="0" rtlCol="0">
            <a:noAutofit/>
          </a:bodyPr>
          <a:lstStyle>
            <a:lvl1pPr>
              <a:defRPr lang="en-US" sz="1000">
                <a:solidFill>
                  <a:srgbClr val="58595B"/>
                </a:solidFill>
                <a:latin typeface="Arial"/>
              </a:defRPr>
            </a:lvl1pPr>
          </a:lstStyle>
          <a:p>
            <a:pPr algn="r" defTabSz="457200"/>
            <a:r>
              <a:rPr dirty="0"/>
              <a:t>Note text</a:t>
            </a:r>
          </a:p>
        </p:txBody>
      </p:sp>
      <p:cxnSp>
        <p:nvCxnSpPr>
          <p:cNvPr id="10" name="Straight Connector 9"/>
          <p:cNvCxnSpPr/>
          <p:nvPr/>
        </p:nvCxnSpPr>
        <p:spPr>
          <a:xfrm>
            <a:off x="8383838" y="6521102"/>
            <a:ext cx="0" cy="9288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2282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hf sldNum="0" hdr="0" dt="0"/>
  <p:txStyles>
    <p:titleStyle>
      <a:lvl1pPr algn="l" defTabSz="457200" rtl="0" eaLnBrk="1" latinLnBrk="0" hangingPunct="1">
        <a:spcBef>
          <a:spcPct val="0"/>
        </a:spcBef>
        <a:buNone/>
        <a:defRPr sz="2400" kern="1200">
          <a:solidFill>
            <a:schemeClr val="tx2"/>
          </a:solidFill>
          <a:latin typeface="+mj-lt"/>
          <a:ea typeface="+mj-ea"/>
          <a:cs typeface="+mj-cs"/>
        </a:defRPr>
      </a:lvl1pPr>
    </p:titleStyle>
    <p:bodyStyle>
      <a:lvl1pPr marL="0" indent="0" algn="l" defTabSz="457200" rtl="0" eaLnBrk="1" latinLnBrk="0" hangingPunct="1">
        <a:spcBef>
          <a:spcPts val="0"/>
        </a:spcBef>
        <a:buFont typeface="Arial"/>
        <a:buNone/>
        <a:defRPr sz="1800" kern="1200">
          <a:solidFill>
            <a:schemeClr val="tx1"/>
          </a:solidFill>
          <a:latin typeface="+mj-lt"/>
          <a:ea typeface="+mn-ea"/>
          <a:cs typeface="+mn-cs"/>
        </a:defRPr>
      </a:lvl1pPr>
      <a:lvl2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2pPr>
      <a:lvl3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3pPr>
      <a:lvl4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4pPr>
      <a:lvl5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Vistra_rgb.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9619" y="6434953"/>
            <a:ext cx="829372" cy="228600"/>
          </a:xfrm>
          <a:prstGeom prst="rect">
            <a:avLst/>
          </a:prstGeom>
        </p:spPr>
      </p:pic>
      <p:sp>
        <p:nvSpPr>
          <p:cNvPr id="2" name="Title Placeholder 1"/>
          <p:cNvSpPr>
            <a:spLocks noGrp="1"/>
          </p:cNvSpPr>
          <p:nvPr>
            <p:ph type="title"/>
          </p:nvPr>
        </p:nvSpPr>
        <p:spPr>
          <a:xfrm>
            <a:off x="457200" y="539234"/>
            <a:ext cx="8223128" cy="908366"/>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692810"/>
            <a:ext cx="8229600" cy="45259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8233557" y="6432750"/>
            <a:ext cx="453243" cy="246221"/>
          </a:xfrm>
          <a:prstGeom prst="rect">
            <a:avLst/>
          </a:prstGeom>
          <a:noFill/>
        </p:spPr>
        <p:txBody>
          <a:bodyPr wrap="square" lIns="0" rIns="0" rtlCol="0">
            <a:noAutofit/>
          </a:bodyPr>
          <a:lstStyle/>
          <a:p>
            <a:pPr algn="r" defTabSz="457200"/>
            <a:fld id="{4106A7E7-0AB8-414D-8A5C-C387A56AAE80}" type="slidenum">
              <a:rPr lang="en-US" sz="1000">
                <a:solidFill>
                  <a:srgbClr val="58595B"/>
                </a:solidFill>
              </a:rPr>
              <a:pPr algn="r" defTabSz="457200"/>
              <a:t>‹#›</a:t>
            </a:fld>
            <a:endParaRPr lang="en-US" sz="1000" dirty="0">
              <a:solidFill>
                <a:srgbClr val="58595B"/>
              </a:solidFill>
            </a:endParaRPr>
          </a:p>
        </p:txBody>
      </p:sp>
      <p:sp>
        <p:nvSpPr>
          <p:cNvPr id="6" name="Footer Placeholder 5"/>
          <p:cNvSpPr>
            <a:spLocks noGrp="1"/>
          </p:cNvSpPr>
          <p:nvPr>
            <p:ph type="ftr" sz="quarter" idx="3"/>
          </p:nvPr>
        </p:nvSpPr>
        <p:spPr>
          <a:xfrm>
            <a:off x="5394325" y="6432734"/>
            <a:ext cx="2895600" cy="246253"/>
          </a:xfrm>
          <a:prstGeom prst="rect">
            <a:avLst/>
          </a:prstGeom>
          <a:noFill/>
        </p:spPr>
        <p:txBody>
          <a:bodyPr wrap="square" lIns="0" rIns="0" rtlCol="0">
            <a:noAutofit/>
          </a:bodyPr>
          <a:lstStyle>
            <a:lvl1pPr>
              <a:defRPr lang="en-US" sz="1000">
                <a:solidFill>
                  <a:srgbClr val="58595B"/>
                </a:solidFill>
                <a:latin typeface="Arial"/>
              </a:defRPr>
            </a:lvl1pPr>
          </a:lstStyle>
          <a:p>
            <a:pPr algn="r" defTabSz="457200"/>
            <a:r>
              <a:rPr dirty="0"/>
              <a:t>Note text</a:t>
            </a:r>
          </a:p>
        </p:txBody>
      </p:sp>
      <p:cxnSp>
        <p:nvCxnSpPr>
          <p:cNvPr id="10" name="Straight Connector 9"/>
          <p:cNvCxnSpPr/>
          <p:nvPr/>
        </p:nvCxnSpPr>
        <p:spPr>
          <a:xfrm>
            <a:off x="8383838" y="6521102"/>
            <a:ext cx="0" cy="9288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15314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hf sldNum="0" hdr="0" dt="0"/>
  <p:txStyles>
    <p:titleStyle>
      <a:lvl1pPr algn="l" defTabSz="457200" rtl="0" eaLnBrk="1" latinLnBrk="0" hangingPunct="1">
        <a:spcBef>
          <a:spcPct val="0"/>
        </a:spcBef>
        <a:buNone/>
        <a:defRPr sz="2400" kern="1200">
          <a:solidFill>
            <a:schemeClr val="tx2"/>
          </a:solidFill>
          <a:latin typeface="+mj-lt"/>
          <a:ea typeface="+mj-ea"/>
          <a:cs typeface="+mj-cs"/>
        </a:defRPr>
      </a:lvl1pPr>
    </p:titleStyle>
    <p:bodyStyle>
      <a:lvl1pPr marL="0" indent="0" algn="l" defTabSz="457200" rtl="0" eaLnBrk="1" latinLnBrk="0" hangingPunct="1">
        <a:spcBef>
          <a:spcPts val="0"/>
        </a:spcBef>
        <a:buFont typeface="Arial"/>
        <a:buNone/>
        <a:defRPr sz="1800" kern="1200">
          <a:solidFill>
            <a:schemeClr val="tx1"/>
          </a:solidFill>
          <a:latin typeface="+mj-lt"/>
          <a:ea typeface="+mn-ea"/>
          <a:cs typeface="+mn-cs"/>
        </a:defRPr>
      </a:lvl1pPr>
      <a:lvl2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2pPr>
      <a:lvl3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3pPr>
      <a:lvl4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4pPr>
      <a:lvl5pPr marL="231775" indent="-119063" algn="l" defTabSz="457200" rtl="0" eaLnBrk="1" latinLnBrk="0" hangingPunct="1">
        <a:spcBef>
          <a:spcPts val="0"/>
        </a:spcBef>
        <a:buClr>
          <a:schemeClr val="tx2"/>
        </a:buClr>
        <a:buSzPct val="100000"/>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slideLayout" Target="../slideLayouts/slideLayout15.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 Type="http://schemas.openxmlformats.org/officeDocument/2006/relationships/tags" Target="../tags/tag38.xml"/><Relationship Id="rId16" Type="http://schemas.openxmlformats.org/officeDocument/2006/relationships/tags" Target="../tags/tag52.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17.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tags" Target="../tags/tag56.xml"/><Relationship Id="rId21" Type="http://schemas.openxmlformats.org/officeDocument/2006/relationships/slideLayout" Target="../slideLayouts/slideLayout15.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tags" Target="../tags/tag68.xml"/><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s>
</file>

<file path=ppt/slides/_rels/slide18.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 Type="http://schemas.openxmlformats.org/officeDocument/2006/relationships/tags" Target="../tags/tag75.xml"/><Relationship Id="rId16" Type="http://schemas.openxmlformats.org/officeDocument/2006/relationships/tags" Target="../tags/tag89.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10" Type="http://schemas.openxmlformats.org/officeDocument/2006/relationships/tags" Target="../tags/tag83.xml"/><Relationship Id="rId19" Type="http://schemas.openxmlformats.org/officeDocument/2006/relationships/slideLayout" Target="../slideLayouts/slideLayout15.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9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38.xml"/><Relationship Id="rId4" Type="http://schemas.openxmlformats.org/officeDocument/2006/relationships/tags" Target="../tags/tag99.xml"/></Relationships>
</file>

<file path=ppt/slides/_rels/slide2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39.xml"/><Relationship Id="rId5" Type="http://schemas.openxmlformats.org/officeDocument/2006/relationships/tags" Target="../tags/tag104.xml"/><Relationship Id="rId4" Type="http://schemas.openxmlformats.org/officeDocument/2006/relationships/tags" Target="../tags/tag103.xml"/></Relationships>
</file>

<file path=ppt/slides/_rels/slide2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38.xml"/><Relationship Id="rId5" Type="http://schemas.openxmlformats.org/officeDocument/2006/relationships/tags" Target="../tags/tag109.xml"/><Relationship Id="rId4" Type="http://schemas.openxmlformats.org/officeDocument/2006/relationships/tags" Target="../tags/tag108.xml"/></Relationships>
</file>

<file path=ppt/slides/_rels/slide2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38.xml"/><Relationship Id="rId4" Type="http://schemas.openxmlformats.org/officeDocument/2006/relationships/tags" Target="../tags/tag1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114.xml"/></Relationships>
</file>

<file path=ppt/slides/_rels/slide2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Fight for Talent, Retention Schemes – Practical Tips from Experts</a:t>
            </a:r>
          </a:p>
        </p:txBody>
      </p:sp>
      <p:sp>
        <p:nvSpPr>
          <p:cNvPr id="3" name="Subtitle 2"/>
          <p:cNvSpPr>
            <a:spLocks noGrp="1"/>
          </p:cNvSpPr>
          <p:nvPr>
            <p:ph type="subTitle" idx="1"/>
          </p:nvPr>
        </p:nvSpPr>
        <p:spPr>
          <a:xfrm>
            <a:off x="798255" y="6019800"/>
            <a:ext cx="4890390" cy="509108"/>
          </a:xfrm>
        </p:spPr>
        <p:txBody>
          <a:bodyPr/>
          <a:lstStyle/>
          <a:p>
            <a:r>
              <a:rPr lang="en-US" dirty="0"/>
              <a:t>12 October 2017</a:t>
            </a:r>
          </a:p>
        </p:txBody>
      </p:sp>
    </p:spTree>
    <p:extLst>
      <p:ext uri="{BB962C8B-B14F-4D97-AF65-F5344CB8AC3E}">
        <p14:creationId xmlns:p14="http://schemas.microsoft.com/office/powerpoint/2010/main" val="208365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2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94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Issues</a:t>
            </a:r>
            <a:br>
              <a:rPr lang="en-US" dirty="0"/>
            </a:br>
            <a:r>
              <a:rPr lang="en-US" sz="2400" dirty="0"/>
              <a:t>Gabriel Ho, KPMG</a:t>
            </a:r>
            <a:endParaRPr lang="en-US" dirty="0"/>
          </a:p>
        </p:txBody>
      </p:sp>
    </p:spTree>
    <p:extLst>
      <p:ext uri="{BB962C8B-B14F-4D97-AF65-F5344CB8AC3E}">
        <p14:creationId xmlns:p14="http://schemas.microsoft.com/office/powerpoint/2010/main" val="149342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6000" dirty="0"/>
              <a:t>IBSA – The Fight for Talent, Retention schemes </a:t>
            </a:r>
            <a:br>
              <a:rPr lang="en-GB" sz="6000" dirty="0"/>
            </a:br>
            <a:br>
              <a:rPr lang="en-GB" sz="6000" dirty="0"/>
            </a:br>
            <a:r>
              <a:rPr lang="en-GB" sz="6000" dirty="0"/>
              <a:t>Tax issues</a:t>
            </a:r>
            <a:br>
              <a:rPr lang="en-GB" sz="6000" dirty="0"/>
            </a:br>
            <a:endParaRPr lang="en-GB" sz="6000" dirty="0"/>
          </a:p>
        </p:txBody>
      </p:sp>
      <p:sp>
        <p:nvSpPr>
          <p:cNvPr id="5" name="Subtitle 4"/>
          <p:cNvSpPr>
            <a:spLocks noGrp="1"/>
          </p:cNvSpPr>
          <p:nvPr>
            <p:ph type="body" sz="quarter" idx="11"/>
          </p:nvPr>
        </p:nvSpPr>
        <p:spPr/>
        <p:txBody>
          <a:bodyPr/>
          <a:lstStyle/>
          <a:p>
            <a:pPr lvl="1"/>
            <a:r>
              <a:rPr lang="en-GB" b="1" dirty="0">
                <a:solidFill>
                  <a:schemeClr val="tx2"/>
                </a:solidFill>
              </a:rPr>
              <a:t>Gabriel Ho</a:t>
            </a:r>
            <a:br>
              <a:rPr lang="en-GB" b="1" dirty="0">
                <a:solidFill>
                  <a:schemeClr val="tx2"/>
                </a:solidFill>
              </a:rPr>
            </a:br>
            <a:r>
              <a:rPr lang="en-GB" b="1" dirty="0">
                <a:solidFill>
                  <a:schemeClr val="tx2"/>
                </a:solidFill>
              </a:rPr>
              <a:t>Senior Manager, Tax, Global Mobility Services</a:t>
            </a:r>
          </a:p>
          <a:p>
            <a:pPr lvl="1"/>
            <a:endParaRPr lang="en-GB" b="1" dirty="0">
              <a:solidFill>
                <a:schemeClr val="tx2"/>
              </a:solidFill>
            </a:endParaRPr>
          </a:p>
          <a:p>
            <a:pPr lvl="1"/>
            <a:r>
              <a:rPr lang="en-GB" b="1" dirty="0">
                <a:solidFill>
                  <a:schemeClr val="tx2"/>
                </a:solidFill>
              </a:rPr>
              <a:t>12 October 2017</a:t>
            </a:r>
          </a:p>
        </p:txBody>
      </p:sp>
    </p:spTree>
    <p:extLst>
      <p:ext uri="{BB962C8B-B14F-4D97-AF65-F5344CB8AC3E}">
        <p14:creationId xmlns:p14="http://schemas.microsoft.com/office/powerpoint/2010/main" val="158922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Importance of tax</a:t>
            </a:r>
          </a:p>
        </p:txBody>
      </p:sp>
      <p:grpSp>
        <p:nvGrpSpPr>
          <p:cNvPr id="62" name="Group 61"/>
          <p:cNvGrpSpPr>
            <a:grpSpLocks noChangeAspect="1"/>
          </p:cNvGrpSpPr>
          <p:nvPr/>
        </p:nvGrpSpPr>
        <p:grpSpPr>
          <a:xfrm>
            <a:off x="1377579" y="1966022"/>
            <a:ext cx="2988237" cy="2846289"/>
            <a:chOff x="4438111" y="1440720"/>
            <a:chExt cx="996079" cy="948763"/>
          </a:xfrm>
        </p:grpSpPr>
        <p:sp>
          <p:nvSpPr>
            <p:cNvPr id="55" name="Freeform 42"/>
            <p:cNvSpPr>
              <a:spLocks/>
            </p:cNvSpPr>
            <p:nvPr/>
          </p:nvSpPr>
          <p:spPr bwMode="gray">
            <a:xfrm>
              <a:off x="4924615" y="1440720"/>
              <a:ext cx="462259" cy="732142"/>
            </a:xfrm>
            <a:custGeom>
              <a:avLst/>
              <a:gdLst/>
              <a:ahLst/>
              <a:cxnLst>
                <a:cxn ang="0">
                  <a:pos x="12" y="79"/>
                </a:cxn>
                <a:cxn ang="0">
                  <a:pos x="12" y="29"/>
                </a:cxn>
                <a:cxn ang="0">
                  <a:pos x="111" y="127"/>
                </a:cxn>
                <a:cxn ang="0">
                  <a:pos x="12" y="226"/>
                </a:cxn>
                <a:cxn ang="0">
                  <a:pos x="12" y="176"/>
                </a:cxn>
                <a:cxn ang="0">
                  <a:pos x="0" y="176"/>
                </a:cxn>
                <a:cxn ang="0">
                  <a:pos x="0" y="255"/>
                </a:cxn>
                <a:cxn ang="0">
                  <a:pos x="110" y="374"/>
                </a:cxn>
                <a:cxn ang="0">
                  <a:pos x="99" y="425"/>
                </a:cxn>
                <a:cxn ang="0">
                  <a:pos x="182" y="473"/>
                </a:cxn>
                <a:cxn ang="0">
                  <a:pos x="158" y="515"/>
                </a:cxn>
                <a:cxn ang="0">
                  <a:pos x="137" y="503"/>
                </a:cxn>
                <a:cxn ang="0">
                  <a:pos x="157" y="577"/>
                </a:cxn>
                <a:cxn ang="0">
                  <a:pos x="231" y="557"/>
                </a:cxn>
                <a:cxn ang="0">
                  <a:pos x="210" y="545"/>
                </a:cxn>
                <a:cxn ang="0">
                  <a:pos x="234" y="503"/>
                </a:cxn>
                <a:cxn ang="0">
                  <a:pos x="320" y="552"/>
                </a:cxn>
                <a:cxn ang="0">
                  <a:pos x="365" y="374"/>
                </a:cxn>
                <a:cxn ang="0">
                  <a:pos x="0" y="0"/>
                </a:cxn>
                <a:cxn ang="0">
                  <a:pos x="0" y="79"/>
                </a:cxn>
                <a:cxn ang="0">
                  <a:pos x="12" y="79"/>
                </a:cxn>
              </a:cxnLst>
              <a:rect l="0" t="0" r="r" b="b"/>
              <a:pathLst>
                <a:path w="365" h="577">
                  <a:moveTo>
                    <a:pt x="12" y="79"/>
                  </a:moveTo>
                  <a:cubicBezTo>
                    <a:pt x="12" y="69"/>
                    <a:pt x="12" y="29"/>
                    <a:pt x="12" y="29"/>
                  </a:cubicBezTo>
                  <a:cubicBezTo>
                    <a:pt x="111" y="127"/>
                    <a:pt x="111" y="127"/>
                    <a:pt x="111" y="127"/>
                  </a:cubicBezTo>
                  <a:cubicBezTo>
                    <a:pt x="12" y="226"/>
                    <a:pt x="12" y="226"/>
                    <a:pt x="12" y="226"/>
                  </a:cubicBezTo>
                  <a:cubicBezTo>
                    <a:pt x="12" y="226"/>
                    <a:pt x="12" y="186"/>
                    <a:pt x="12" y="176"/>
                  </a:cubicBezTo>
                  <a:cubicBezTo>
                    <a:pt x="0" y="176"/>
                    <a:pt x="0" y="176"/>
                    <a:pt x="0" y="176"/>
                  </a:cubicBezTo>
                  <a:cubicBezTo>
                    <a:pt x="0" y="255"/>
                    <a:pt x="0" y="255"/>
                    <a:pt x="0" y="255"/>
                  </a:cubicBezTo>
                  <a:cubicBezTo>
                    <a:pt x="62" y="259"/>
                    <a:pt x="110" y="311"/>
                    <a:pt x="110" y="374"/>
                  </a:cubicBezTo>
                  <a:cubicBezTo>
                    <a:pt x="110" y="392"/>
                    <a:pt x="106" y="409"/>
                    <a:pt x="99" y="425"/>
                  </a:cubicBezTo>
                  <a:cubicBezTo>
                    <a:pt x="182" y="473"/>
                    <a:pt x="182" y="473"/>
                    <a:pt x="182" y="473"/>
                  </a:cubicBezTo>
                  <a:cubicBezTo>
                    <a:pt x="158" y="515"/>
                    <a:pt x="158" y="515"/>
                    <a:pt x="158" y="515"/>
                  </a:cubicBezTo>
                  <a:cubicBezTo>
                    <a:pt x="158" y="515"/>
                    <a:pt x="143" y="507"/>
                    <a:pt x="137" y="503"/>
                  </a:cubicBezTo>
                  <a:cubicBezTo>
                    <a:pt x="144" y="527"/>
                    <a:pt x="154" y="566"/>
                    <a:pt x="157" y="577"/>
                  </a:cubicBezTo>
                  <a:cubicBezTo>
                    <a:pt x="169" y="574"/>
                    <a:pt x="207" y="564"/>
                    <a:pt x="231" y="557"/>
                  </a:cubicBezTo>
                  <a:cubicBezTo>
                    <a:pt x="225" y="554"/>
                    <a:pt x="210" y="545"/>
                    <a:pt x="210" y="545"/>
                  </a:cubicBezTo>
                  <a:cubicBezTo>
                    <a:pt x="234" y="503"/>
                    <a:pt x="234" y="503"/>
                    <a:pt x="234" y="503"/>
                  </a:cubicBezTo>
                  <a:cubicBezTo>
                    <a:pt x="320" y="552"/>
                    <a:pt x="320" y="552"/>
                    <a:pt x="320" y="552"/>
                  </a:cubicBezTo>
                  <a:cubicBezTo>
                    <a:pt x="349" y="499"/>
                    <a:pt x="365" y="438"/>
                    <a:pt x="365" y="374"/>
                  </a:cubicBezTo>
                  <a:cubicBezTo>
                    <a:pt x="365" y="170"/>
                    <a:pt x="203" y="4"/>
                    <a:pt x="0" y="0"/>
                  </a:cubicBezTo>
                  <a:cubicBezTo>
                    <a:pt x="0" y="79"/>
                    <a:pt x="0" y="79"/>
                    <a:pt x="0" y="79"/>
                  </a:cubicBezTo>
                  <a:lnTo>
                    <a:pt x="12" y="79"/>
                  </a:lnTo>
                  <a:close/>
                </a:path>
              </a:pathLst>
            </a:custGeom>
            <a:solidFill>
              <a:srgbClr val="0091DA"/>
            </a:solidFill>
            <a:ln w="9525">
              <a:noFill/>
              <a:round/>
              <a:headEnd/>
              <a:tailEnd/>
            </a:ln>
            <a:effectLst/>
          </p:spPr>
          <p:txBody>
            <a:bodyPr/>
            <a:lstStyle/>
            <a:p>
              <a:endParaRPr lang="en-GB" sz="1000" dirty="0">
                <a:solidFill>
                  <a:srgbClr val="00A3A1"/>
                </a:solidFill>
                <a:cs typeface="Arial" pitchFamily="34" charset="0"/>
              </a:endParaRPr>
            </a:p>
          </p:txBody>
        </p:sp>
        <p:sp>
          <p:nvSpPr>
            <p:cNvPr id="56" name="Freeform 43"/>
            <p:cNvSpPr>
              <a:spLocks/>
            </p:cNvSpPr>
            <p:nvPr/>
          </p:nvSpPr>
          <p:spPr bwMode="gray">
            <a:xfrm>
              <a:off x="4438111" y="1440720"/>
              <a:ext cx="594219" cy="700741"/>
            </a:xfrm>
            <a:custGeom>
              <a:avLst/>
              <a:gdLst/>
              <a:ahLst/>
              <a:cxnLst>
                <a:cxn ang="0">
                  <a:pos x="110" y="502"/>
                </a:cxn>
                <a:cxn ang="0">
                  <a:pos x="66" y="527"/>
                </a:cxn>
                <a:cxn ang="0">
                  <a:pos x="102" y="392"/>
                </a:cxn>
                <a:cxn ang="0">
                  <a:pos x="237" y="428"/>
                </a:cxn>
                <a:cxn ang="0">
                  <a:pos x="193" y="454"/>
                </a:cxn>
                <a:cxn ang="0">
                  <a:pos x="199" y="464"/>
                </a:cxn>
                <a:cxn ang="0">
                  <a:pos x="267" y="425"/>
                </a:cxn>
                <a:cxn ang="0">
                  <a:pos x="255" y="374"/>
                </a:cxn>
                <a:cxn ang="0">
                  <a:pos x="366" y="255"/>
                </a:cxn>
                <a:cxn ang="0">
                  <a:pos x="366" y="157"/>
                </a:cxn>
                <a:cxn ang="0">
                  <a:pos x="414" y="157"/>
                </a:cxn>
                <a:cxn ang="0">
                  <a:pos x="414" y="182"/>
                </a:cxn>
                <a:cxn ang="0">
                  <a:pos x="469" y="127"/>
                </a:cxn>
                <a:cxn ang="0">
                  <a:pos x="414" y="73"/>
                </a:cxn>
                <a:cxn ang="0">
                  <a:pos x="414" y="97"/>
                </a:cxn>
                <a:cxn ang="0">
                  <a:pos x="366" y="97"/>
                </a:cxn>
                <a:cxn ang="0">
                  <a:pos x="366" y="0"/>
                </a:cxn>
                <a:cxn ang="0">
                  <a:pos x="0" y="374"/>
                </a:cxn>
                <a:cxn ang="0">
                  <a:pos x="46" y="553"/>
                </a:cxn>
                <a:cxn ang="0">
                  <a:pos x="116" y="512"/>
                </a:cxn>
                <a:cxn ang="0">
                  <a:pos x="110" y="502"/>
                </a:cxn>
              </a:cxnLst>
              <a:rect l="0" t="0" r="r" b="b"/>
              <a:pathLst>
                <a:path w="469" h="553">
                  <a:moveTo>
                    <a:pt x="110" y="502"/>
                  </a:moveTo>
                  <a:cubicBezTo>
                    <a:pt x="101" y="507"/>
                    <a:pt x="66" y="527"/>
                    <a:pt x="66" y="527"/>
                  </a:cubicBezTo>
                  <a:cubicBezTo>
                    <a:pt x="102" y="392"/>
                    <a:pt x="102" y="392"/>
                    <a:pt x="102" y="392"/>
                  </a:cubicBezTo>
                  <a:cubicBezTo>
                    <a:pt x="237" y="428"/>
                    <a:pt x="237" y="428"/>
                    <a:pt x="237" y="428"/>
                  </a:cubicBezTo>
                  <a:cubicBezTo>
                    <a:pt x="237" y="428"/>
                    <a:pt x="202" y="448"/>
                    <a:pt x="193" y="454"/>
                  </a:cubicBezTo>
                  <a:cubicBezTo>
                    <a:pt x="199" y="464"/>
                    <a:pt x="199" y="464"/>
                    <a:pt x="199" y="464"/>
                  </a:cubicBezTo>
                  <a:cubicBezTo>
                    <a:pt x="267" y="425"/>
                    <a:pt x="267" y="425"/>
                    <a:pt x="267" y="425"/>
                  </a:cubicBezTo>
                  <a:cubicBezTo>
                    <a:pt x="260" y="409"/>
                    <a:pt x="255" y="392"/>
                    <a:pt x="255" y="374"/>
                  </a:cubicBezTo>
                  <a:cubicBezTo>
                    <a:pt x="255" y="311"/>
                    <a:pt x="304" y="259"/>
                    <a:pt x="366" y="255"/>
                  </a:cubicBezTo>
                  <a:cubicBezTo>
                    <a:pt x="366" y="157"/>
                    <a:pt x="366" y="157"/>
                    <a:pt x="366" y="157"/>
                  </a:cubicBezTo>
                  <a:cubicBezTo>
                    <a:pt x="414" y="157"/>
                    <a:pt x="414" y="157"/>
                    <a:pt x="414" y="157"/>
                  </a:cubicBezTo>
                  <a:cubicBezTo>
                    <a:pt x="414" y="157"/>
                    <a:pt x="414" y="174"/>
                    <a:pt x="414" y="182"/>
                  </a:cubicBezTo>
                  <a:cubicBezTo>
                    <a:pt x="432" y="164"/>
                    <a:pt x="460" y="136"/>
                    <a:pt x="469" y="127"/>
                  </a:cubicBezTo>
                  <a:cubicBezTo>
                    <a:pt x="460" y="119"/>
                    <a:pt x="432" y="91"/>
                    <a:pt x="414" y="73"/>
                  </a:cubicBezTo>
                  <a:cubicBezTo>
                    <a:pt x="414" y="80"/>
                    <a:pt x="414" y="97"/>
                    <a:pt x="414" y="97"/>
                  </a:cubicBezTo>
                  <a:cubicBezTo>
                    <a:pt x="366" y="97"/>
                    <a:pt x="366" y="97"/>
                    <a:pt x="366" y="97"/>
                  </a:cubicBezTo>
                  <a:cubicBezTo>
                    <a:pt x="366" y="0"/>
                    <a:pt x="366" y="0"/>
                    <a:pt x="366" y="0"/>
                  </a:cubicBezTo>
                  <a:cubicBezTo>
                    <a:pt x="163" y="4"/>
                    <a:pt x="0" y="170"/>
                    <a:pt x="0" y="374"/>
                  </a:cubicBezTo>
                  <a:cubicBezTo>
                    <a:pt x="0" y="438"/>
                    <a:pt x="17" y="499"/>
                    <a:pt x="46" y="553"/>
                  </a:cubicBezTo>
                  <a:cubicBezTo>
                    <a:pt x="116" y="512"/>
                    <a:pt x="116" y="512"/>
                    <a:pt x="116" y="512"/>
                  </a:cubicBezTo>
                  <a:lnTo>
                    <a:pt x="110" y="502"/>
                  </a:lnTo>
                  <a:close/>
                </a:path>
              </a:pathLst>
            </a:custGeom>
            <a:solidFill>
              <a:srgbClr val="00338D"/>
            </a:solidFill>
            <a:ln w="9525">
              <a:noFill/>
              <a:round/>
              <a:headEnd/>
              <a:tailEnd/>
            </a:ln>
            <a:effectLst/>
          </p:spPr>
          <p:txBody>
            <a:bodyPr/>
            <a:lstStyle/>
            <a:p>
              <a:endParaRPr lang="en-GB" sz="1000" dirty="0">
                <a:solidFill>
                  <a:srgbClr val="00A3A1"/>
                </a:solidFill>
                <a:cs typeface="Arial" pitchFamily="34" charset="0"/>
              </a:endParaRPr>
            </a:p>
          </p:txBody>
        </p:sp>
        <p:sp>
          <p:nvSpPr>
            <p:cNvPr id="57" name="Freeform 44"/>
            <p:cNvSpPr>
              <a:spLocks/>
            </p:cNvSpPr>
            <p:nvPr/>
          </p:nvSpPr>
          <p:spPr bwMode="gray">
            <a:xfrm>
              <a:off x="4508066" y="1966972"/>
              <a:ext cx="808853" cy="422511"/>
            </a:xfrm>
            <a:custGeom>
              <a:avLst/>
              <a:gdLst/>
              <a:ahLst/>
              <a:cxnLst>
                <a:cxn ang="0">
                  <a:pos x="564" y="123"/>
                </a:cxn>
                <a:cxn ang="0">
                  <a:pos x="608" y="149"/>
                </a:cxn>
                <a:cxn ang="0">
                  <a:pos x="473" y="185"/>
                </a:cxn>
                <a:cxn ang="0">
                  <a:pos x="437" y="50"/>
                </a:cxn>
                <a:cxn ang="0">
                  <a:pos x="480" y="75"/>
                </a:cxn>
                <a:cxn ang="0">
                  <a:pos x="486" y="65"/>
                </a:cxn>
                <a:cxn ang="0">
                  <a:pos x="419" y="26"/>
                </a:cxn>
                <a:cxn ang="0">
                  <a:pos x="320" y="78"/>
                </a:cxn>
                <a:cxn ang="0">
                  <a:pos x="221" y="26"/>
                </a:cxn>
                <a:cxn ang="0">
                  <a:pos x="138" y="74"/>
                </a:cxn>
                <a:cxn ang="0">
                  <a:pos x="113" y="32"/>
                </a:cxn>
                <a:cxn ang="0">
                  <a:pos x="134" y="20"/>
                </a:cxn>
                <a:cxn ang="0">
                  <a:pos x="60" y="0"/>
                </a:cxn>
                <a:cxn ang="0">
                  <a:pos x="40" y="74"/>
                </a:cxn>
                <a:cxn ang="0">
                  <a:pos x="62" y="62"/>
                </a:cxn>
                <a:cxn ang="0">
                  <a:pos x="86" y="104"/>
                </a:cxn>
                <a:cxn ang="0">
                  <a:pos x="0" y="153"/>
                </a:cxn>
                <a:cxn ang="0">
                  <a:pos x="320" y="333"/>
                </a:cxn>
                <a:cxn ang="0">
                  <a:pos x="639" y="153"/>
                </a:cxn>
                <a:cxn ang="0">
                  <a:pos x="570" y="113"/>
                </a:cxn>
                <a:cxn ang="0">
                  <a:pos x="564" y="123"/>
                </a:cxn>
              </a:cxnLst>
              <a:rect l="0" t="0" r="r" b="b"/>
              <a:pathLst>
                <a:path w="639" h="333">
                  <a:moveTo>
                    <a:pt x="564" y="123"/>
                  </a:moveTo>
                  <a:cubicBezTo>
                    <a:pt x="573" y="129"/>
                    <a:pt x="608" y="149"/>
                    <a:pt x="608" y="149"/>
                  </a:cubicBezTo>
                  <a:cubicBezTo>
                    <a:pt x="473" y="185"/>
                    <a:pt x="473" y="185"/>
                    <a:pt x="473" y="185"/>
                  </a:cubicBezTo>
                  <a:cubicBezTo>
                    <a:pt x="437" y="50"/>
                    <a:pt x="437" y="50"/>
                    <a:pt x="437" y="50"/>
                  </a:cubicBezTo>
                  <a:cubicBezTo>
                    <a:pt x="437" y="50"/>
                    <a:pt x="471" y="70"/>
                    <a:pt x="480" y="75"/>
                  </a:cubicBezTo>
                  <a:cubicBezTo>
                    <a:pt x="486" y="65"/>
                    <a:pt x="486" y="65"/>
                    <a:pt x="486" y="65"/>
                  </a:cubicBezTo>
                  <a:cubicBezTo>
                    <a:pt x="419" y="26"/>
                    <a:pt x="419" y="26"/>
                    <a:pt x="419" y="26"/>
                  </a:cubicBezTo>
                  <a:cubicBezTo>
                    <a:pt x="397" y="57"/>
                    <a:pt x="361" y="78"/>
                    <a:pt x="320" y="78"/>
                  </a:cubicBezTo>
                  <a:cubicBezTo>
                    <a:pt x="279" y="78"/>
                    <a:pt x="243" y="57"/>
                    <a:pt x="221" y="26"/>
                  </a:cubicBezTo>
                  <a:cubicBezTo>
                    <a:pt x="138" y="74"/>
                    <a:pt x="138" y="74"/>
                    <a:pt x="138" y="74"/>
                  </a:cubicBezTo>
                  <a:cubicBezTo>
                    <a:pt x="113" y="32"/>
                    <a:pt x="113" y="32"/>
                    <a:pt x="113" y="32"/>
                  </a:cubicBezTo>
                  <a:cubicBezTo>
                    <a:pt x="113" y="32"/>
                    <a:pt x="128" y="23"/>
                    <a:pt x="134" y="20"/>
                  </a:cubicBezTo>
                  <a:cubicBezTo>
                    <a:pt x="110" y="13"/>
                    <a:pt x="72" y="3"/>
                    <a:pt x="60" y="0"/>
                  </a:cubicBezTo>
                  <a:cubicBezTo>
                    <a:pt x="57" y="11"/>
                    <a:pt x="47" y="50"/>
                    <a:pt x="40" y="74"/>
                  </a:cubicBezTo>
                  <a:cubicBezTo>
                    <a:pt x="47" y="70"/>
                    <a:pt x="62" y="62"/>
                    <a:pt x="62" y="62"/>
                  </a:cubicBezTo>
                  <a:cubicBezTo>
                    <a:pt x="86" y="104"/>
                    <a:pt x="86" y="104"/>
                    <a:pt x="86" y="104"/>
                  </a:cubicBezTo>
                  <a:cubicBezTo>
                    <a:pt x="0" y="153"/>
                    <a:pt x="0" y="153"/>
                    <a:pt x="0" y="153"/>
                  </a:cubicBezTo>
                  <a:cubicBezTo>
                    <a:pt x="66" y="261"/>
                    <a:pt x="184" y="333"/>
                    <a:pt x="320" y="333"/>
                  </a:cubicBezTo>
                  <a:cubicBezTo>
                    <a:pt x="455" y="333"/>
                    <a:pt x="574" y="261"/>
                    <a:pt x="639" y="153"/>
                  </a:cubicBezTo>
                  <a:cubicBezTo>
                    <a:pt x="570" y="113"/>
                    <a:pt x="570" y="113"/>
                    <a:pt x="570" y="113"/>
                  </a:cubicBezTo>
                  <a:lnTo>
                    <a:pt x="564" y="123"/>
                  </a:lnTo>
                  <a:close/>
                </a:path>
              </a:pathLst>
            </a:custGeom>
            <a:solidFill>
              <a:srgbClr val="00A3A1"/>
            </a:solidFill>
            <a:ln w="9525">
              <a:noFill/>
              <a:round/>
              <a:headEnd/>
              <a:tailEnd/>
            </a:ln>
            <a:effectLst/>
          </p:spPr>
          <p:txBody>
            <a:bodyPr/>
            <a:lstStyle/>
            <a:p>
              <a:endParaRPr lang="en-GB" sz="1000" dirty="0">
                <a:solidFill>
                  <a:srgbClr val="00A3A1"/>
                </a:solidFill>
                <a:cs typeface="Arial" pitchFamily="34" charset="0"/>
              </a:endParaRPr>
            </a:p>
          </p:txBody>
        </p:sp>
        <p:sp>
          <p:nvSpPr>
            <p:cNvPr id="58" name="Text Box 46"/>
            <p:cNvSpPr txBox="1">
              <a:spLocks noChangeArrowheads="1"/>
            </p:cNvSpPr>
            <p:nvPr/>
          </p:nvSpPr>
          <p:spPr bwMode="gray">
            <a:xfrm>
              <a:off x="4659106" y="2130133"/>
              <a:ext cx="408202" cy="151039"/>
            </a:xfrm>
            <a:prstGeom prst="rect">
              <a:avLst/>
            </a:prstGeom>
            <a:noFill/>
            <a:ln w="9525">
              <a:noFill/>
              <a:miter lim="800000"/>
              <a:headEnd/>
              <a:tailEnd/>
            </a:ln>
            <a:effectLst/>
          </p:spPr>
          <p:txBody>
            <a:bodyPr/>
            <a:lstStyle/>
            <a:p>
              <a:pPr algn="ctr" defTabSz="801688">
                <a:spcBef>
                  <a:spcPct val="20000"/>
                </a:spcBef>
              </a:pPr>
              <a:r>
                <a:rPr lang="en-GB" sz="1500" b="1" dirty="0">
                  <a:solidFill>
                    <a:prstClr val="white"/>
                  </a:solidFill>
                  <a:cs typeface="Arial" pitchFamily="34" charset="0"/>
                </a:rPr>
                <a:t>Legal</a:t>
              </a:r>
            </a:p>
          </p:txBody>
        </p:sp>
        <p:sp>
          <p:nvSpPr>
            <p:cNvPr id="59" name="Text Box 47"/>
            <p:cNvSpPr txBox="1">
              <a:spLocks noChangeArrowheads="1"/>
            </p:cNvSpPr>
            <p:nvPr/>
          </p:nvSpPr>
          <p:spPr bwMode="gray">
            <a:xfrm>
              <a:off x="5080043" y="1744025"/>
              <a:ext cx="354147" cy="195555"/>
            </a:xfrm>
            <a:prstGeom prst="rect">
              <a:avLst/>
            </a:prstGeom>
            <a:noFill/>
            <a:ln w="9525">
              <a:noFill/>
              <a:miter lim="800000"/>
              <a:headEnd/>
              <a:tailEnd/>
            </a:ln>
            <a:effectLst/>
          </p:spPr>
          <p:txBody>
            <a:bodyPr/>
            <a:lstStyle/>
            <a:p>
              <a:pPr defTabSz="801688">
                <a:spcBef>
                  <a:spcPct val="20000"/>
                </a:spcBef>
              </a:pPr>
              <a:r>
                <a:rPr lang="en-GB" sz="1500" b="1" dirty="0">
                  <a:solidFill>
                    <a:prstClr val="white"/>
                  </a:solidFill>
                  <a:cs typeface="Arial" pitchFamily="34" charset="0"/>
                </a:rPr>
                <a:t>Tax</a:t>
              </a:r>
            </a:p>
          </p:txBody>
        </p:sp>
        <p:sp>
          <p:nvSpPr>
            <p:cNvPr id="60" name="Text Box 48"/>
            <p:cNvSpPr txBox="1">
              <a:spLocks noChangeArrowheads="1"/>
            </p:cNvSpPr>
            <p:nvPr/>
          </p:nvSpPr>
          <p:spPr bwMode="gray">
            <a:xfrm>
              <a:off x="4485428" y="1670096"/>
              <a:ext cx="391871" cy="147859"/>
            </a:xfrm>
            <a:prstGeom prst="rect">
              <a:avLst/>
            </a:prstGeom>
            <a:noFill/>
            <a:ln w="9525">
              <a:noFill/>
              <a:miter lim="800000"/>
              <a:headEnd/>
              <a:tailEnd/>
            </a:ln>
            <a:effectLst/>
          </p:spPr>
          <p:txBody>
            <a:bodyPr/>
            <a:lstStyle/>
            <a:p>
              <a:pPr defTabSz="801688">
                <a:spcBef>
                  <a:spcPct val="20000"/>
                </a:spcBef>
              </a:pPr>
              <a:r>
                <a:rPr lang="en-GB" sz="1500" b="1" dirty="0">
                  <a:solidFill>
                    <a:prstClr val="white"/>
                  </a:solidFill>
                  <a:cs typeface="Arial" pitchFamily="34" charset="0"/>
                </a:rPr>
                <a:t>Objectives</a:t>
              </a:r>
            </a:p>
          </p:txBody>
        </p:sp>
        <p:sp>
          <p:nvSpPr>
            <p:cNvPr id="61" name="Oval 49"/>
            <p:cNvSpPr>
              <a:spLocks noChangeArrowheads="1"/>
            </p:cNvSpPr>
            <p:nvPr>
              <p:custDataLst>
                <p:tags r:id="rId1"/>
              </p:custDataLst>
            </p:nvPr>
          </p:nvSpPr>
          <p:spPr bwMode="gray">
            <a:xfrm rot="10800000" flipV="1">
              <a:off x="4766820" y="1765851"/>
              <a:ext cx="293333" cy="293333"/>
            </a:xfrm>
            <a:prstGeom prst="ellipse">
              <a:avLst/>
            </a:prstGeom>
            <a:solidFill>
              <a:srgbClr val="483698"/>
            </a:solidFill>
            <a:ln w="12700">
              <a:solidFill>
                <a:schemeClr val="bg1"/>
              </a:solidFill>
              <a:round/>
              <a:headEnd/>
              <a:tailEnd/>
            </a:ln>
            <a:effectLst/>
          </p:spPr>
          <p:txBody>
            <a:bodyPr lIns="0" tIns="0" rIns="0" bIns="0" anchor="ctr" anchorCtr="1"/>
            <a:lstStyle/>
            <a:p>
              <a:r>
                <a:rPr lang="en-GB" sz="1500" dirty="0">
                  <a:solidFill>
                    <a:prstClr val="white"/>
                  </a:solidFill>
                  <a:cs typeface="Arial" pitchFamily="34" charset="0"/>
                </a:rPr>
                <a:t>Design</a:t>
              </a:r>
            </a:p>
          </p:txBody>
        </p:sp>
      </p:grpSp>
      <p:sp>
        <p:nvSpPr>
          <p:cNvPr id="80" name="Text Placeholder 4"/>
          <p:cNvSpPr txBox="1">
            <a:spLocks/>
          </p:cNvSpPr>
          <p:nvPr/>
        </p:nvSpPr>
        <p:spPr>
          <a:xfrm>
            <a:off x="4509663" y="1409819"/>
            <a:ext cx="3477176" cy="3916888"/>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4400"/>
            <a:r>
              <a:rPr lang="en-GB" dirty="0">
                <a:solidFill>
                  <a:srgbClr val="00338D"/>
                </a:solidFill>
              </a:rPr>
              <a:t>Commercial objectives, e.g., attract or retain talent, are the main drivers for design </a:t>
            </a:r>
          </a:p>
          <a:p>
            <a:pPr indent="-284400"/>
            <a:endParaRPr lang="en-GB" dirty="0">
              <a:solidFill>
                <a:srgbClr val="00338D"/>
              </a:solidFill>
            </a:endParaRPr>
          </a:p>
          <a:p>
            <a:pPr lvl="1" indent="-284400"/>
            <a:r>
              <a:rPr lang="en-GB" dirty="0">
                <a:solidFill>
                  <a:srgbClr val="00338D"/>
                </a:solidFill>
              </a:rPr>
              <a:t>Tax is an important consideration</a:t>
            </a:r>
          </a:p>
          <a:p>
            <a:pPr lvl="2">
              <a:buClr>
                <a:srgbClr val="00338D"/>
              </a:buClr>
            </a:pPr>
            <a:r>
              <a:rPr lang="en-GB" dirty="0">
                <a:solidFill>
                  <a:srgbClr val="00338D"/>
                </a:solidFill>
              </a:rPr>
              <a:t>Affects the value employees take home and attractiveness of the award</a:t>
            </a:r>
          </a:p>
          <a:p>
            <a:pPr lvl="2">
              <a:buClr>
                <a:srgbClr val="00338D"/>
              </a:buClr>
            </a:pPr>
            <a:r>
              <a:rPr lang="en-GB" dirty="0">
                <a:solidFill>
                  <a:srgbClr val="00338D"/>
                </a:solidFill>
              </a:rPr>
              <a:t>Important for employees to understand upfront (no surprises)</a:t>
            </a:r>
          </a:p>
          <a:p>
            <a:pPr lvl="2">
              <a:buClr>
                <a:srgbClr val="00338D"/>
              </a:buClr>
            </a:pPr>
            <a:r>
              <a:rPr lang="en-GB" dirty="0">
                <a:solidFill>
                  <a:srgbClr val="00338D"/>
                </a:solidFill>
              </a:rPr>
              <a:t>Tax reporting / withholding obligations</a:t>
            </a:r>
          </a:p>
          <a:p>
            <a:pPr lvl="2">
              <a:buClr>
                <a:srgbClr val="00338D"/>
              </a:buClr>
            </a:pPr>
            <a:endParaRPr lang="en-GB" dirty="0">
              <a:solidFill>
                <a:srgbClr val="00338D"/>
              </a:solidFill>
            </a:endParaRPr>
          </a:p>
          <a:p>
            <a:pPr lvl="2">
              <a:buClr>
                <a:srgbClr val="00338D"/>
              </a:buClr>
            </a:pPr>
            <a:endParaRPr lang="en-GB" dirty="0">
              <a:solidFill>
                <a:srgbClr val="00338D"/>
              </a:solidFill>
            </a:endParaRPr>
          </a:p>
        </p:txBody>
      </p:sp>
    </p:spTree>
    <p:extLst>
      <p:ext uri="{BB962C8B-B14F-4D97-AF65-F5344CB8AC3E}">
        <p14:creationId xmlns:p14="http://schemas.microsoft.com/office/powerpoint/2010/main" val="360606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considerations</a:t>
            </a:r>
          </a:p>
        </p:txBody>
      </p:sp>
      <p:sp>
        <p:nvSpPr>
          <p:cNvPr id="3" name="Text Placeholder 2"/>
          <p:cNvSpPr>
            <a:spLocks noGrp="1"/>
          </p:cNvSpPr>
          <p:nvPr>
            <p:ph type="body" sz="quarter" idx="10"/>
          </p:nvPr>
        </p:nvSpPr>
        <p:spPr/>
        <p:txBody>
          <a:bodyPr/>
          <a:lstStyle/>
          <a:p>
            <a:pPr indent="-284400"/>
            <a:endParaRPr lang="en-GB" dirty="0"/>
          </a:p>
          <a:p>
            <a:pPr indent="-284400"/>
            <a:r>
              <a:rPr lang="en-GB" dirty="0"/>
              <a:t>General principles</a:t>
            </a:r>
          </a:p>
          <a:p>
            <a:pPr indent="-284400"/>
            <a:endParaRPr lang="en-GB" dirty="0"/>
          </a:p>
          <a:p>
            <a:pPr lvl="1"/>
            <a:r>
              <a:rPr lang="en-GB" dirty="0"/>
              <a:t>When is tax triggered?</a:t>
            </a:r>
          </a:p>
          <a:p>
            <a:pPr lvl="2"/>
            <a:r>
              <a:rPr lang="en-GB" dirty="0"/>
              <a:t>Legal ownership and economic benefits</a:t>
            </a:r>
          </a:p>
          <a:p>
            <a:pPr lvl="2"/>
            <a:r>
              <a:rPr lang="en-GB" dirty="0"/>
              <a:t>Substantial risk of forfeiture</a:t>
            </a:r>
          </a:p>
          <a:p>
            <a:pPr marL="0" lvl="2" indent="0">
              <a:buNone/>
            </a:pPr>
            <a:endParaRPr lang="en-GB" dirty="0"/>
          </a:p>
          <a:p>
            <a:pPr lvl="1"/>
            <a:r>
              <a:rPr lang="en-GB" dirty="0"/>
              <a:t>What is taxable?</a:t>
            </a:r>
          </a:p>
          <a:p>
            <a:pPr lvl="2"/>
            <a:r>
              <a:rPr lang="en-GB" dirty="0"/>
              <a:t>Value of benefit provided (e.g., value of free shares) </a:t>
            </a:r>
          </a:p>
          <a:p>
            <a:pPr lvl="2"/>
            <a:r>
              <a:rPr lang="en-GB" dirty="0"/>
              <a:t>Dividends / capital gain not taxable in Hong Kong</a:t>
            </a:r>
          </a:p>
          <a:p>
            <a:pPr indent="-284400"/>
            <a:endParaRPr lang="en-GB" dirty="0"/>
          </a:p>
          <a:p>
            <a:pPr indent="-284400"/>
            <a:endParaRPr lang="en-GB" dirty="0"/>
          </a:p>
          <a:p>
            <a:pPr marL="0" lvl="2" indent="0">
              <a:buNone/>
            </a:pPr>
            <a:endParaRPr lang="en-GB" dirty="0"/>
          </a:p>
          <a:p>
            <a:endParaRPr lang="en-GB" dirty="0"/>
          </a:p>
        </p:txBody>
      </p:sp>
      <p:sp>
        <p:nvSpPr>
          <p:cNvPr id="4" name="Text Placeholder 3"/>
          <p:cNvSpPr>
            <a:spLocks noGrp="1"/>
          </p:cNvSpPr>
          <p:nvPr>
            <p:ph type="body" sz="quarter" idx="11"/>
          </p:nvPr>
        </p:nvSpPr>
        <p:spPr/>
        <p:txBody>
          <a:bodyPr/>
          <a:lstStyle/>
          <a:p>
            <a:endParaRPr lang="en-GB" dirty="0"/>
          </a:p>
          <a:p>
            <a:r>
              <a:rPr lang="en-GB" dirty="0"/>
              <a:t>Different rules in different jurisdictions</a:t>
            </a:r>
          </a:p>
          <a:p>
            <a:endParaRPr lang="en-GB" dirty="0"/>
          </a:p>
          <a:p>
            <a:pPr lvl="1"/>
            <a:r>
              <a:rPr lang="en-GB" dirty="0"/>
              <a:t>A type of award can have different tax outcomes in different locations</a:t>
            </a:r>
          </a:p>
          <a:p>
            <a:pPr lvl="2"/>
            <a:r>
              <a:rPr lang="en-GB" dirty="0"/>
              <a:t>Elections</a:t>
            </a:r>
          </a:p>
          <a:p>
            <a:pPr lvl="2"/>
            <a:r>
              <a:rPr lang="en-GB" dirty="0"/>
              <a:t>Concessions</a:t>
            </a:r>
          </a:p>
          <a:p>
            <a:pPr lvl="2"/>
            <a:r>
              <a:rPr lang="en-GB" dirty="0"/>
              <a:t>Penal provisions </a:t>
            </a:r>
          </a:p>
          <a:p>
            <a:pPr lvl="1"/>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284021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Hong Kong tax illustration</a:t>
            </a:r>
          </a:p>
        </p:txBody>
      </p:sp>
      <p:sp>
        <p:nvSpPr>
          <p:cNvPr id="275" name="Line 64"/>
          <p:cNvSpPr>
            <a:spLocks noChangeShapeType="1"/>
          </p:cNvSpPr>
          <p:nvPr/>
        </p:nvSpPr>
        <p:spPr bwMode="gray">
          <a:xfrm flipV="1">
            <a:off x="4303757" y="3319910"/>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6" name="Text Box 66"/>
          <p:cNvSpPr txBox="1">
            <a:spLocks noChangeArrowheads="1"/>
          </p:cNvSpPr>
          <p:nvPr>
            <p:custDataLst>
              <p:tags r:id="rId1"/>
            </p:custDataLst>
          </p:nvPr>
        </p:nvSpPr>
        <p:spPr bwMode="gray">
          <a:xfrm>
            <a:off x="3640712" y="3543751"/>
            <a:ext cx="1293677" cy="645168"/>
          </a:xfrm>
          <a:prstGeom prst="rect">
            <a:avLst/>
          </a:prstGeom>
          <a:solidFill>
            <a:srgbClr val="C6007E"/>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Tax payable of $75,000 </a:t>
            </a:r>
          </a:p>
          <a:p>
            <a:pPr defTabSz="762000" eaLnBrk="0" hangingPunct="0">
              <a:spcBef>
                <a:spcPct val="10000"/>
              </a:spcBef>
            </a:pPr>
            <a:r>
              <a:rPr lang="en-GB" sz="1200" dirty="0">
                <a:solidFill>
                  <a:prstClr val="white"/>
                </a:solidFill>
                <a:cs typeface="Arial" pitchFamily="34" charset="0"/>
              </a:rPr>
              <a:t>(assume @ 15%)</a:t>
            </a:r>
          </a:p>
        </p:txBody>
      </p:sp>
      <p:sp>
        <p:nvSpPr>
          <p:cNvPr id="277" name="Line 64"/>
          <p:cNvSpPr>
            <a:spLocks noChangeShapeType="1"/>
          </p:cNvSpPr>
          <p:nvPr/>
        </p:nvSpPr>
        <p:spPr bwMode="gray">
          <a:xfrm flipV="1">
            <a:off x="6053415" y="3319910"/>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8" name="Text Box 66"/>
          <p:cNvSpPr txBox="1">
            <a:spLocks noChangeArrowheads="1"/>
          </p:cNvSpPr>
          <p:nvPr>
            <p:custDataLst>
              <p:tags r:id="rId2"/>
            </p:custDataLst>
          </p:nvPr>
        </p:nvSpPr>
        <p:spPr bwMode="gray">
          <a:xfrm>
            <a:off x="5484108" y="3539985"/>
            <a:ext cx="1288926" cy="460502"/>
          </a:xfrm>
          <a:prstGeom prst="rect">
            <a:avLst/>
          </a:prstGeom>
          <a:solidFill>
            <a:srgbClr val="00A3A1"/>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Sells shares </a:t>
            </a:r>
          </a:p>
          <a:p>
            <a:pPr defTabSz="762000" eaLnBrk="0" hangingPunct="0">
              <a:spcBef>
                <a:spcPct val="10000"/>
              </a:spcBef>
            </a:pPr>
            <a:r>
              <a:rPr lang="en-GB" sz="1200" dirty="0">
                <a:solidFill>
                  <a:prstClr val="white"/>
                </a:solidFill>
                <a:cs typeface="Arial" pitchFamily="34" charset="0"/>
              </a:rPr>
              <a:t>@ $20 per share </a:t>
            </a:r>
          </a:p>
        </p:txBody>
      </p:sp>
      <p:sp>
        <p:nvSpPr>
          <p:cNvPr id="280" name="Line 64"/>
          <p:cNvSpPr>
            <a:spLocks noChangeShapeType="1"/>
          </p:cNvSpPr>
          <p:nvPr/>
        </p:nvSpPr>
        <p:spPr bwMode="gray">
          <a:xfrm rot="10800000" flipV="1">
            <a:off x="5358675" y="2566445"/>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grpSp>
        <p:nvGrpSpPr>
          <p:cNvPr id="238" name="Group 237"/>
          <p:cNvGrpSpPr/>
          <p:nvPr/>
        </p:nvGrpSpPr>
        <p:grpSpPr>
          <a:xfrm>
            <a:off x="790638" y="3035761"/>
            <a:ext cx="7387796" cy="946259"/>
            <a:chOff x="691568" y="3454329"/>
            <a:chExt cx="10518713" cy="946259"/>
          </a:xfrm>
        </p:grpSpPr>
        <p:grpSp>
          <p:nvGrpSpPr>
            <p:cNvPr id="239" name="Group 238"/>
            <p:cNvGrpSpPr/>
            <p:nvPr/>
          </p:nvGrpSpPr>
          <p:grpSpPr>
            <a:xfrm>
              <a:off x="691568" y="3738478"/>
              <a:ext cx="2205418" cy="662110"/>
              <a:chOff x="691568" y="3738478"/>
              <a:chExt cx="2205418" cy="662110"/>
            </a:xfrm>
          </p:grpSpPr>
          <p:sp>
            <p:nvSpPr>
              <p:cNvPr id="271" name="Line 64"/>
              <p:cNvSpPr>
                <a:spLocks noChangeShapeType="1"/>
              </p:cNvSpPr>
              <p:nvPr/>
            </p:nvSpPr>
            <p:spPr bwMode="gray">
              <a:xfrm flipV="1">
                <a:off x="1790271" y="3738478"/>
                <a:ext cx="813"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2" name="Text Box 66"/>
              <p:cNvSpPr txBox="1">
                <a:spLocks noChangeArrowheads="1"/>
              </p:cNvSpPr>
              <p:nvPr>
                <p:custDataLst>
                  <p:tags r:id="rId17"/>
                </p:custDataLst>
              </p:nvPr>
            </p:nvSpPr>
            <p:spPr bwMode="gray">
              <a:xfrm>
                <a:off x="691568" y="3958553"/>
                <a:ext cx="2205418" cy="442035"/>
              </a:xfrm>
              <a:prstGeom prst="rect">
                <a:avLst/>
              </a:prstGeom>
              <a:solidFill>
                <a:srgbClr val="0091DA"/>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Grants 50,000 shares @ $10 per share</a:t>
                </a:r>
              </a:p>
            </p:txBody>
          </p:sp>
        </p:grpSp>
        <p:sp>
          <p:nvSpPr>
            <p:cNvPr id="240" name="Line 68"/>
            <p:cNvSpPr>
              <a:spLocks noChangeShapeType="1"/>
            </p:cNvSpPr>
            <p:nvPr/>
          </p:nvSpPr>
          <p:spPr bwMode="gray">
            <a:xfrm flipV="1">
              <a:off x="1482880" y="3511697"/>
              <a:ext cx="9727401" cy="8969"/>
            </a:xfrm>
            <a:prstGeom prst="line">
              <a:avLst/>
            </a:prstGeom>
            <a:noFill/>
            <a:ln w="12700">
              <a:solidFill>
                <a:srgbClr val="470A68"/>
              </a:solidFill>
              <a:round/>
              <a:headEnd type="none" w="sm" len="sm"/>
              <a:tailEnd type="triangle" w="lg" len="lg"/>
            </a:ln>
            <a:effectLst/>
          </p:spPr>
          <p:txBody>
            <a:bodyPr lIns="54000" tIns="54000" rIns="54000" bIns="54000"/>
            <a:lstStyle/>
            <a:p>
              <a:endParaRPr lang="en-GB" sz="1200" dirty="0">
                <a:solidFill>
                  <a:srgbClr val="6D2077"/>
                </a:solidFill>
                <a:cs typeface="Arial" pitchFamily="34" charset="0"/>
              </a:endParaRPr>
            </a:p>
          </p:txBody>
        </p:sp>
        <p:grpSp>
          <p:nvGrpSpPr>
            <p:cNvPr id="241" name="Group 240"/>
            <p:cNvGrpSpPr/>
            <p:nvPr/>
          </p:nvGrpSpPr>
          <p:grpSpPr>
            <a:xfrm>
              <a:off x="1190738" y="3454329"/>
              <a:ext cx="302125" cy="284149"/>
              <a:chOff x="1190738" y="3454329"/>
              <a:chExt cx="302125" cy="284149"/>
            </a:xfrm>
          </p:grpSpPr>
          <p:sp>
            <p:nvSpPr>
              <p:cNvPr id="269" name="Rectangle 268"/>
              <p:cNvSpPr>
                <a:spLocks noChangeArrowheads="1"/>
              </p:cNvSpPr>
              <p:nvPr>
                <p:custDataLst>
                  <p:tags r:id="rId16"/>
                </p:custDataLst>
              </p:nvPr>
            </p:nvSpPr>
            <p:spPr bwMode="gray">
              <a:xfrm>
                <a:off x="1190738" y="3554394"/>
                <a:ext cx="292141"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70" name="Line 70"/>
              <p:cNvSpPr>
                <a:spLocks noChangeShapeType="1"/>
              </p:cNvSpPr>
              <p:nvPr/>
            </p:nvSpPr>
            <p:spPr bwMode="gray">
              <a:xfrm>
                <a:off x="1492863" y="3454329"/>
                <a:ext cx="0" cy="66340"/>
              </a:xfrm>
              <a:prstGeom prst="line">
                <a:avLst/>
              </a:prstGeom>
              <a:noFill/>
              <a:ln w="12700">
                <a:solidFill>
                  <a:schemeClr val="accent3"/>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2" name="Group 241"/>
            <p:cNvGrpSpPr/>
            <p:nvPr/>
          </p:nvGrpSpPr>
          <p:grpSpPr>
            <a:xfrm>
              <a:off x="2486113" y="3454329"/>
              <a:ext cx="292141" cy="284149"/>
              <a:chOff x="2486113" y="3454329"/>
              <a:chExt cx="292141" cy="284149"/>
            </a:xfrm>
          </p:grpSpPr>
          <p:sp>
            <p:nvSpPr>
              <p:cNvPr id="267" name="Rectangle 266"/>
              <p:cNvSpPr>
                <a:spLocks noChangeArrowheads="1"/>
              </p:cNvSpPr>
              <p:nvPr>
                <p:custDataLst>
                  <p:tags r:id="rId15"/>
                </p:custDataLst>
              </p:nvPr>
            </p:nvSpPr>
            <p:spPr bwMode="gray">
              <a:xfrm>
                <a:off x="2486113" y="3554394"/>
                <a:ext cx="292141"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68" name="Line 70"/>
              <p:cNvSpPr>
                <a:spLocks noChangeShapeType="1"/>
              </p:cNvSpPr>
              <p:nvPr/>
            </p:nvSpPr>
            <p:spPr bwMode="gray">
              <a:xfrm>
                <a:off x="2613561"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3" name="Group 242"/>
            <p:cNvGrpSpPr/>
            <p:nvPr/>
          </p:nvGrpSpPr>
          <p:grpSpPr>
            <a:xfrm>
              <a:off x="3498551" y="3454329"/>
              <a:ext cx="292140" cy="284151"/>
              <a:chOff x="3498551" y="3454329"/>
              <a:chExt cx="292140" cy="284151"/>
            </a:xfrm>
          </p:grpSpPr>
          <p:sp>
            <p:nvSpPr>
              <p:cNvPr id="265" name="Rectangle 264"/>
              <p:cNvSpPr>
                <a:spLocks noChangeArrowheads="1"/>
              </p:cNvSpPr>
              <p:nvPr>
                <p:custDataLst>
                  <p:tags r:id="rId14"/>
                </p:custDataLst>
              </p:nvPr>
            </p:nvSpPr>
            <p:spPr bwMode="gray">
              <a:xfrm>
                <a:off x="3498551" y="3554396"/>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Q3</a:t>
                </a:r>
              </a:p>
            </p:txBody>
          </p:sp>
          <p:sp>
            <p:nvSpPr>
              <p:cNvPr id="266" name="Line 70"/>
              <p:cNvSpPr>
                <a:spLocks noChangeShapeType="1"/>
              </p:cNvSpPr>
              <p:nvPr/>
            </p:nvSpPr>
            <p:spPr bwMode="gray">
              <a:xfrm>
                <a:off x="3626927"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4" name="Group 243"/>
            <p:cNvGrpSpPr/>
            <p:nvPr/>
          </p:nvGrpSpPr>
          <p:grpSpPr>
            <a:xfrm>
              <a:off x="4524940" y="3454329"/>
              <a:ext cx="292140" cy="284149"/>
              <a:chOff x="4524940" y="3454329"/>
              <a:chExt cx="292140" cy="284149"/>
            </a:xfrm>
          </p:grpSpPr>
          <p:sp>
            <p:nvSpPr>
              <p:cNvPr id="263" name="Rectangle 262"/>
              <p:cNvSpPr>
                <a:spLocks noChangeArrowheads="1"/>
              </p:cNvSpPr>
              <p:nvPr>
                <p:custDataLst>
                  <p:tags r:id="rId13"/>
                </p:custDataLst>
              </p:nvPr>
            </p:nvSpPr>
            <p:spPr bwMode="gray">
              <a:xfrm>
                <a:off x="4524940"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Q4</a:t>
                </a:r>
              </a:p>
            </p:txBody>
          </p:sp>
          <p:sp>
            <p:nvSpPr>
              <p:cNvPr id="264" name="Line 70"/>
              <p:cNvSpPr>
                <a:spLocks noChangeShapeType="1"/>
              </p:cNvSpPr>
              <p:nvPr/>
            </p:nvSpPr>
            <p:spPr bwMode="gray">
              <a:xfrm>
                <a:off x="4640293"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5" name="Group 244"/>
            <p:cNvGrpSpPr/>
            <p:nvPr/>
          </p:nvGrpSpPr>
          <p:grpSpPr>
            <a:xfrm>
              <a:off x="5513190" y="3454329"/>
              <a:ext cx="292140" cy="284149"/>
              <a:chOff x="5513190" y="3454329"/>
              <a:chExt cx="292140" cy="284149"/>
            </a:xfrm>
          </p:grpSpPr>
          <p:sp>
            <p:nvSpPr>
              <p:cNvPr id="261" name="Rectangle 260"/>
              <p:cNvSpPr>
                <a:spLocks noChangeArrowheads="1"/>
              </p:cNvSpPr>
              <p:nvPr>
                <p:custDataLst>
                  <p:tags r:id="rId12"/>
                </p:custDataLst>
              </p:nvPr>
            </p:nvSpPr>
            <p:spPr bwMode="gray">
              <a:xfrm>
                <a:off x="5513190"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62" name="Line 70"/>
              <p:cNvSpPr>
                <a:spLocks noChangeShapeType="1"/>
              </p:cNvSpPr>
              <p:nvPr/>
            </p:nvSpPr>
            <p:spPr bwMode="gray">
              <a:xfrm>
                <a:off x="5653660"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6" name="Group 245"/>
            <p:cNvGrpSpPr/>
            <p:nvPr/>
          </p:nvGrpSpPr>
          <p:grpSpPr>
            <a:xfrm>
              <a:off x="6547951" y="3454329"/>
              <a:ext cx="292140" cy="284149"/>
              <a:chOff x="6547951" y="3454329"/>
              <a:chExt cx="292140" cy="284149"/>
            </a:xfrm>
          </p:grpSpPr>
          <p:sp>
            <p:nvSpPr>
              <p:cNvPr id="259" name="Rectangle 258"/>
              <p:cNvSpPr>
                <a:spLocks noChangeArrowheads="1"/>
              </p:cNvSpPr>
              <p:nvPr>
                <p:custDataLst>
                  <p:tags r:id="rId11"/>
                </p:custDataLst>
              </p:nvPr>
            </p:nvSpPr>
            <p:spPr bwMode="gray">
              <a:xfrm>
                <a:off x="6547951"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60" name="Line 70"/>
              <p:cNvSpPr>
                <a:spLocks noChangeShapeType="1"/>
              </p:cNvSpPr>
              <p:nvPr/>
            </p:nvSpPr>
            <p:spPr bwMode="gray">
              <a:xfrm>
                <a:off x="6667025"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7" name="Group 246"/>
            <p:cNvGrpSpPr/>
            <p:nvPr/>
          </p:nvGrpSpPr>
          <p:grpSpPr>
            <a:xfrm>
              <a:off x="7585504" y="3454329"/>
              <a:ext cx="292140" cy="284149"/>
              <a:chOff x="7585504" y="3454329"/>
              <a:chExt cx="292140" cy="284149"/>
            </a:xfrm>
          </p:grpSpPr>
          <p:sp>
            <p:nvSpPr>
              <p:cNvPr id="257" name="Rectangle 256"/>
              <p:cNvSpPr>
                <a:spLocks noChangeArrowheads="1"/>
              </p:cNvSpPr>
              <p:nvPr>
                <p:custDataLst>
                  <p:tags r:id="rId10"/>
                </p:custDataLst>
              </p:nvPr>
            </p:nvSpPr>
            <p:spPr bwMode="gray">
              <a:xfrm>
                <a:off x="7585504"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58" name="Line 70"/>
              <p:cNvSpPr>
                <a:spLocks noChangeShapeType="1"/>
              </p:cNvSpPr>
              <p:nvPr/>
            </p:nvSpPr>
            <p:spPr bwMode="gray">
              <a:xfrm>
                <a:off x="7680391"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8" name="Group 247"/>
            <p:cNvGrpSpPr/>
            <p:nvPr/>
          </p:nvGrpSpPr>
          <p:grpSpPr>
            <a:xfrm>
              <a:off x="8562589" y="3454329"/>
              <a:ext cx="292140" cy="284149"/>
              <a:chOff x="8562589" y="3454329"/>
              <a:chExt cx="292140" cy="284149"/>
            </a:xfrm>
          </p:grpSpPr>
          <p:sp>
            <p:nvSpPr>
              <p:cNvPr id="255" name="Rectangle 254"/>
              <p:cNvSpPr>
                <a:spLocks noChangeArrowheads="1"/>
              </p:cNvSpPr>
              <p:nvPr>
                <p:custDataLst>
                  <p:tags r:id="rId9"/>
                </p:custDataLst>
              </p:nvPr>
            </p:nvSpPr>
            <p:spPr bwMode="gray">
              <a:xfrm>
                <a:off x="8562589"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Q3</a:t>
                </a:r>
              </a:p>
            </p:txBody>
          </p:sp>
          <p:sp>
            <p:nvSpPr>
              <p:cNvPr id="256" name="Line 70"/>
              <p:cNvSpPr>
                <a:spLocks noChangeShapeType="1"/>
              </p:cNvSpPr>
              <p:nvPr/>
            </p:nvSpPr>
            <p:spPr bwMode="gray">
              <a:xfrm>
                <a:off x="8693757"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9" name="Group 248"/>
            <p:cNvGrpSpPr/>
            <p:nvPr/>
          </p:nvGrpSpPr>
          <p:grpSpPr>
            <a:xfrm>
              <a:off x="9575955" y="3454329"/>
              <a:ext cx="292140" cy="284149"/>
              <a:chOff x="9575955" y="3454329"/>
              <a:chExt cx="292140" cy="284149"/>
            </a:xfrm>
          </p:grpSpPr>
          <p:sp>
            <p:nvSpPr>
              <p:cNvPr id="253" name="Rectangle 252"/>
              <p:cNvSpPr>
                <a:spLocks noChangeArrowheads="1"/>
              </p:cNvSpPr>
              <p:nvPr>
                <p:custDataLst>
                  <p:tags r:id="rId8"/>
                </p:custDataLst>
              </p:nvPr>
            </p:nvSpPr>
            <p:spPr bwMode="gray">
              <a:xfrm>
                <a:off x="9575955"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Q4</a:t>
                </a:r>
              </a:p>
            </p:txBody>
          </p:sp>
          <p:sp>
            <p:nvSpPr>
              <p:cNvPr id="254" name="Line 70"/>
              <p:cNvSpPr>
                <a:spLocks noChangeShapeType="1"/>
              </p:cNvSpPr>
              <p:nvPr/>
            </p:nvSpPr>
            <p:spPr bwMode="gray">
              <a:xfrm>
                <a:off x="9707123"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50" name="Group 249"/>
            <p:cNvGrpSpPr/>
            <p:nvPr/>
          </p:nvGrpSpPr>
          <p:grpSpPr>
            <a:xfrm>
              <a:off x="10605137" y="3454329"/>
              <a:ext cx="292140" cy="284149"/>
              <a:chOff x="10605137" y="3454329"/>
              <a:chExt cx="292140" cy="284149"/>
            </a:xfrm>
          </p:grpSpPr>
          <p:sp>
            <p:nvSpPr>
              <p:cNvPr id="251" name="Rectangle 250"/>
              <p:cNvSpPr>
                <a:spLocks noChangeArrowheads="1"/>
              </p:cNvSpPr>
              <p:nvPr>
                <p:custDataLst>
                  <p:tags r:id="rId7"/>
                </p:custDataLst>
              </p:nvPr>
            </p:nvSpPr>
            <p:spPr bwMode="gray">
              <a:xfrm>
                <a:off x="10605137"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52" name="Line 70"/>
              <p:cNvSpPr>
                <a:spLocks noChangeShapeType="1"/>
              </p:cNvSpPr>
              <p:nvPr/>
            </p:nvSpPr>
            <p:spPr bwMode="gray">
              <a:xfrm>
                <a:off x="10720490"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sp>
        <p:nvSpPr>
          <p:cNvPr id="279" name="Text Box 66"/>
          <p:cNvSpPr txBox="1">
            <a:spLocks noChangeArrowheads="1"/>
          </p:cNvSpPr>
          <p:nvPr>
            <p:custDataLst>
              <p:tags r:id="rId3"/>
            </p:custDataLst>
          </p:nvPr>
        </p:nvSpPr>
        <p:spPr bwMode="gray">
          <a:xfrm>
            <a:off x="5198092" y="2449377"/>
            <a:ext cx="340073" cy="257369"/>
          </a:xfrm>
          <a:prstGeom prst="rect">
            <a:avLst/>
          </a:prstGeom>
          <a:solidFill>
            <a:srgbClr val="483698"/>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IPO</a:t>
            </a:r>
          </a:p>
        </p:txBody>
      </p:sp>
      <p:sp>
        <p:nvSpPr>
          <p:cNvPr id="287" name="AutoShape 109"/>
          <p:cNvSpPr>
            <a:spLocks noChangeArrowheads="1"/>
          </p:cNvSpPr>
          <p:nvPr>
            <p:custDataLst>
              <p:tags r:id="rId4"/>
            </p:custDataLst>
          </p:nvPr>
        </p:nvSpPr>
        <p:spPr bwMode="auto">
          <a:xfrm>
            <a:off x="995123" y="4315081"/>
            <a:ext cx="1811703" cy="829728"/>
          </a:xfrm>
          <a:prstGeom prst="wedgeRectCallout">
            <a:avLst>
              <a:gd name="adj1" fmla="val -33442"/>
              <a:gd name="adj2" fmla="val -83876"/>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Taxable at grant</a:t>
            </a:r>
          </a:p>
          <a:p>
            <a:pPr algn="ctr" defTabSz="762000" eaLnBrk="0" hangingPunct="0"/>
            <a:endParaRPr lang="en-GB" sz="1500" b="1" i="1" dirty="0">
              <a:solidFill>
                <a:srgbClr val="003087"/>
              </a:solidFill>
              <a:cs typeface="Arial" charset="0"/>
            </a:endParaRPr>
          </a:p>
          <a:p>
            <a:pPr algn="ctr" defTabSz="762000" eaLnBrk="0" hangingPunct="0"/>
            <a:r>
              <a:rPr lang="en-GB" sz="1500" b="1" i="1" dirty="0">
                <a:solidFill>
                  <a:srgbClr val="003087"/>
                </a:solidFill>
                <a:cs typeface="Arial" charset="0"/>
              </a:rPr>
              <a:t>Value shares</a:t>
            </a:r>
            <a:endParaRPr lang="en-GB" sz="1500" i="1" dirty="0">
              <a:solidFill>
                <a:srgbClr val="003087"/>
              </a:solidFill>
              <a:cs typeface="Arial" charset="0"/>
            </a:endParaRPr>
          </a:p>
        </p:txBody>
      </p:sp>
      <p:sp>
        <p:nvSpPr>
          <p:cNvPr id="288" name="AutoShape 109"/>
          <p:cNvSpPr>
            <a:spLocks noChangeArrowheads="1"/>
          </p:cNvSpPr>
          <p:nvPr>
            <p:custDataLst>
              <p:tags r:id="rId5"/>
            </p:custDataLst>
          </p:nvPr>
        </p:nvSpPr>
        <p:spPr bwMode="auto">
          <a:xfrm>
            <a:off x="3865002" y="4485576"/>
            <a:ext cx="1673163" cy="577855"/>
          </a:xfrm>
          <a:prstGeom prst="wedgeRectCallout">
            <a:avLst>
              <a:gd name="adj1" fmla="val -35675"/>
              <a:gd name="adj2" fmla="val -95579"/>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Need to finance tax payment</a:t>
            </a:r>
            <a:endParaRPr lang="en-GB" sz="1500" i="1" dirty="0">
              <a:solidFill>
                <a:srgbClr val="003087"/>
              </a:solidFill>
              <a:cs typeface="Arial" charset="0"/>
            </a:endParaRPr>
          </a:p>
        </p:txBody>
      </p:sp>
      <p:sp>
        <p:nvSpPr>
          <p:cNvPr id="289" name="AutoShape 109"/>
          <p:cNvSpPr>
            <a:spLocks noChangeArrowheads="1"/>
          </p:cNvSpPr>
          <p:nvPr>
            <p:custDataLst>
              <p:tags r:id="rId6"/>
            </p:custDataLst>
          </p:nvPr>
        </p:nvSpPr>
        <p:spPr bwMode="auto">
          <a:xfrm>
            <a:off x="5964805" y="4310141"/>
            <a:ext cx="1673163" cy="577855"/>
          </a:xfrm>
          <a:prstGeom prst="wedgeRectCallout">
            <a:avLst>
              <a:gd name="adj1" fmla="val -35675"/>
              <a:gd name="adj2" fmla="val -95579"/>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No tax</a:t>
            </a:r>
            <a:endParaRPr lang="en-GB" sz="1500" i="1" dirty="0">
              <a:solidFill>
                <a:srgbClr val="003087"/>
              </a:solidFill>
              <a:cs typeface="Arial" charset="0"/>
            </a:endParaRPr>
          </a:p>
        </p:txBody>
      </p:sp>
      <p:sp>
        <p:nvSpPr>
          <p:cNvPr id="273" name="Line 14"/>
          <p:cNvSpPr>
            <a:spLocks noChangeShapeType="1"/>
          </p:cNvSpPr>
          <p:nvPr/>
        </p:nvSpPr>
        <p:spPr bwMode="gray">
          <a:xfrm rot="5400000">
            <a:off x="4652858" y="2953408"/>
            <a:ext cx="380" cy="279825"/>
          </a:xfrm>
          <a:prstGeom prst="line">
            <a:avLst/>
          </a:prstGeom>
          <a:noFill/>
          <a:ln w="2857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200" dirty="0">
              <a:solidFill>
                <a:srgbClr val="000000"/>
              </a:solidFill>
              <a:cs typeface="Arial" pitchFamily="34" charset="0"/>
            </a:endParaRPr>
          </a:p>
        </p:txBody>
      </p:sp>
      <p:sp>
        <p:nvSpPr>
          <p:cNvPr id="274" name="Freeform 15"/>
          <p:cNvSpPr>
            <a:spLocks/>
          </p:cNvSpPr>
          <p:nvPr/>
        </p:nvSpPr>
        <p:spPr bwMode="gray">
          <a:xfrm rot="5400000">
            <a:off x="4619850" y="2957986"/>
            <a:ext cx="66380" cy="279810"/>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sp>
        <p:nvSpPr>
          <p:cNvPr id="290" name="Text Placeholder 4"/>
          <p:cNvSpPr txBox="1">
            <a:spLocks/>
          </p:cNvSpPr>
          <p:nvPr/>
        </p:nvSpPr>
        <p:spPr>
          <a:xfrm>
            <a:off x="752400" y="1373607"/>
            <a:ext cx="3726000" cy="408088"/>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338D"/>
                </a:solidFill>
              </a:rPr>
              <a:t>Free shares</a:t>
            </a:r>
          </a:p>
          <a:p>
            <a:pPr lvl="2">
              <a:buClr>
                <a:srgbClr val="00338D"/>
              </a:buClr>
            </a:pPr>
            <a:r>
              <a:rPr lang="en-GB" dirty="0">
                <a:solidFill>
                  <a:srgbClr val="00338D"/>
                </a:solidFill>
              </a:rPr>
              <a:t>Attract new hire</a:t>
            </a:r>
          </a:p>
          <a:p>
            <a:pPr lvl="2">
              <a:buClr>
                <a:srgbClr val="00338D"/>
              </a:buClr>
            </a:pPr>
            <a:r>
              <a:rPr lang="en-GB" dirty="0">
                <a:solidFill>
                  <a:srgbClr val="00338D"/>
                </a:solidFill>
              </a:rPr>
              <a:t>No vesting conditions</a:t>
            </a:r>
          </a:p>
          <a:p>
            <a:pPr lvl="2">
              <a:buClr>
                <a:srgbClr val="00338D"/>
              </a:buClr>
            </a:pPr>
            <a:r>
              <a:rPr lang="en-GB" dirty="0">
                <a:solidFill>
                  <a:srgbClr val="00338D"/>
                </a:solidFill>
              </a:rPr>
              <a:t>Sale restriction until IPO</a:t>
            </a:r>
          </a:p>
          <a:p>
            <a:endParaRPr lang="en-GB" b="0" dirty="0">
              <a:solidFill>
                <a:srgbClr val="00338D"/>
              </a:solidFill>
            </a:endParaRPr>
          </a:p>
        </p:txBody>
      </p:sp>
    </p:spTree>
    <p:extLst>
      <p:ext uri="{BB962C8B-B14F-4D97-AF65-F5344CB8AC3E}">
        <p14:creationId xmlns:p14="http://schemas.microsoft.com/office/powerpoint/2010/main" val="310087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animBg="1"/>
      <p:bldP spid="276" grpId="0" animBg="1"/>
      <p:bldP spid="277" grpId="0" animBg="1"/>
      <p:bldP spid="278" grpId="0" animBg="1"/>
      <p:bldP spid="280" grpId="0" animBg="1"/>
      <p:bldP spid="279" grpId="0" animBg="1"/>
      <p:bldP spid="287" grpId="0" animBg="1"/>
      <p:bldP spid="288" grpId="0" animBg="1"/>
      <p:bldP spid="2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64"/>
          <p:cNvSpPr>
            <a:spLocks noChangeShapeType="1"/>
          </p:cNvSpPr>
          <p:nvPr/>
        </p:nvSpPr>
        <p:spPr bwMode="gray">
          <a:xfrm flipH="1" flipV="1">
            <a:off x="5046092" y="3238990"/>
            <a:ext cx="3341" cy="242904"/>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 name="Title 1"/>
          <p:cNvSpPr>
            <a:spLocks noGrp="1"/>
          </p:cNvSpPr>
          <p:nvPr>
            <p:ph type="title"/>
          </p:nvPr>
        </p:nvSpPr>
        <p:spPr/>
        <p:txBody>
          <a:bodyPr/>
          <a:lstStyle/>
          <a:p>
            <a:r>
              <a:rPr lang="en-GB" dirty="0"/>
              <a:t>Hong Kong tax illustration</a:t>
            </a:r>
          </a:p>
        </p:txBody>
      </p:sp>
      <p:sp>
        <p:nvSpPr>
          <p:cNvPr id="276" name="Text Box 66"/>
          <p:cNvSpPr txBox="1">
            <a:spLocks noChangeArrowheads="1"/>
          </p:cNvSpPr>
          <p:nvPr>
            <p:custDataLst>
              <p:tags r:id="rId1"/>
            </p:custDataLst>
          </p:nvPr>
        </p:nvSpPr>
        <p:spPr bwMode="gray">
          <a:xfrm>
            <a:off x="4408671" y="3452912"/>
            <a:ext cx="1281713" cy="645168"/>
          </a:xfrm>
          <a:prstGeom prst="rect">
            <a:avLst/>
          </a:prstGeom>
          <a:solidFill>
            <a:srgbClr val="C6007E"/>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Tax payable of $18,750 </a:t>
            </a:r>
          </a:p>
          <a:p>
            <a:pPr defTabSz="762000" eaLnBrk="0" hangingPunct="0">
              <a:spcBef>
                <a:spcPct val="10000"/>
              </a:spcBef>
            </a:pPr>
            <a:r>
              <a:rPr lang="en-GB" sz="1200" dirty="0">
                <a:solidFill>
                  <a:prstClr val="white"/>
                </a:solidFill>
                <a:cs typeface="Arial" pitchFamily="34" charset="0"/>
              </a:rPr>
              <a:t>(assume @ 15%)</a:t>
            </a:r>
          </a:p>
        </p:txBody>
      </p:sp>
      <p:sp>
        <p:nvSpPr>
          <p:cNvPr id="277" name="Line 64"/>
          <p:cNvSpPr>
            <a:spLocks noChangeShapeType="1"/>
          </p:cNvSpPr>
          <p:nvPr/>
        </p:nvSpPr>
        <p:spPr bwMode="gray">
          <a:xfrm flipV="1">
            <a:off x="6979820" y="3238990"/>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8" name="Text Box 66"/>
          <p:cNvSpPr txBox="1">
            <a:spLocks noChangeArrowheads="1"/>
          </p:cNvSpPr>
          <p:nvPr>
            <p:custDataLst>
              <p:tags r:id="rId2"/>
            </p:custDataLst>
          </p:nvPr>
        </p:nvSpPr>
        <p:spPr bwMode="gray">
          <a:xfrm>
            <a:off x="6410513" y="3459065"/>
            <a:ext cx="1161632" cy="442035"/>
          </a:xfrm>
          <a:prstGeom prst="rect">
            <a:avLst/>
          </a:prstGeom>
          <a:solidFill>
            <a:srgbClr val="00A3A1"/>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Sells shares @ $25 per share</a:t>
            </a:r>
          </a:p>
        </p:txBody>
      </p:sp>
      <p:sp>
        <p:nvSpPr>
          <p:cNvPr id="280" name="Line 64"/>
          <p:cNvSpPr>
            <a:spLocks noChangeShapeType="1"/>
          </p:cNvSpPr>
          <p:nvPr/>
        </p:nvSpPr>
        <p:spPr bwMode="gray">
          <a:xfrm rot="10800000" flipV="1">
            <a:off x="5342494" y="2447986"/>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grpSp>
        <p:nvGrpSpPr>
          <p:cNvPr id="238" name="Group 237"/>
          <p:cNvGrpSpPr/>
          <p:nvPr/>
        </p:nvGrpSpPr>
        <p:grpSpPr>
          <a:xfrm>
            <a:off x="790638" y="2954841"/>
            <a:ext cx="7391336" cy="946259"/>
            <a:chOff x="691568" y="3454329"/>
            <a:chExt cx="10523753" cy="946259"/>
          </a:xfrm>
        </p:grpSpPr>
        <p:grpSp>
          <p:nvGrpSpPr>
            <p:cNvPr id="239" name="Group 238"/>
            <p:cNvGrpSpPr/>
            <p:nvPr/>
          </p:nvGrpSpPr>
          <p:grpSpPr>
            <a:xfrm>
              <a:off x="691568" y="3738478"/>
              <a:ext cx="2205418" cy="662110"/>
              <a:chOff x="691568" y="3738478"/>
              <a:chExt cx="2205418" cy="662110"/>
            </a:xfrm>
          </p:grpSpPr>
          <p:sp>
            <p:nvSpPr>
              <p:cNvPr id="271" name="Line 64"/>
              <p:cNvSpPr>
                <a:spLocks noChangeShapeType="1"/>
              </p:cNvSpPr>
              <p:nvPr/>
            </p:nvSpPr>
            <p:spPr bwMode="gray">
              <a:xfrm flipV="1">
                <a:off x="1790271" y="3738478"/>
                <a:ext cx="813"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2" name="Text Box 66"/>
              <p:cNvSpPr txBox="1">
                <a:spLocks noChangeArrowheads="1"/>
              </p:cNvSpPr>
              <p:nvPr>
                <p:custDataLst>
                  <p:tags r:id="rId20"/>
                </p:custDataLst>
              </p:nvPr>
            </p:nvSpPr>
            <p:spPr bwMode="gray">
              <a:xfrm>
                <a:off x="691568" y="3958553"/>
                <a:ext cx="2205418" cy="442035"/>
              </a:xfrm>
              <a:prstGeom prst="rect">
                <a:avLst/>
              </a:prstGeom>
              <a:solidFill>
                <a:srgbClr val="0091DA"/>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Grants 50,000 RSUs @ $10 per share</a:t>
                </a:r>
              </a:p>
            </p:txBody>
          </p:sp>
        </p:grpSp>
        <p:sp>
          <p:nvSpPr>
            <p:cNvPr id="240" name="Line 68"/>
            <p:cNvSpPr>
              <a:spLocks noChangeShapeType="1"/>
            </p:cNvSpPr>
            <p:nvPr/>
          </p:nvSpPr>
          <p:spPr bwMode="gray">
            <a:xfrm flipV="1">
              <a:off x="1482878" y="3518781"/>
              <a:ext cx="9732443" cy="1884"/>
            </a:xfrm>
            <a:prstGeom prst="line">
              <a:avLst/>
            </a:prstGeom>
            <a:noFill/>
            <a:ln w="12700">
              <a:solidFill>
                <a:srgbClr val="470A68"/>
              </a:solidFill>
              <a:round/>
              <a:headEnd type="none" w="sm" len="sm"/>
              <a:tailEnd type="triangle" w="lg" len="lg"/>
            </a:ln>
            <a:effectLst/>
          </p:spPr>
          <p:txBody>
            <a:bodyPr lIns="54000" tIns="54000" rIns="54000" bIns="54000"/>
            <a:lstStyle/>
            <a:p>
              <a:endParaRPr lang="en-GB" sz="1200" dirty="0">
                <a:solidFill>
                  <a:srgbClr val="6D2077"/>
                </a:solidFill>
                <a:cs typeface="Arial" pitchFamily="34" charset="0"/>
              </a:endParaRPr>
            </a:p>
          </p:txBody>
        </p:sp>
        <p:grpSp>
          <p:nvGrpSpPr>
            <p:cNvPr id="241" name="Group 240"/>
            <p:cNvGrpSpPr/>
            <p:nvPr/>
          </p:nvGrpSpPr>
          <p:grpSpPr>
            <a:xfrm>
              <a:off x="1190738" y="3454329"/>
              <a:ext cx="302125" cy="284149"/>
              <a:chOff x="1190738" y="3454329"/>
              <a:chExt cx="302125" cy="284149"/>
            </a:xfrm>
          </p:grpSpPr>
          <p:sp>
            <p:nvSpPr>
              <p:cNvPr id="269" name="Rectangle 268"/>
              <p:cNvSpPr>
                <a:spLocks noChangeArrowheads="1"/>
              </p:cNvSpPr>
              <p:nvPr>
                <p:custDataLst>
                  <p:tags r:id="rId19"/>
                </p:custDataLst>
              </p:nvPr>
            </p:nvSpPr>
            <p:spPr bwMode="gray">
              <a:xfrm>
                <a:off x="1190738" y="3554394"/>
                <a:ext cx="292141"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70" name="Line 70"/>
              <p:cNvSpPr>
                <a:spLocks noChangeShapeType="1"/>
              </p:cNvSpPr>
              <p:nvPr/>
            </p:nvSpPr>
            <p:spPr bwMode="gray">
              <a:xfrm>
                <a:off x="1492863" y="3454329"/>
                <a:ext cx="0" cy="66340"/>
              </a:xfrm>
              <a:prstGeom prst="line">
                <a:avLst/>
              </a:prstGeom>
              <a:noFill/>
              <a:ln w="12700">
                <a:solidFill>
                  <a:schemeClr val="accent3"/>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2" name="Group 241"/>
            <p:cNvGrpSpPr/>
            <p:nvPr/>
          </p:nvGrpSpPr>
          <p:grpSpPr>
            <a:xfrm>
              <a:off x="2486113" y="3454329"/>
              <a:ext cx="292141" cy="284149"/>
              <a:chOff x="2486113" y="3454329"/>
              <a:chExt cx="292141" cy="284149"/>
            </a:xfrm>
          </p:grpSpPr>
          <p:sp>
            <p:nvSpPr>
              <p:cNvPr id="267" name="Rectangle 266"/>
              <p:cNvSpPr>
                <a:spLocks noChangeArrowheads="1"/>
              </p:cNvSpPr>
              <p:nvPr>
                <p:custDataLst>
                  <p:tags r:id="rId18"/>
                </p:custDataLst>
              </p:nvPr>
            </p:nvSpPr>
            <p:spPr bwMode="gray">
              <a:xfrm>
                <a:off x="2486113" y="3554394"/>
                <a:ext cx="292141"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68" name="Line 70"/>
              <p:cNvSpPr>
                <a:spLocks noChangeShapeType="1"/>
              </p:cNvSpPr>
              <p:nvPr/>
            </p:nvSpPr>
            <p:spPr bwMode="gray">
              <a:xfrm>
                <a:off x="2613561"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3" name="Group 242"/>
            <p:cNvGrpSpPr/>
            <p:nvPr/>
          </p:nvGrpSpPr>
          <p:grpSpPr>
            <a:xfrm>
              <a:off x="3498551" y="3454329"/>
              <a:ext cx="292140" cy="284151"/>
              <a:chOff x="3498551" y="3454329"/>
              <a:chExt cx="292140" cy="284151"/>
            </a:xfrm>
          </p:grpSpPr>
          <p:sp>
            <p:nvSpPr>
              <p:cNvPr id="265" name="Rectangle 264"/>
              <p:cNvSpPr>
                <a:spLocks noChangeArrowheads="1"/>
              </p:cNvSpPr>
              <p:nvPr>
                <p:custDataLst>
                  <p:tags r:id="rId17"/>
                </p:custDataLst>
              </p:nvPr>
            </p:nvSpPr>
            <p:spPr bwMode="gray">
              <a:xfrm>
                <a:off x="3498551" y="3554396"/>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66" name="Line 70"/>
              <p:cNvSpPr>
                <a:spLocks noChangeShapeType="1"/>
              </p:cNvSpPr>
              <p:nvPr/>
            </p:nvSpPr>
            <p:spPr bwMode="gray">
              <a:xfrm>
                <a:off x="3626927"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4" name="Group 243"/>
            <p:cNvGrpSpPr/>
            <p:nvPr/>
          </p:nvGrpSpPr>
          <p:grpSpPr>
            <a:xfrm>
              <a:off x="4524940" y="3454329"/>
              <a:ext cx="292140" cy="284149"/>
              <a:chOff x="4524940" y="3454329"/>
              <a:chExt cx="292140" cy="284149"/>
            </a:xfrm>
          </p:grpSpPr>
          <p:sp>
            <p:nvSpPr>
              <p:cNvPr id="263" name="Rectangle 262"/>
              <p:cNvSpPr>
                <a:spLocks noChangeArrowheads="1"/>
              </p:cNvSpPr>
              <p:nvPr>
                <p:custDataLst>
                  <p:tags r:id="rId16"/>
                </p:custDataLst>
              </p:nvPr>
            </p:nvSpPr>
            <p:spPr bwMode="gray">
              <a:xfrm>
                <a:off x="4524940"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64" name="Line 70"/>
              <p:cNvSpPr>
                <a:spLocks noChangeShapeType="1"/>
              </p:cNvSpPr>
              <p:nvPr/>
            </p:nvSpPr>
            <p:spPr bwMode="gray">
              <a:xfrm>
                <a:off x="4640293"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5" name="Group 244"/>
            <p:cNvGrpSpPr/>
            <p:nvPr/>
          </p:nvGrpSpPr>
          <p:grpSpPr>
            <a:xfrm>
              <a:off x="5513190" y="3454329"/>
              <a:ext cx="292140" cy="284149"/>
              <a:chOff x="5513190" y="3454329"/>
              <a:chExt cx="292140" cy="284149"/>
            </a:xfrm>
          </p:grpSpPr>
          <p:sp>
            <p:nvSpPr>
              <p:cNvPr id="261" name="Rectangle 260"/>
              <p:cNvSpPr>
                <a:spLocks noChangeArrowheads="1"/>
              </p:cNvSpPr>
              <p:nvPr>
                <p:custDataLst>
                  <p:tags r:id="rId15"/>
                </p:custDataLst>
              </p:nvPr>
            </p:nvSpPr>
            <p:spPr bwMode="gray">
              <a:xfrm>
                <a:off x="5513190"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Q3</a:t>
                </a:r>
              </a:p>
            </p:txBody>
          </p:sp>
          <p:sp>
            <p:nvSpPr>
              <p:cNvPr id="262" name="Line 70"/>
              <p:cNvSpPr>
                <a:spLocks noChangeShapeType="1"/>
              </p:cNvSpPr>
              <p:nvPr/>
            </p:nvSpPr>
            <p:spPr bwMode="gray">
              <a:xfrm>
                <a:off x="5653660"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6" name="Group 245"/>
            <p:cNvGrpSpPr/>
            <p:nvPr/>
          </p:nvGrpSpPr>
          <p:grpSpPr>
            <a:xfrm>
              <a:off x="6547951" y="3454329"/>
              <a:ext cx="292140" cy="284149"/>
              <a:chOff x="6547951" y="3454329"/>
              <a:chExt cx="292140" cy="284149"/>
            </a:xfrm>
          </p:grpSpPr>
          <p:sp>
            <p:nvSpPr>
              <p:cNvPr id="259" name="Rectangle 258"/>
              <p:cNvSpPr>
                <a:spLocks noChangeArrowheads="1"/>
              </p:cNvSpPr>
              <p:nvPr>
                <p:custDataLst>
                  <p:tags r:id="rId14"/>
                </p:custDataLst>
              </p:nvPr>
            </p:nvSpPr>
            <p:spPr bwMode="gray">
              <a:xfrm>
                <a:off x="6547951"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60" name="Line 70"/>
              <p:cNvSpPr>
                <a:spLocks noChangeShapeType="1"/>
              </p:cNvSpPr>
              <p:nvPr/>
            </p:nvSpPr>
            <p:spPr bwMode="gray">
              <a:xfrm>
                <a:off x="6667025"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7" name="Group 246"/>
            <p:cNvGrpSpPr/>
            <p:nvPr/>
          </p:nvGrpSpPr>
          <p:grpSpPr>
            <a:xfrm>
              <a:off x="7585504" y="3454329"/>
              <a:ext cx="292140" cy="284149"/>
              <a:chOff x="7585504" y="3454329"/>
              <a:chExt cx="292140" cy="284149"/>
            </a:xfrm>
          </p:grpSpPr>
          <p:sp>
            <p:nvSpPr>
              <p:cNvPr id="257" name="Rectangle 256"/>
              <p:cNvSpPr>
                <a:spLocks noChangeArrowheads="1"/>
              </p:cNvSpPr>
              <p:nvPr>
                <p:custDataLst>
                  <p:tags r:id="rId13"/>
                </p:custDataLst>
              </p:nvPr>
            </p:nvSpPr>
            <p:spPr bwMode="gray">
              <a:xfrm>
                <a:off x="7585504"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58" name="Line 70"/>
              <p:cNvSpPr>
                <a:spLocks noChangeShapeType="1"/>
              </p:cNvSpPr>
              <p:nvPr/>
            </p:nvSpPr>
            <p:spPr bwMode="gray">
              <a:xfrm>
                <a:off x="7680391"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8" name="Group 247"/>
            <p:cNvGrpSpPr/>
            <p:nvPr/>
          </p:nvGrpSpPr>
          <p:grpSpPr>
            <a:xfrm>
              <a:off x="8562589" y="3454329"/>
              <a:ext cx="292140" cy="284149"/>
              <a:chOff x="8562589" y="3454329"/>
              <a:chExt cx="292140" cy="284149"/>
            </a:xfrm>
          </p:grpSpPr>
          <p:sp>
            <p:nvSpPr>
              <p:cNvPr id="255" name="Rectangle 254"/>
              <p:cNvSpPr>
                <a:spLocks noChangeArrowheads="1"/>
              </p:cNvSpPr>
              <p:nvPr>
                <p:custDataLst>
                  <p:tags r:id="rId12"/>
                </p:custDataLst>
              </p:nvPr>
            </p:nvSpPr>
            <p:spPr bwMode="gray">
              <a:xfrm>
                <a:off x="8562589"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Q3</a:t>
                </a:r>
              </a:p>
            </p:txBody>
          </p:sp>
          <p:sp>
            <p:nvSpPr>
              <p:cNvPr id="256" name="Line 70"/>
              <p:cNvSpPr>
                <a:spLocks noChangeShapeType="1"/>
              </p:cNvSpPr>
              <p:nvPr/>
            </p:nvSpPr>
            <p:spPr bwMode="gray">
              <a:xfrm>
                <a:off x="8693757"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9" name="Group 248"/>
            <p:cNvGrpSpPr/>
            <p:nvPr/>
          </p:nvGrpSpPr>
          <p:grpSpPr>
            <a:xfrm>
              <a:off x="9575955" y="3454329"/>
              <a:ext cx="292140" cy="284149"/>
              <a:chOff x="9575955" y="3454329"/>
              <a:chExt cx="292140" cy="284149"/>
            </a:xfrm>
          </p:grpSpPr>
          <p:sp>
            <p:nvSpPr>
              <p:cNvPr id="253" name="Rectangle 252"/>
              <p:cNvSpPr>
                <a:spLocks noChangeArrowheads="1"/>
              </p:cNvSpPr>
              <p:nvPr>
                <p:custDataLst>
                  <p:tags r:id="rId11"/>
                </p:custDataLst>
              </p:nvPr>
            </p:nvSpPr>
            <p:spPr bwMode="gray">
              <a:xfrm>
                <a:off x="9575955"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54" name="Line 70"/>
              <p:cNvSpPr>
                <a:spLocks noChangeShapeType="1"/>
              </p:cNvSpPr>
              <p:nvPr/>
            </p:nvSpPr>
            <p:spPr bwMode="gray">
              <a:xfrm>
                <a:off x="9707123"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50" name="Group 249"/>
            <p:cNvGrpSpPr/>
            <p:nvPr/>
          </p:nvGrpSpPr>
          <p:grpSpPr>
            <a:xfrm>
              <a:off x="10605137" y="3454329"/>
              <a:ext cx="292140" cy="284149"/>
              <a:chOff x="10605137" y="3454329"/>
              <a:chExt cx="292140" cy="284149"/>
            </a:xfrm>
          </p:grpSpPr>
          <p:sp>
            <p:nvSpPr>
              <p:cNvPr id="251" name="Rectangle 250"/>
              <p:cNvSpPr>
                <a:spLocks noChangeArrowheads="1"/>
              </p:cNvSpPr>
              <p:nvPr>
                <p:custDataLst>
                  <p:tags r:id="rId10"/>
                </p:custDataLst>
              </p:nvPr>
            </p:nvSpPr>
            <p:spPr bwMode="gray">
              <a:xfrm>
                <a:off x="10605137"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Q3</a:t>
                </a:r>
              </a:p>
            </p:txBody>
          </p:sp>
          <p:sp>
            <p:nvSpPr>
              <p:cNvPr id="252" name="Line 70"/>
              <p:cNvSpPr>
                <a:spLocks noChangeShapeType="1"/>
              </p:cNvSpPr>
              <p:nvPr/>
            </p:nvSpPr>
            <p:spPr bwMode="gray">
              <a:xfrm>
                <a:off x="10720490"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sp>
        <p:nvSpPr>
          <p:cNvPr id="279" name="Text Box 66"/>
          <p:cNvSpPr txBox="1">
            <a:spLocks noChangeArrowheads="1"/>
          </p:cNvSpPr>
          <p:nvPr>
            <p:custDataLst>
              <p:tags r:id="rId3"/>
            </p:custDataLst>
          </p:nvPr>
        </p:nvSpPr>
        <p:spPr bwMode="gray">
          <a:xfrm>
            <a:off x="5020071" y="2330918"/>
            <a:ext cx="655852" cy="257369"/>
          </a:xfrm>
          <a:prstGeom prst="rect">
            <a:avLst/>
          </a:prstGeom>
          <a:solidFill>
            <a:srgbClr val="483698"/>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HK IPO</a:t>
            </a:r>
          </a:p>
        </p:txBody>
      </p:sp>
      <p:sp>
        <p:nvSpPr>
          <p:cNvPr id="287" name="AutoShape 109"/>
          <p:cNvSpPr>
            <a:spLocks noChangeArrowheads="1"/>
          </p:cNvSpPr>
          <p:nvPr>
            <p:custDataLst>
              <p:tags r:id="rId4"/>
            </p:custDataLst>
          </p:nvPr>
        </p:nvSpPr>
        <p:spPr bwMode="auto">
          <a:xfrm>
            <a:off x="820694" y="4330829"/>
            <a:ext cx="1531877" cy="577855"/>
          </a:xfrm>
          <a:prstGeom prst="wedgeRectCallout">
            <a:avLst>
              <a:gd name="adj1" fmla="val -28082"/>
              <a:gd name="adj2" fmla="val -115184"/>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Tax deferred </a:t>
            </a:r>
          </a:p>
          <a:p>
            <a:pPr algn="ctr" defTabSz="762000" eaLnBrk="0" hangingPunct="0"/>
            <a:r>
              <a:rPr lang="en-GB" sz="1500" b="1" i="1" dirty="0">
                <a:solidFill>
                  <a:srgbClr val="003087"/>
                </a:solidFill>
                <a:cs typeface="Arial" charset="0"/>
              </a:rPr>
              <a:t>until vesting</a:t>
            </a:r>
            <a:endParaRPr lang="en-GB" sz="1500" i="1" dirty="0">
              <a:solidFill>
                <a:srgbClr val="003087"/>
              </a:solidFill>
              <a:cs typeface="Arial" charset="0"/>
            </a:endParaRPr>
          </a:p>
        </p:txBody>
      </p:sp>
      <p:sp>
        <p:nvSpPr>
          <p:cNvPr id="289" name="AutoShape 109"/>
          <p:cNvSpPr>
            <a:spLocks noChangeArrowheads="1"/>
          </p:cNvSpPr>
          <p:nvPr>
            <p:custDataLst>
              <p:tags r:id="rId5"/>
            </p:custDataLst>
          </p:nvPr>
        </p:nvSpPr>
        <p:spPr bwMode="auto">
          <a:xfrm>
            <a:off x="6421425" y="4340577"/>
            <a:ext cx="1673163" cy="577855"/>
          </a:xfrm>
          <a:prstGeom prst="wedgeRectCallout">
            <a:avLst>
              <a:gd name="adj1" fmla="val -31806"/>
              <a:gd name="adj2" fmla="val -115184"/>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No tax</a:t>
            </a:r>
            <a:endParaRPr lang="en-GB" sz="1500" i="1" dirty="0">
              <a:solidFill>
                <a:srgbClr val="003087"/>
              </a:solidFill>
              <a:cs typeface="Arial" charset="0"/>
            </a:endParaRPr>
          </a:p>
        </p:txBody>
      </p:sp>
      <p:sp>
        <p:nvSpPr>
          <p:cNvPr id="273" name="Line 14"/>
          <p:cNvSpPr>
            <a:spLocks noChangeShapeType="1"/>
          </p:cNvSpPr>
          <p:nvPr/>
        </p:nvSpPr>
        <p:spPr bwMode="gray">
          <a:xfrm rot="5400000">
            <a:off x="2500386" y="2878098"/>
            <a:ext cx="380" cy="279825"/>
          </a:xfrm>
          <a:prstGeom prst="line">
            <a:avLst/>
          </a:prstGeom>
          <a:noFill/>
          <a:ln w="2857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200" dirty="0">
              <a:solidFill>
                <a:srgbClr val="000000"/>
              </a:solidFill>
              <a:cs typeface="Arial" pitchFamily="34" charset="0"/>
            </a:endParaRPr>
          </a:p>
        </p:txBody>
      </p:sp>
      <p:sp>
        <p:nvSpPr>
          <p:cNvPr id="274" name="Freeform 15"/>
          <p:cNvSpPr>
            <a:spLocks/>
          </p:cNvSpPr>
          <p:nvPr/>
        </p:nvSpPr>
        <p:spPr bwMode="gray">
          <a:xfrm rot="5400000">
            <a:off x="2464896" y="2879871"/>
            <a:ext cx="66380" cy="279810"/>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sp>
        <p:nvSpPr>
          <p:cNvPr id="290" name="Text Placeholder 4"/>
          <p:cNvSpPr txBox="1">
            <a:spLocks/>
          </p:cNvSpPr>
          <p:nvPr/>
        </p:nvSpPr>
        <p:spPr>
          <a:xfrm>
            <a:off x="752400" y="1373607"/>
            <a:ext cx="3726000" cy="408088"/>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338D"/>
                </a:solidFill>
              </a:rPr>
              <a:t>RSUs</a:t>
            </a:r>
          </a:p>
          <a:p>
            <a:pPr lvl="2">
              <a:buClr>
                <a:srgbClr val="00338D"/>
              </a:buClr>
            </a:pPr>
            <a:r>
              <a:rPr lang="en-GB" dirty="0">
                <a:solidFill>
                  <a:srgbClr val="00338D"/>
                </a:solidFill>
              </a:rPr>
              <a:t>Reward and retain</a:t>
            </a:r>
          </a:p>
          <a:p>
            <a:pPr lvl="2">
              <a:buClr>
                <a:srgbClr val="00338D"/>
              </a:buClr>
            </a:pPr>
            <a:r>
              <a:rPr lang="en-GB" dirty="0">
                <a:solidFill>
                  <a:srgbClr val="00338D"/>
                </a:solidFill>
              </a:rPr>
              <a:t>Vests ¼ over 4 years</a:t>
            </a:r>
          </a:p>
          <a:p>
            <a:pPr lvl="2">
              <a:buClr>
                <a:srgbClr val="00338D"/>
              </a:buClr>
            </a:pPr>
            <a:r>
              <a:rPr lang="en-GB" dirty="0">
                <a:solidFill>
                  <a:srgbClr val="00338D"/>
                </a:solidFill>
              </a:rPr>
              <a:t>Sale restriction until IPO</a:t>
            </a:r>
          </a:p>
          <a:p>
            <a:endParaRPr lang="en-GB" b="0" dirty="0">
              <a:solidFill>
                <a:srgbClr val="00338D"/>
              </a:solidFill>
            </a:endParaRPr>
          </a:p>
        </p:txBody>
      </p:sp>
      <p:sp>
        <p:nvSpPr>
          <p:cNvPr id="51" name="Line 64"/>
          <p:cNvSpPr>
            <a:spLocks noChangeShapeType="1"/>
          </p:cNvSpPr>
          <p:nvPr/>
        </p:nvSpPr>
        <p:spPr bwMode="gray">
          <a:xfrm flipV="1">
            <a:off x="3098744" y="3238990"/>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52" name="Text Box 66"/>
          <p:cNvSpPr txBox="1">
            <a:spLocks noChangeArrowheads="1"/>
          </p:cNvSpPr>
          <p:nvPr>
            <p:custDataLst>
              <p:tags r:id="rId6"/>
            </p:custDataLst>
          </p:nvPr>
        </p:nvSpPr>
        <p:spPr bwMode="gray">
          <a:xfrm>
            <a:off x="2459747" y="3459065"/>
            <a:ext cx="1311144" cy="442035"/>
          </a:xfrm>
          <a:prstGeom prst="rect">
            <a:avLst/>
          </a:prstGeom>
          <a:solidFill>
            <a:srgbClr val="0091DA"/>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12,500 RSUs vest @ $13 per share</a:t>
            </a:r>
          </a:p>
        </p:txBody>
      </p:sp>
      <p:sp>
        <p:nvSpPr>
          <p:cNvPr id="54" name="Line 14"/>
          <p:cNvSpPr>
            <a:spLocks noChangeShapeType="1"/>
          </p:cNvSpPr>
          <p:nvPr/>
        </p:nvSpPr>
        <p:spPr bwMode="gray">
          <a:xfrm rot="5400000">
            <a:off x="4613993" y="2880414"/>
            <a:ext cx="380" cy="279825"/>
          </a:xfrm>
          <a:prstGeom prst="line">
            <a:avLst/>
          </a:prstGeom>
          <a:noFill/>
          <a:ln w="2857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200" dirty="0">
              <a:solidFill>
                <a:srgbClr val="000000"/>
              </a:solidFill>
              <a:cs typeface="Arial" pitchFamily="34" charset="0"/>
            </a:endParaRPr>
          </a:p>
        </p:txBody>
      </p:sp>
      <p:sp>
        <p:nvSpPr>
          <p:cNvPr id="53" name="Freeform 15"/>
          <p:cNvSpPr>
            <a:spLocks/>
          </p:cNvSpPr>
          <p:nvPr/>
        </p:nvSpPr>
        <p:spPr bwMode="gray">
          <a:xfrm rot="5400000">
            <a:off x="4581001" y="2877066"/>
            <a:ext cx="66380" cy="279810"/>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sp>
        <p:nvSpPr>
          <p:cNvPr id="59" name="AutoShape 109"/>
          <p:cNvSpPr>
            <a:spLocks noChangeArrowheads="1"/>
          </p:cNvSpPr>
          <p:nvPr>
            <p:custDataLst>
              <p:tags r:id="rId7"/>
            </p:custDataLst>
          </p:nvPr>
        </p:nvSpPr>
        <p:spPr bwMode="auto">
          <a:xfrm>
            <a:off x="2515282" y="4330829"/>
            <a:ext cx="1811703" cy="829728"/>
          </a:xfrm>
          <a:prstGeom prst="wedgeRectCallout">
            <a:avLst>
              <a:gd name="adj1" fmla="val -32995"/>
              <a:gd name="adj2" fmla="val -95579"/>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Taxable at vest</a:t>
            </a:r>
          </a:p>
          <a:p>
            <a:pPr algn="ctr" defTabSz="762000" eaLnBrk="0" hangingPunct="0"/>
            <a:endParaRPr lang="en-GB" sz="1500" b="1" i="1" dirty="0">
              <a:solidFill>
                <a:srgbClr val="003087"/>
              </a:solidFill>
              <a:cs typeface="Arial" charset="0"/>
            </a:endParaRPr>
          </a:p>
          <a:p>
            <a:pPr algn="ctr" defTabSz="762000" eaLnBrk="0" hangingPunct="0"/>
            <a:r>
              <a:rPr lang="en-GB" sz="1500" b="1" i="1" dirty="0">
                <a:solidFill>
                  <a:srgbClr val="003087"/>
                </a:solidFill>
                <a:cs typeface="Arial" charset="0"/>
              </a:rPr>
              <a:t>Higher value</a:t>
            </a:r>
          </a:p>
        </p:txBody>
      </p:sp>
      <p:sp>
        <p:nvSpPr>
          <p:cNvPr id="61" name="Line 14"/>
          <p:cNvSpPr>
            <a:spLocks noChangeShapeType="1"/>
          </p:cNvSpPr>
          <p:nvPr/>
        </p:nvSpPr>
        <p:spPr bwMode="gray">
          <a:xfrm rot="5400000">
            <a:off x="6741615" y="2879572"/>
            <a:ext cx="380" cy="279825"/>
          </a:xfrm>
          <a:prstGeom prst="line">
            <a:avLst/>
          </a:prstGeom>
          <a:noFill/>
          <a:ln w="2857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200" dirty="0">
              <a:solidFill>
                <a:srgbClr val="000000"/>
              </a:solidFill>
              <a:cs typeface="Arial" pitchFamily="34" charset="0"/>
            </a:endParaRPr>
          </a:p>
        </p:txBody>
      </p:sp>
      <p:sp>
        <p:nvSpPr>
          <p:cNvPr id="60" name="Freeform 15"/>
          <p:cNvSpPr>
            <a:spLocks/>
          </p:cNvSpPr>
          <p:nvPr/>
        </p:nvSpPr>
        <p:spPr bwMode="gray">
          <a:xfrm rot="5400000">
            <a:off x="6708623" y="2879447"/>
            <a:ext cx="66380" cy="279810"/>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sp>
        <p:nvSpPr>
          <p:cNvPr id="62" name="AutoShape 109"/>
          <p:cNvSpPr>
            <a:spLocks noChangeArrowheads="1"/>
          </p:cNvSpPr>
          <p:nvPr>
            <p:custDataLst>
              <p:tags r:id="rId8"/>
            </p:custDataLst>
          </p:nvPr>
        </p:nvSpPr>
        <p:spPr bwMode="auto">
          <a:xfrm>
            <a:off x="4489696" y="4516945"/>
            <a:ext cx="1673163" cy="577855"/>
          </a:xfrm>
          <a:prstGeom prst="wedgeRectCallout">
            <a:avLst>
              <a:gd name="adj1" fmla="val -33257"/>
              <a:gd name="adj2" fmla="val -115184"/>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Need to finance tax payment</a:t>
            </a:r>
            <a:endParaRPr lang="en-GB" sz="1500" i="1" dirty="0">
              <a:solidFill>
                <a:srgbClr val="003087"/>
              </a:solidFill>
              <a:cs typeface="Arial" charset="0"/>
            </a:endParaRPr>
          </a:p>
        </p:txBody>
      </p:sp>
      <p:sp>
        <p:nvSpPr>
          <p:cNvPr id="63" name="Text Box 2"/>
          <p:cNvSpPr txBox="1">
            <a:spLocks noChangeArrowheads="1"/>
          </p:cNvSpPr>
          <p:nvPr>
            <p:custDataLst>
              <p:tags r:id="rId9"/>
            </p:custDataLst>
          </p:nvPr>
        </p:nvSpPr>
        <p:spPr bwMode="auto">
          <a:xfrm>
            <a:off x="786384" y="5502581"/>
            <a:ext cx="7605216" cy="301244"/>
          </a:xfrm>
          <a:prstGeom prst="rect">
            <a:avLst/>
          </a:prstGeom>
          <a:noFill/>
          <a:ln w="9525" algn="ctr">
            <a:noFill/>
            <a:miter lim="800000"/>
            <a:headEnd/>
            <a:tailEnd/>
          </a:ln>
          <a:effectLst/>
        </p:spPr>
        <p:txBody>
          <a:bodyPr lIns="0" tIns="0" rIns="0" bIns="0" anchor="b">
            <a:noAutofit/>
          </a:bodyPr>
          <a:lstStyle/>
          <a:p>
            <a:pPr algn="r" defTabSz="762000" eaLnBrk="0" hangingPunct="0"/>
            <a:r>
              <a:rPr lang="en-GB" sz="1500" b="1" i="1" dirty="0">
                <a:solidFill>
                  <a:srgbClr val="005EB8"/>
                </a:solidFill>
                <a:cs typeface="Arial" pitchFamily="34" charset="0"/>
              </a:rPr>
              <a:t>Possible to redesign?</a:t>
            </a:r>
          </a:p>
        </p:txBody>
      </p:sp>
    </p:spTree>
    <p:extLst>
      <p:ext uri="{BB962C8B-B14F-4D97-AF65-F5344CB8AC3E}">
        <p14:creationId xmlns:p14="http://schemas.microsoft.com/office/powerpoint/2010/main" val="13607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76" grpId="0" animBg="1"/>
      <p:bldP spid="277" grpId="0" animBg="1"/>
      <p:bldP spid="278" grpId="0" animBg="1"/>
      <p:bldP spid="280" grpId="0" animBg="1"/>
      <p:bldP spid="279" grpId="0" animBg="1"/>
      <p:bldP spid="287" grpId="0" animBg="1"/>
      <p:bldP spid="289" grpId="0" animBg="1"/>
      <p:bldP spid="51" grpId="0" animBg="1"/>
      <p:bldP spid="52" grpId="0" animBg="1"/>
      <p:bldP spid="59" grpId="0" animBg="1"/>
      <p:bldP spid="62" grpId="0" animBg="1"/>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PRC tax illustration</a:t>
            </a:r>
          </a:p>
        </p:txBody>
      </p:sp>
      <p:sp>
        <p:nvSpPr>
          <p:cNvPr id="275" name="Line 64"/>
          <p:cNvSpPr>
            <a:spLocks noChangeShapeType="1"/>
          </p:cNvSpPr>
          <p:nvPr/>
        </p:nvSpPr>
        <p:spPr bwMode="gray">
          <a:xfrm rot="10800000" flipV="1">
            <a:off x="1687319" y="3236911"/>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6" name="Text Box 66"/>
          <p:cNvSpPr txBox="1">
            <a:spLocks noChangeArrowheads="1"/>
          </p:cNvSpPr>
          <p:nvPr>
            <p:custDataLst>
              <p:tags r:id="rId1"/>
            </p:custDataLst>
          </p:nvPr>
        </p:nvSpPr>
        <p:spPr bwMode="gray">
          <a:xfrm>
            <a:off x="1032039" y="2755983"/>
            <a:ext cx="1307570" cy="626701"/>
          </a:xfrm>
          <a:prstGeom prst="rect">
            <a:avLst/>
          </a:prstGeom>
          <a:solidFill>
            <a:srgbClr val="C6007E"/>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Tax withholding of $225,000 (assume @ 45%)</a:t>
            </a:r>
          </a:p>
        </p:txBody>
      </p:sp>
      <p:sp>
        <p:nvSpPr>
          <p:cNvPr id="277" name="Line 64"/>
          <p:cNvSpPr>
            <a:spLocks noChangeShapeType="1"/>
          </p:cNvSpPr>
          <p:nvPr/>
        </p:nvSpPr>
        <p:spPr bwMode="gray">
          <a:xfrm flipV="1">
            <a:off x="6053415" y="3991546"/>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8" name="Text Box 66"/>
          <p:cNvSpPr txBox="1">
            <a:spLocks noChangeArrowheads="1"/>
          </p:cNvSpPr>
          <p:nvPr>
            <p:custDataLst>
              <p:tags r:id="rId2"/>
            </p:custDataLst>
          </p:nvPr>
        </p:nvSpPr>
        <p:spPr bwMode="gray">
          <a:xfrm>
            <a:off x="5484108" y="4211621"/>
            <a:ext cx="1161632" cy="442035"/>
          </a:xfrm>
          <a:prstGeom prst="rect">
            <a:avLst/>
          </a:prstGeom>
          <a:solidFill>
            <a:srgbClr val="00A3A1"/>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Sells shares @ $20 per share</a:t>
            </a:r>
          </a:p>
        </p:txBody>
      </p:sp>
      <p:sp>
        <p:nvSpPr>
          <p:cNvPr id="280" name="Line 64"/>
          <p:cNvSpPr>
            <a:spLocks noChangeShapeType="1"/>
          </p:cNvSpPr>
          <p:nvPr/>
        </p:nvSpPr>
        <p:spPr bwMode="gray">
          <a:xfrm rot="10800000" flipV="1">
            <a:off x="5310123" y="3238081"/>
            <a:ext cx="571"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grpSp>
        <p:nvGrpSpPr>
          <p:cNvPr id="238" name="Group 237"/>
          <p:cNvGrpSpPr/>
          <p:nvPr/>
        </p:nvGrpSpPr>
        <p:grpSpPr>
          <a:xfrm>
            <a:off x="790638" y="3707397"/>
            <a:ext cx="7387796" cy="946259"/>
            <a:chOff x="691568" y="3454329"/>
            <a:chExt cx="10518713" cy="946259"/>
          </a:xfrm>
        </p:grpSpPr>
        <p:grpSp>
          <p:nvGrpSpPr>
            <p:cNvPr id="239" name="Group 238"/>
            <p:cNvGrpSpPr/>
            <p:nvPr/>
          </p:nvGrpSpPr>
          <p:grpSpPr>
            <a:xfrm>
              <a:off x="691568" y="3738478"/>
              <a:ext cx="2205418" cy="662110"/>
              <a:chOff x="691568" y="3738478"/>
              <a:chExt cx="2205418" cy="662110"/>
            </a:xfrm>
          </p:grpSpPr>
          <p:sp>
            <p:nvSpPr>
              <p:cNvPr id="271" name="Line 64"/>
              <p:cNvSpPr>
                <a:spLocks noChangeShapeType="1"/>
              </p:cNvSpPr>
              <p:nvPr/>
            </p:nvSpPr>
            <p:spPr bwMode="gray">
              <a:xfrm flipV="1">
                <a:off x="1790271" y="3738478"/>
                <a:ext cx="813" cy="352767"/>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72" name="Text Box 66"/>
              <p:cNvSpPr txBox="1">
                <a:spLocks noChangeArrowheads="1"/>
              </p:cNvSpPr>
              <p:nvPr>
                <p:custDataLst>
                  <p:tags r:id="rId18"/>
                </p:custDataLst>
              </p:nvPr>
            </p:nvSpPr>
            <p:spPr bwMode="gray">
              <a:xfrm>
                <a:off x="691568" y="3958553"/>
                <a:ext cx="2205418" cy="442035"/>
              </a:xfrm>
              <a:prstGeom prst="rect">
                <a:avLst/>
              </a:prstGeom>
              <a:solidFill>
                <a:srgbClr val="0091DA"/>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Grants 50,000 shares @ $10 per share</a:t>
                </a:r>
              </a:p>
            </p:txBody>
          </p:sp>
        </p:grpSp>
        <p:sp>
          <p:nvSpPr>
            <p:cNvPr id="240" name="Line 68"/>
            <p:cNvSpPr>
              <a:spLocks noChangeShapeType="1"/>
            </p:cNvSpPr>
            <p:nvPr/>
          </p:nvSpPr>
          <p:spPr bwMode="gray">
            <a:xfrm flipV="1">
              <a:off x="1482880" y="3511697"/>
              <a:ext cx="9727401" cy="8969"/>
            </a:xfrm>
            <a:prstGeom prst="line">
              <a:avLst/>
            </a:prstGeom>
            <a:noFill/>
            <a:ln w="12700">
              <a:solidFill>
                <a:srgbClr val="470A68"/>
              </a:solidFill>
              <a:round/>
              <a:headEnd type="none" w="sm" len="sm"/>
              <a:tailEnd type="triangle" w="lg" len="lg"/>
            </a:ln>
            <a:effectLst/>
          </p:spPr>
          <p:txBody>
            <a:bodyPr lIns="54000" tIns="54000" rIns="54000" bIns="54000"/>
            <a:lstStyle/>
            <a:p>
              <a:endParaRPr lang="en-GB" sz="1200" dirty="0">
                <a:solidFill>
                  <a:srgbClr val="6D2077"/>
                </a:solidFill>
                <a:cs typeface="Arial" pitchFamily="34" charset="0"/>
              </a:endParaRPr>
            </a:p>
          </p:txBody>
        </p:sp>
        <p:grpSp>
          <p:nvGrpSpPr>
            <p:cNvPr id="241" name="Group 240"/>
            <p:cNvGrpSpPr/>
            <p:nvPr/>
          </p:nvGrpSpPr>
          <p:grpSpPr>
            <a:xfrm>
              <a:off x="1190738" y="3454329"/>
              <a:ext cx="302125" cy="284149"/>
              <a:chOff x="1190738" y="3454329"/>
              <a:chExt cx="302125" cy="284149"/>
            </a:xfrm>
          </p:grpSpPr>
          <p:sp>
            <p:nvSpPr>
              <p:cNvPr id="269" name="Rectangle 268"/>
              <p:cNvSpPr>
                <a:spLocks noChangeArrowheads="1"/>
              </p:cNvSpPr>
              <p:nvPr>
                <p:custDataLst>
                  <p:tags r:id="rId17"/>
                </p:custDataLst>
              </p:nvPr>
            </p:nvSpPr>
            <p:spPr bwMode="gray">
              <a:xfrm>
                <a:off x="1190738" y="3554394"/>
                <a:ext cx="292141"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70" name="Line 70"/>
              <p:cNvSpPr>
                <a:spLocks noChangeShapeType="1"/>
              </p:cNvSpPr>
              <p:nvPr/>
            </p:nvSpPr>
            <p:spPr bwMode="gray">
              <a:xfrm>
                <a:off x="1492863" y="3454329"/>
                <a:ext cx="0" cy="66340"/>
              </a:xfrm>
              <a:prstGeom prst="line">
                <a:avLst/>
              </a:prstGeom>
              <a:noFill/>
              <a:ln w="12700">
                <a:solidFill>
                  <a:schemeClr val="accent3"/>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2" name="Group 241"/>
            <p:cNvGrpSpPr/>
            <p:nvPr/>
          </p:nvGrpSpPr>
          <p:grpSpPr>
            <a:xfrm>
              <a:off x="2486113" y="3454329"/>
              <a:ext cx="292141" cy="284149"/>
              <a:chOff x="2486113" y="3454329"/>
              <a:chExt cx="292141" cy="284149"/>
            </a:xfrm>
          </p:grpSpPr>
          <p:sp>
            <p:nvSpPr>
              <p:cNvPr id="267" name="Rectangle 266"/>
              <p:cNvSpPr>
                <a:spLocks noChangeArrowheads="1"/>
              </p:cNvSpPr>
              <p:nvPr>
                <p:custDataLst>
                  <p:tags r:id="rId16"/>
                </p:custDataLst>
              </p:nvPr>
            </p:nvSpPr>
            <p:spPr bwMode="gray">
              <a:xfrm>
                <a:off x="2486113" y="3554394"/>
                <a:ext cx="292141"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68" name="Line 70"/>
              <p:cNvSpPr>
                <a:spLocks noChangeShapeType="1"/>
              </p:cNvSpPr>
              <p:nvPr/>
            </p:nvSpPr>
            <p:spPr bwMode="gray">
              <a:xfrm>
                <a:off x="2613561"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3" name="Group 242"/>
            <p:cNvGrpSpPr/>
            <p:nvPr/>
          </p:nvGrpSpPr>
          <p:grpSpPr>
            <a:xfrm>
              <a:off x="3498551" y="3454329"/>
              <a:ext cx="292140" cy="284151"/>
              <a:chOff x="3498551" y="3454329"/>
              <a:chExt cx="292140" cy="284151"/>
            </a:xfrm>
          </p:grpSpPr>
          <p:sp>
            <p:nvSpPr>
              <p:cNvPr id="265" name="Rectangle 264"/>
              <p:cNvSpPr>
                <a:spLocks noChangeArrowheads="1"/>
              </p:cNvSpPr>
              <p:nvPr>
                <p:custDataLst>
                  <p:tags r:id="rId15"/>
                </p:custDataLst>
              </p:nvPr>
            </p:nvSpPr>
            <p:spPr bwMode="gray">
              <a:xfrm>
                <a:off x="3498551" y="3554396"/>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Q3</a:t>
                </a:r>
              </a:p>
            </p:txBody>
          </p:sp>
          <p:sp>
            <p:nvSpPr>
              <p:cNvPr id="266" name="Line 70"/>
              <p:cNvSpPr>
                <a:spLocks noChangeShapeType="1"/>
              </p:cNvSpPr>
              <p:nvPr/>
            </p:nvSpPr>
            <p:spPr bwMode="gray">
              <a:xfrm>
                <a:off x="3626927"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4" name="Group 243"/>
            <p:cNvGrpSpPr/>
            <p:nvPr/>
          </p:nvGrpSpPr>
          <p:grpSpPr>
            <a:xfrm>
              <a:off x="4524940" y="3454329"/>
              <a:ext cx="292140" cy="284149"/>
              <a:chOff x="4524940" y="3454329"/>
              <a:chExt cx="292140" cy="284149"/>
            </a:xfrm>
          </p:grpSpPr>
          <p:sp>
            <p:nvSpPr>
              <p:cNvPr id="263" name="Rectangle 262"/>
              <p:cNvSpPr>
                <a:spLocks noChangeArrowheads="1"/>
              </p:cNvSpPr>
              <p:nvPr>
                <p:custDataLst>
                  <p:tags r:id="rId14"/>
                </p:custDataLst>
              </p:nvPr>
            </p:nvSpPr>
            <p:spPr bwMode="gray">
              <a:xfrm>
                <a:off x="4524940"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Q4</a:t>
                </a:r>
              </a:p>
            </p:txBody>
          </p:sp>
          <p:sp>
            <p:nvSpPr>
              <p:cNvPr id="264" name="Line 70"/>
              <p:cNvSpPr>
                <a:spLocks noChangeShapeType="1"/>
              </p:cNvSpPr>
              <p:nvPr/>
            </p:nvSpPr>
            <p:spPr bwMode="gray">
              <a:xfrm>
                <a:off x="4640293"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5" name="Group 244"/>
            <p:cNvGrpSpPr/>
            <p:nvPr/>
          </p:nvGrpSpPr>
          <p:grpSpPr>
            <a:xfrm>
              <a:off x="5513190" y="3454329"/>
              <a:ext cx="292140" cy="284149"/>
              <a:chOff x="5513190" y="3454329"/>
              <a:chExt cx="292140" cy="284149"/>
            </a:xfrm>
          </p:grpSpPr>
          <p:sp>
            <p:nvSpPr>
              <p:cNvPr id="261" name="Rectangle 260"/>
              <p:cNvSpPr>
                <a:spLocks noChangeArrowheads="1"/>
              </p:cNvSpPr>
              <p:nvPr>
                <p:custDataLst>
                  <p:tags r:id="rId13"/>
                </p:custDataLst>
              </p:nvPr>
            </p:nvSpPr>
            <p:spPr bwMode="gray">
              <a:xfrm>
                <a:off x="5513190"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62" name="Line 70"/>
              <p:cNvSpPr>
                <a:spLocks noChangeShapeType="1"/>
              </p:cNvSpPr>
              <p:nvPr/>
            </p:nvSpPr>
            <p:spPr bwMode="gray">
              <a:xfrm>
                <a:off x="5653660"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6" name="Group 245"/>
            <p:cNvGrpSpPr/>
            <p:nvPr/>
          </p:nvGrpSpPr>
          <p:grpSpPr>
            <a:xfrm>
              <a:off x="6547951" y="3454329"/>
              <a:ext cx="292140" cy="284149"/>
              <a:chOff x="6547951" y="3454329"/>
              <a:chExt cx="292140" cy="284149"/>
            </a:xfrm>
          </p:grpSpPr>
          <p:sp>
            <p:nvSpPr>
              <p:cNvPr id="259" name="Rectangle 258"/>
              <p:cNvSpPr>
                <a:spLocks noChangeArrowheads="1"/>
              </p:cNvSpPr>
              <p:nvPr>
                <p:custDataLst>
                  <p:tags r:id="rId12"/>
                </p:custDataLst>
              </p:nvPr>
            </p:nvSpPr>
            <p:spPr bwMode="gray">
              <a:xfrm>
                <a:off x="6547951"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60" name="Line 70"/>
              <p:cNvSpPr>
                <a:spLocks noChangeShapeType="1"/>
              </p:cNvSpPr>
              <p:nvPr/>
            </p:nvSpPr>
            <p:spPr bwMode="gray">
              <a:xfrm>
                <a:off x="6667025"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7" name="Group 246"/>
            <p:cNvGrpSpPr/>
            <p:nvPr/>
          </p:nvGrpSpPr>
          <p:grpSpPr>
            <a:xfrm>
              <a:off x="7585504" y="3454329"/>
              <a:ext cx="292140" cy="284149"/>
              <a:chOff x="7585504" y="3454329"/>
              <a:chExt cx="292140" cy="284149"/>
            </a:xfrm>
          </p:grpSpPr>
          <p:sp>
            <p:nvSpPr>
              <p:cNvPr id="257" name="Rectangle 256"/>
              <p:cNvSpPr>
                <a:spLocks noChangeArrowheads="1"/>
              </p:cNvSpPr>
              <p:nvPr>
                <p:custDataLst>
                  <p:tags r:id="rId11"/>
                </p:custDataLst>
              </p:nvPr>
            </p:nvSpPr>
            <p:spPr bwMode="gray">
              <a:xfrm>
                <a:off x="7585504"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Q2</a:t>
                </a:r>
              </a:p>
            </p:txBody>
          </p:sp>
          <p:sp>
            <p:nvSpPr>
              <p:cNvPr id="258" name="Line 70"/>
              <p:cNvSpPr>
                <a:spLocks noChangeShapeType="1"/>
              </p:cNvSpPr>
              <p:nvPr/>
            </p:nvSpPr>
            <p:spPr bwMode="gray">
              <a:xfrm>
                <a:off x="7680391"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8" name="Group 247"/>
            <p:cNvGrpSpPr/>
            <p:nvPr/>
          </p:nvGrpSpPr>
          <p:grpSpPr>
            <a:xfrm>
              <a:off x="8562589" y="3454329"/>
              <a:ext cx="292140" cy="284149"/>
              <a:chOff x="8562589" y="3454329"/>
              <a:chExt cx="292140" cy="284149"/>
            </a:xfrm>
          </p:grpSpPr>
          <p:sp>
            <p:nvSpPr>
              <p:cNvPr id="255" name="Rectangle 254"/>
              <p:cNvSpPr>
                <a:spLocks noChangeArrowheads="1"/>
              </p:cNvSpPr>
              <p:nvPr>
                <p:custDataLst>
                  <p:tags r:id="rId10"/>
                </p:custDataLst>
              </p:nvPr>
            </p:nvSpPr>
            <p:spPr bwMode="gray">
              <a:xfrm>
                <a:off x="8562589"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Q3</a:t>
                </a:r>
              </a:p>
            </p:txBody>
          </p:sp>
          <p:sp>
            <p:nvSpPr>
              <p:cNvPr id="256" name="Line 70"/>
              <p:cNvSpPr>
                <a:spLocks noChangeShapeType="1"/>
              </p:cNvSpPr>
              <p:nvPr/>
            </p:nvSpPr>
            <p:spPr bwMode="gray">
              <a:xfrm>
                <a:off x="8693757"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49" name="Group 248"/>
            <p:cNvGrpSpPr/>
            <p:nvPr/>
          </p:nvGrpSpPr>
          <p:grpSpPr>
            <a:xfrm>
              <a:off x="9575955" y="3454329"/>
              <a:ext cx="292140" cy="284149"/>
              <a:chOff x="9575955" y="3454329"/>
              <a:chExt cx="292140" cy="284149"/>
            </a:xfrm>
          </p:grpSpPr>
          <p:sp>
            <p:nvSpPr>
              <p:cNvPr id="253" name="Rectangle 252"/>
              <p:cNvSpPr>
                <a:spLocks noChangeArrowheads="1"/>
              </p:cNvSpPr>
              <p:nvPr>
                <p:custDataLst>
                  <p:tags r:id="rId9"/>
                </p:custDataLst>
              </p:nvPr>
            </p:nvSpPr>
            <p:spPr bwMode="gray">
              <a:xfrm>
                <a:off x="9575955"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Q4</a:t>
                </a:r>
              </a:p>
            </p:txBody>
          </p:sp>
          <p:sp>
            <p:nvSpPr>
              <p:cNvPr id="254" name="Line 70"/>
              <p:cNvSpPr>
                <a:spLocks noChangeShapeType="1"/>
              </p:cNvSpPr>
              <p:nvPr/>
            </p:nvSpPr>
            <p:spPr bwMode="gray">
              <a:xfrm>
                <a:off x="9707123"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nvGrpSpPr>
            <p:cNvPr id="250" name="Group 249"/>
            <p:cNvGrpSpPr/>
            <p:nvPr/>
          </p:nvGrpSpPr>
          <p:grpSpPr>
            <a:xfrm>
              <a:off x="10605137" y="3454329"/>
              <a:ext cx="292140" cy="284149"/>
              <a:chOff x="10605137" y="3454329"/>
              <a:chExt cx="292140" cy="284149"/>
            </a:xfrm>
          </p:grpSpPr>
          <p:sp>
            <p:nvSpPr>
              <p:cNvPr id="251" name="Rectangle 250"/>
              <p:cNvSpPr>
                <a:spLocks noChangeArrowheads="1"/>
              </p:cNvSpPr>
              <p:nvPr>
                <p:custDataLst>
                  <p:tags r:id="rId8"/>
                </p:custDataLst>
              </p:nvPr>
            </p:nvSpPr>
            <p:spPr bwMode="gray">
              <a:xfrm>
                <a:off x="10605137" y="3554394"/>
                <a:ext cx="292140" cy="184084"/>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200" dirty="0">
                    <a:solidFill>
                      <a:srgbClr val="6D2077"/>
                    </a:solidFill>
                    <a:cs typeface="Arial" pitchFamily="34" charset="0"/>
                  </a:rPr>
                  <a:t>Q1</a:t>
                </a:r>
              </a:p>
            </p:txBody>
          </p:sp>
          <p:sp>
            <p:nvSpPr>
              <p:cNvPr id="252" name="Line 70"/>
              <p:cNvSpPr>
                <a:spLocks noChangeShapeType="1"/>
              </p:cNvSpPr>
              <p:nvPr/>
            </p:nvSpPr>
            <p:spPr bwMode="gray">
              <a:xfrm>
                <a:off x="10720490" y="3454329"/>
                <a:ext cx="0" cy="66340"/>
              </a:xfrm>
              <a:prstGeom prst="line">
                <a:avLst/>
              </a:prstGeom>
              <a:noFill/>
              <a:ln w="12700">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grpSp>
      </p:grpSp>
      <p:sp>
        <p:nvSpPr>
          <p:cNvPr id="279" name="Text Box 66"/>
          <p:cNvSpPr txBox="1">
            <a:spLocks noChangeArrowheads="1"/>
          </p:cNvSpPr>
          <p:nvPr>
            <p:custDataLst>
              <p:tags r:id="rId3"/>
            </p:custDataLst>
          </p:nvPr>
        </p:nvSpPr>
        <p:spPr bwMode="gray">
          <a:xfrm>
            <a:off x="4984776" y="3121013"/>
            <a:ext cx="634309" cy="257369"/>
          </a:xfrm>
          <a:prstGeom prst="rect">
            <a:avLst/>
          </a:prstGeom>
          <a:solidFill>
            <a:srgbClr val="483698"/>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HK IPO</a:t>
            </a:r>
          </a:p>
        </p:txBody>
      </p:sp>
      <p:sp>
        <p:nvSpPr>
          <p:cNvPr id="287" name="AutoShape 109"/>
          <p:cNvSpPr>
            <a:spLocks noChangeArrowheads="1"/>
          </p:cNvSpPr>
          <p:nvPr>
            <p:custDataLst>
              <p:tags r:id="rId4"/>
            </p:custDataLst>
          </p:nvPr>
        </p:nvSpPr>
        <p:spPr bwMode="auto">
          <a:xfrm>
            <a:off x="1021530" y="5078643"/>
            <a:ext cx="1811703" cy="829728"/>
          </a:xfrm>
          <a:prstGeom prst="wedgeRectCallout">
            <a:avLst>
              <a:gd name="adj1" fmla="val -35675"/>
              <a:gd name="adj2" fmla="val -95579"/>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Taxable at grant</a:t>
            </a:r>
          </a:p>
          <a:p>
            <a:pPr algn="ctr" defTabSz="762000" eaLnBrk="0" hangingPunct="0"/>
            <a:endParaRPr lang="en-GB" sz="1500" b="1" i="1" dirty="0">
              <a:solidFill>
                <a:srgbClr val="003087"/>
              </a:solidFill>
              <a:cs typeface="Arial" charset="0"/>
            </a:endParaRPr>
          </a:p>
          <a:p>
            <a:pPr algn="ctr" defTabSz="762000" eaLnBrk="0" hangingPunct="0"/>
            <a:r>
              <a:rPr lang="en-GB" sz="1500" b="1" i="1" dirty="0">
                <a:solidFill>
                  <a:srgbClr val="003087"/>
                </a:solidFill>
                <a:cs typeface="Arial" charset="0"/>
              </a:rPr>
              <a:t>Value shares</a:t>
            </a:r>
            <a:endParaRPr lang="en-GB" sz="1500" i="1" dirty="0">
              <a:solidFill>
                <a:srgbClr val="003087"/>
              </a:solidFill>
              <a:cs typeface="Arial" charset="0"/>
            </a:endParaRPr>
          </a:p>
        </p:txBody>
      </p:sp>
      <p:sp>
        <p:nvSpPr>
          <p:cNvPr id="288" name="AutoShape 109"/>
          <p:cNvSpPr>
            <a:spLocks noChangeArrowheads="1"/>
          </p:cNvSpPr>
          <p:nvPr>
            <p:custDataLst>
              <p:tags r:id="rId5"/>
            </p:custDataLst>
          </p:nvPr>
        </p:nvSpPr>
        <p:spPr bwMode="auto">
          <a:xfrm>
            <a:off x="2678785" y="2740279"/>
            <a:ext cx="1673163" cy="577855"/>
          </a:xfrm>
          <a:prstGeom prst="wedgeRectCallout">
            <a:avLst>
              <a:gd name="adj1" fmla="val -67595"/>
              <a:gd name="adj2" fmla="val -5957"/>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Need to finance tax payment</a:t>
            </a:r>
            <a:endParaRPr lang="en-GB" sz="1500" i="1" dirty="0">
              <a:solidFill>
                <a:srgbClr val="003087"/>
              </a:solidFill>
              <a:cs typeface="Arial" charset="0"/>
            </a:endParaRPr>
          </a:p>
        </p:txBody>
      </p:sp>
      <p:sp>
        <p:nvSpPr>
          <p:cNvPr id="289" name="AutoShape 109"/>
          <p:cNvSpPr>
            <a:spLocks noChangeArrowheads="1"/>
          </p:cNvSpPr>
          <p:nvPr>
            <p:custDataLst>
              <p:tags r:id="rId6"/>
            </p:custDataLst>
          </p:nvPr>
        </p:nvSpPr>
        <p:spPr bwMode="auto">
          <a:xfrm>
            <a:off x="6161267" y="1796432"/>
            <a:ext cx="1906492" cy="770875"/>
          </a:xfrm>
          <a:prstGeom prst="wedgeRectCallout">
            <a:avLst>
              <a:gd name="adj1" fmla="val -35192"/>
              <a:gd name="adj2" fmla="val 92068"/>
            </a:avLst>
          </a:prstGeom>
          <a:solidFill>
            <a:schemeClr val="bg1"/>
          </a:solidFill>
          <a:ln w="12700">
            <a:solidFill>
              <a:srgbClr val="0091DA"/>
            </a:solidFill>
            <a:miter lim="800000"/>
            <a:headEnd type="none" w="sm" len="sm"/>
            <a:tailEnd type="none" w="sm" len="sm"/>
          </a:ln>
          <a:effectLst/>
        </p:spPr>
        <p:txBody>
          <a:bodyPr lIns="18000" tIns="18000" rIns="18000" bIns="18000" anchor="ctr" anchorCtr="1"/>
          <a:lstStyle/>
          <a:p>
            <a:pPr algn="ctr" defTabSz="762000" eaLnBrk="0" hangingPunct="0"/>
            <a:r>
              <a:rPr lang="en-GB" sz="1500" b="1" i="1" dirty="0">
                <a:solidFill>
                  <a:srgbClr val="003087"/>
                </a:solidFill>
                <a:cs typeface="Arial" charset="0"/>
              </a:rPr>
              <a:t>Capital gain tax for PRC tax resident</a:t>
            </a:r>
            <a:endParaRPr lang="en-GB" sz="1500" i="1" dirty="0">
              <a:solidFill>
                <a:srgbClr val="003087"/>
              </a:solidFill>
              <a:cs typeface="Arial" charset="0"/>
            </a:endParaRPr>
          </a:p>
        </p:txBody>
      </p:sp>
      <p:sp>
        <p:nvSpPr>
          <p:cNvPr id="273" name="Line 14"/>
          <p:cNvSpPr>
            <a:spLocks noChangeShapeType="1"/>
          </p:cNvSpPr>
          <p:nvPr/>
        </p:nvSpPr>
        <p:spPr bwMode="gray">
          <a:xfrm rot="5400000">
            <a:off x="4652858" y="3625044"/>
            <a:ext cx="380" cy="279825"/>
          </a:xfrm>
          <a:prstGeom prst="line">
            <a:avLst/>
          </a:prstGeom>
          <a:noFill/>
          <a:ln w="2857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200" dirty="0">
              <a:solidFill>
                <a:srgbClr val="000000"/>
              </a:solidFill>
              <a:cs typeface="Arial" pitchFamily="34" charset="0"/>
            </a:endParaRPr>
          </a:p>
        </p:txBody>
      </p:sp>
      <p:sp>
        <p:nvSpPr>
          <p:cNvPr id="274" name="Freeform 15"/>
          <p:cNvSpPr>
            <a:spLocks/>
          </p:cNvSpPr>
          <p:nvPr/>
        </p:nvSpPr>
        <p:spPr bwMode="gray">
          <a:xfrm rot="5400000">
            <a:off x="4619850" y="3629622"/>
            <a:ext cx="66380" cy="279810"/>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rgbClr val="470A68"/>
            </a:solidFill>
            <a:round/>
            <a:headEnd type="none" w="sm" len="sm"/>
            <a:tailEnd type="none" w="sm" len="sm"/>
          </a:ln>
          <a:effectLst/>
        </p:spPr>
        <p:txBody>
          <a:bodyPr lIns="54000" tIns="54000" rIns="54000" bIns="54000"/>
          <a:lstStyle/>
          <a:p>
            <a:endParaRPr lang="en-GB" sz="1200" dirty="0">
              <a:solidFill>
                <a:srgbClr val="000000"/>
              </a:solidFill>
              <a:cs typeface="Arial" pitchFamily="34" charset="0"/>
            </a:endParaRPr>
          </a:p>
        </p:txBody>
      </p:sp>
      <p:sp>
        <p:nvSpPr>
          <p:cNvPr id="290" name="Text Placeholder 4"/>
          <p:cNvSpPr txBox="1">
            <a:spLocks/>
          </p:cNvSpPr>
          <p:nvPr/>
        </p:nvSpPr>
        <p:spPr>
          <a:xfrm>
            <a:off x="752400" y="1373607"/>
            <a:ext cx="3726000" cy="408088"/>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338D"/>
                </a:solidFill>
              </a:rPr>
              <a:t>Free shares to attract new hire</a:t>
            </a:r>
          </a:p>
          <a:p>
            <a:pPr lvl="2">
              <a:buClr>
                <a:srgbClr val="00338D"/>
              </a:buClr>
            </a:pPr>
            <a:r>
              <a:rPr lang="en-GB" dirty="0">
                <a:solidFill>
                  <a:srgbClr val="00338D"/>
                </a:solidFill>
              </a:rPr>
              <a:t>No vesting conditions</a:t>
            </a:r>
          </a:p>
          <a:p>
            <a:pPr lvl="2">
              <a:buClr>
                <a:srgbClr val="00338D"/>
              </a:buClr>
            </a:pPr>
            <a:r>
              <a:rPr lang="en-GB" dirty="0">
                <a:solidFill>
                  <a:srgbClr val="00338D"/>
                </a:solidFill>
              </a:rPr>
              <a:t>Sale restriction until IPO</a:t>
            </a:r>
          </a:p>
        </p:txBody>
      </p:sp>
      <p:sp>
        <p:nvSpPr>
          <p:cNvPr id="292" name="Line 64"/>
          <p:cNvSpPr>
            <a:spLocks noChangeShapeType="1"/>
          </p:cNvSpPr>
          <p:nvPr/>
        </p:nvSpPr>
        <p:spPr bwMode="gray">
          <a:xfrm rot="10800000" flipV="1">
            <a:off x="6053413" y="3375504"/>
            <a:ext cx="265419" cy="211883"/>
          </a:xfrm>
          <a:prstGeom prst="line">
            <a:avLst/>
          </a:prstGeom>
          <a:noFill/>
          <a:ln w="12700">
            <a:solidFill>
              <a:schemeClr val="tx2"/>
            </a:solidFill>
            <a:round/>
            <a:headEnd type="none" w="sm" len="sm"/>
            <a:tailEnd type="oval" w="sm" len="sm"/>
          </a:ln>
          <a:effectLst/>
        </p:spPr>
        <p:txBody>
          <a:bodyPr lIns="54000" tIns="54000" rIns="54000" bIns="54000" anchor="b"/>
          <a:lstStyle/>
          <a:p>
            <a:endParaRPr lang="en-GB" sz="1200" dirty="0">
              <a:solidFill>
                <a:srgbClr val="000000"/>
              </a:solidFill>
              <a:cs typeface="Arial" pitchFamily="34" charset="0"/>
            </a:endParaRPr>
          </a:p>
        </p:txBody>
      </p:sp>
      <p:sp>
        <p:nvSpPr>
          <p:cNvPr id="293" name="Text Box 66"/>
          <p:cNvSpPr txBox="1">
            <a:spLocks noChangeArrowheads="1"/>
          </p:cNvSpPr>
          <p:nvPr>
            <p:custDataLst>
              <p:tags r:id="rId7"/>
            </p:custDataLst>
          </p:nvPr>
        </p:nvSpPr>
        <p:spPr bwMode="gray">
          <a:xfrm>
            <a:off x="5690321" y="2933470"/>
            <a:ext cx="1340247" cy="442035"/>
          </a:xfrm>
          <a:prstGeom prst="rect">
            <a:avLst/>
          </a:prstGeom>
          <a:solidFill>
            <a:srgbClr val="C6007E"/>
          </a:solidFill>
          <a:ln w="6350">
            <a:noFill/>
            <a:miter lim="800000"/>
            <a:headEnd type="none" w="sm" len="sm"/>
            <a:tailEnd type="none" w="sm" len="sm"/>
          </a:ln>
          <a:effectLst/>
        </p:spPr>
        <p:txBody>
          <a:bodyPr wrap="square" lIns="36000" tIns="36000" rIns="36000" bIns="36000" anchor="t">
            <a:spAutoFit/>
          </a:bodyPr>
          <a:lstStyle/>
          <a:p>
            <a:pPr defTabSz="762000" eaLnBrk="0" hangingPunct="0">
              <a:spcBef>
                <a:spcPct val="10000"/>
              </a:spcBef>
            </a:pPr>
            <a:r>
              <a:rPr lang="en-GB" sz="1200" dirty="0">
                <a:solidFill>
                  <a:prstClr val="white"/>
                </a:solidFill>
                <a:cs typeface="Arial" pitchFamily="34" charset="0"/>
              </a:rPr>
              <a:t>Tax withholding of $100,000 @ 20%</a:t>
            </a:r>
          </a:p>
        </p:txBody>
      </p:sp>
    </p:spTree>
    <p:extLst>
      <p:ext uri="{BB962C8B-B14F-4D97-AF65-F5344CB8AC3E}">
        <p14:creationId xmlns:p14="http://schemas.microsoft.com/office/powerpoint/2010/main" val="309090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animBg="1"/>
      <p:bldP spid="276" grpId="0" animBg="1"/>
      <p:bldP spid="277" grpId="0" animBg="1"/>
      <p:bldP spid="278" grpId="0" animBg="1"/>
      <p:bldP spid="280" grpId="0" animBg="1"/>
      <p:bldP spid="279" grpId="0" animBg="1"/>
      <p:bldP spid="287" grpId="0" animBg="1"/>
      <p:bldP spid="288" grpId="0" animBg="1"/>
      <p:bldP spid="289" grpId="0" animBg="1"/>
      <p:bldP spid="292" grpId="0" animBg="1"/>
      <p:bldP spid="2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Tax in the scheme life-cycle</a:t>
            </a:r>
          </a:p>
        </p:txBody>
      </p:sp>
      <p:sp>
        <p:nvSpPr>
          <p:cNvPr id="230" name="Rectangle 229"/>
          <p:cNvSpPr/>
          <p:nvPr/>
        </p:nvSpPr>
        <p:spPr>
          <a:xfrm>
            <a:off x="960331" y="1187397"/>
            <a:ext cx="1159292" cy="323165"/>
          </a:xfrm>
          <a:prstGeom prst="rect">
            <a:avLst/>
          </a:prstGeom>
        </p:spPr>
        <p:txBody>
          <a:bodyPr wrap="none">
            <a:spAutoFit/>
          </a:bodyPr>
          <a:lstStyle/>
          <a:p>
            <a:pPr>
              <a:spcBef>
                <a:spcPts val="600"/>
              </a:spcBef>
            </a:pPr>
            <a:r>
              <a:rPr lang="en-GB" sz="1500" b="1" dirty="0">
                <a:solidFill>
                  <a:prstClr val="white"/>
                </a:solidFill>
                <a:latin typeface="Univers for KPMG Light" panose="020B0403020202020204" pitchFamily="34" charset="0"/>
                <a:cs typeface="Arial" pitchFamily="34" charset="0"/>
              </a:rPr>
              <a:t>Importance</a:t>
            </a:r>
          </a:p>
        </p:txBody>
      </p:sp>
      <p:sp>
        <p:nvSpPr>
          <p:cNvPr id="233" name="Freeform 5"/>
          <p:cNvSpPr>
            <a:spLocks/>
          </p:cNvSpPr>
          <p:nvPr/>
        </p:nvSpPr>
        <p:spPr bwMode="auto">
          <a:xfrm>
            <a:off x="3372430" y="2393759"/>
            <a:ext cx="1849120" cy="1308101"/>
          </a:xfrm>
          <a:custGeom>
            <a:avLst/>
            <a:gdLst>
              <a:gd name="T0" fmla="*/ 2097 w 2913"/>
              <a:gd name="T1" fmla="*/ 1418 h 2059"/>
              <a:gd name="T2" fmla="*/ 2084 w 2913"/>
              <a:gd name="T3" fmla="*/ 1370 h 2059"/>
              <a:gd name="T4" fmla="*/ 2059 w 2913"/>
              <a:gd name="T5" fmla="*/ 1327 h 2059"/>
              <a:gd name="T6" fmla="*/ 2037 w 2913"/>
              <a:gd name="T7" fmla="*/ 1300 h 2059"/>
              <a:gd name="T8" fmla="*/ 1984 w 2913"/>
              <a:gd name="T9" fmla="*/ 1261 h 2059"/>
              <a:gd name="T10" fmla="*/ 1923 w 2913"/>
              <a:gd name="T11" fmla="*/ 1241 h 2059"/>
              <a:gd name="T12" fmla="*/ 1861 w 2913"/>
              <a:gd name="T13" fmla="*/ 1237 h 2059"/>
              <a:gd name="T14" fmla="*/ 1800 w 2913"/>
              <a:gd name="T15" fmla="*/ 1252 h 2059"/>
              <a:gd name="T16" fmla="*/ 1744 w 2913"/>
              <a:gd name="T17" fmla="*/ 1285 h 2059"/>
              <a:gd name="T18" fmla="*/ 1713 w 2913"/>
              <a:gd name="T19" fmla="*/ 1317 h 2059"/>
              <a:gd name="T20" fmla="*/ 1680 w 2913"/>
              <a:gd name="T21" fmla="*/ 1373 h 2059"/>
              <a:gd name="T22" fmla="*/ 1665 w 2913"/>
              <a:gd name="T23" fmla="*/ 1434 h 2059"/>
              <a:gd name="T24" fmla="*/ 1667 w 2913"/>
              <a:gd name="T25" fmla="*/ 1497 h 2059"/>
              <a:gd name="T26" fmla="*/ 1689 w 2913"/>
              <a:gd name="T27" fmla="*/ 1556 h 2059"/>
              <a:gd name="T28" fmla="*/ 1727 w 2913"/>
              <a:gd name="T29" fmla="*/ 1609 h 2059"/>
              <a:gd name="T30" fmla="*/ 1754 w 2913"/>
              <a:gd name="T31" fmla="*/ 1631 h 2059"/>
              <a:gd name="T32" fmla="*/ 1798 w 2913"/>
              <a:gd name="T33" fmla="*/ 1656 h 2059"/>
              <a:gd name="T34" fmla="*/ 1845 w 2913"/>
              <a:gd name="T35" fmla="*/ 1670 h 2059"/>
              <a:gd name="T36" fmla="*/ 1068 w 2913"/>
              <a:gd name="T37" fmla="*/ 1670 h 2059"/>
              <a:gd name="T38" fmla="*/ 1053 w 2913"/>
              <a:gd name="T39" fmla="*/ 1718 h 2059"/>
              <a:gd name="T40" fmla="*/ 1029 w 2913"/>
              <a:gd name="T41" fmla="*/ 1761 h 2059"/>
              <a:gd name="T42" fmla="*/ 1007 w 2913"/>
              <a:gd name="T43" fmla="*/ 1787 h 2059"/>
              <a:gd name="T44" fmla="*/ 954 w 2913"/>
              <a:gd name="T45" fmla="*/ 1827 h 2059"/>
              <a:gd name="T46" fmla="*/ 894 w 2913"/>
              <a:gd name="T47" fmla="*/ 1847 h 2059"/>
              <a:gd name="T48" fmla="*/ 831 w 2913"/>
              <a:gd name="T49" fmla="*/ 1851 h 2059"/>
              <a:gd name="T50" fmla="*/ 770 w 2913"/>
              <a:gd name="T51" fmla="*/ 1836 h 2059"/>
              <a:gd name="T52" fmla="*/ 714 w 2913"/>
              <a:gd name="T53" fmla="*/ 1803 h 2059"/>
              <a:gd name="T54" fmla="*/ 683 w 2913"/>
              <a:gd name="T55" fmla="*/ 1771 h 2059"/>
              <a:gd name="T56" fmla="*/ 650 w 2913"/>
              <a:gd name="T57" fmla="*/ 1715 h 2059"/>
              <a:gd name="T58" fmla="*/ 636 w 2913"/>
              <a:gd name="T59" fmla="*/ 1654 h 2059"/>
              <a:gd name="T60" fmla="*/ 638 w 2913"/>
              <a:gd name="T61" fmla="*/ 1591 h 2059"/>
              <a:gd name="T62" fmla="*/ 659 w 2913"/>
              <a:gd name="T63" fmla="*/ 1532 h 2059"/>
              <a:gd name="T64" fmla="*/ 698 w 2913"/>
              <a:gd name="T65" fmla="*/ 1479 h 2059"/>
              <a:gd name="T66" fmla="*/ 724 w 2913"/>
              <a:gd name="T67" fmla="*/ 1457 h 2059"/>
              <a:gd name="T68" fmla="*/ 769 w 2913"/>
              <a:gd name="T69" fmla="*/ 1432 h 2059"/>
              <a:gd name="T70" fmla="*/ 815 w 2913"/>
              <a:gd name="T71" fmla="*/ 1418 h 2059"/>
              <a:gd name="T72" fmla="*/ 36 w 2913"/>
              <a:gd name="T73" fmla="*/ 568 h 2059"/>
              <a:gd name="T74" fmla="*/ 147 w 2913"/>
              <a:gd name="T75" fmla="*/ 470 h 2059"/>
              <a:gd name="T76" fmla="*/ 264 w 2913"/>
              <a:gd name="T77" fmla="*/ 380 h 2059"/>
              <a:gd name="T78" fmla="*/ 388 w 2913"/>
              <a:gd name="T79" fmla="*/ 298 h 2059"/>
              <a:gd name="T80" fmla="*/ 519 w 2913"/>
              <a:gd name="T81" fmla="*/ 225 h 2059"/>
              <a:gd name="T82" fmla="*/ 655 w 2913"/>
              <a:gd name="T83" fmla="*/ 162 h 2059"/>
              <a:gd name="T84" fmla="*/ 796 w 2913"/>
              <a:gd name="T85" fmla="*/ 108 h 2059"/>
              <a:gd name="T86" fmla="*/ 942 w 2913"/>
              <a:gd name="T87" fmla="*/ 65 h 2059"/>
              <a:gd name="T88" fmla="*/ 1092 w 2913"/>
              <a:gd name="T89" fmla="*/ 33 h 2059"/>
              <a:gd name="T90" fmla="*/ 1246 w 2913"/>
              <a:gd name="T91" fmla="*/ 11 h 2059"/>
              <a:gd name="T92" fmla="*/ 1403 w 2913"/>
              <a:gd name="T93" fmla="*/ 1 h 2059"/>
              <a:gd name="T94" fmla="*/ 1510 w 2913"/>
              <a:gd name="T95" fmla="*/ 1 h 2059"/>
              <a:gd name="T96" fmla="*/ 1667 w 2913"/>
              <a:gd name="T97" fmla="*/ 11 h 2059"/>
              <a:gd name="T98" fmla="*/ 1821 w 2913"/>
              <a:gd name="T99" fmla="*/ 33 h 2059"/>
              <a:gd name="T100" fmla="*/ 1971 w 2913"/>
              <a:gd name="T101" fmla="*/ 65 h 2059"/>
              <a:gd name="T102" fmla="*/ 2117 w 2913"/>
              <a:gd name="T103" fmla="*/ 108 h 2059"/>
              <a:gd name="T104" fmla="*/ 2258 w 2913"/>
              <a:gd name="T105" fmla="*/ 162 h 2059"/>
              <a:gd name="T106" fmla="*/ 2393 w 2913"/>
              <a:gd name="T107" fmla="*/ 225 h 2059"/>
              <a:gd name="T108" fmla="*/ 2524 w 2913"/>
              <a:gd name="T109" fmla="*/ 298 h 2059"/>
              <a:gd name="T110" fmla="*/ 2648 w 2913"/>
              <a:gd name="T111" fmla="*/ 380 h 2059"/>
              <a:gd name="T112" fmla="*/ 2766 w 2913"/>
              <a:gd name="T113" fmla="*/ 470 h 2059"/>
              <a:gd name="T114" fmla="*/ 2877 w 2913"/>
              <a:gd name="T115" fmla="*/ 568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13" h="2059">
                <a:moveTo>
                  <a:pt x="2913" y="603"/>
                </a:moveTo>
                <a:lnTo>
                  <a:pt x="2097" y="1418"/>
                </a:lnTo>
                <a:lnTo>
                  <a:pt x="2097" y="1418"/>
                </a:lnTo>
                <a:lnTo>
                  <a:pt x="2094" y="1402"/>
                </a:lnTo>
                <a:lnTo>
                  <a:pt x="2089" y="1386"/>
                </a:lnTo>
                <a:lnTo>
                  <a:pt x="2084" y="1370"/>
                </a:lnTo>
                <a:lnTo>
                  <a:pt x="2076" y="1356"/>
                </a:lnTo>
                <a:lnTo>
                  <a:pt x="2068" y="1341"/>
                </a:lnTo>
                <a:lnTo>
                  <a:pt x="2059" y="1327"/>
                </a:lnTo>
                <a:lnTo>
                  <a:pt x="2048" y="1313"/>
                </a:lnTo>
                <a:lnTo>
                  <a:pt x="2037" y="1300"/>
                </a:lnTo>
                <a:lnTo>
                  <a:pt x="2037" y="1300"/>
                </a:lnTo>
                <a:lnTo>
                  <a:pt x="2020" y="1285"/>
                </a:lnTo>
                <a:lnTo>
                  <a:pt x="2002" y="1272"/>
                </a:lnTo>
                <a:lnTo>
                  <a:pt x="1984" y="1261"/>
                </a:lnTo>
                <a:lnTo>
                  <a:pt x="1964" y="1252"/>
                </a:lnTo>
                <a:lnTo>
                  <a:pt x="1944" y="1245"/>
                </a:lnTo>
                <a:lnTo>
                  <a:pt x="1923" y="1241"/>
                </a:lnTo>
                <a:lnTo>
                  <a:pt x="1903" y="1237"/>
                </a:lnTo>
                <a:lnTo>
                  <a:pt x="1882" y="1236"/>
                </a:lnTo>
                <a:lnTo>
                  <a:pt x="1861" y="1237"/>
                </a:lnTo>
                <a:lnTo>
                  <a:pt x="1840" y="1241"/>
                </a:lnTo>
                <a:lnTo>
                  <a:pt x="1820" y="1245"/>
                </a:lnTo>
                <a:lnTo>
                  <a:pt x="1800" y="1252"/>
                </a:lnTo>
                <a:lnTo>
                  <a:pt x="1781" y="1261"/>
                </a:lnTo>
                <a:lnTo>
                  <a:pt x="1762" y="1272"/>
                </a:lnTo>
                <a:lnTo>
                  <a:pt x="1744" y="1285"/>
                </a:lnTo>
                <a:lnTo>
                  <a:pt x="1727" y="1300"/>
                </a:lnTo>
                <a:lnTo>
                  <a:pt x="1727" y="1300"/>
                </a:lnTo>
                <a:lnTo>
                  <a:pt x="1713" y="1317"/>
                </a:lnTo>
                <a:lnTo>
                  <a:pt x="1699" y="1335"/>
                </a:lnTo>
                <a:lnTo>
                  <a:pt x="1689" y="1353"/>
                </a:lnTo>
                <a:lnTo>
                  <a:pt x="1680" y="1373"/>
                </a:lnTo>
                <a:lnTo>
                  <a:pt x="1673" y="1393"/>
                </a:lnTo>
                <a:lnTo>
                  <a:pt x="1667" y="1414"/>
                </a:lnTo>
                <a:lnTo>
                  <a:pt x="1665" y="1434"/>
                </a:lnTo>
                <a:lnTo>
                  <a:pt x="1664" y="1455"/>
                </a:lnTo>
                <a:lnTo>
                  <a:pt x="1665" y="1476"/>
                </a:lnTo>
                <a:lnTo>
                  <a:pt x="1667" y="1497"/>
                </a:lnTo>
                <a:lnTo>
                  <a:pt x="1673" y="1517"/>
                </a:lnTo>
                <a:lnTo>
                  <a:pt x="1680" y="1537"/>
                </a:lnTo>
                <a:lnTo>
                  <a:pt x="1689" y="1556"/>
                </a:lnTo>
                <a:lnTo>
                  <a:pt x="1699" y="1575"/>
                </a:lnTo>
                <a:lnTo>
                  <a:pt x="1713" y="1592"/>
                </a:lnTo>
                <a:lnTo>
                  <a:pt x="1727" y="1609"/>
                </a:lnTo>
                <a:lnTo>
                  <a:pt x="1727" y="1609"/>
                </a:lnTo>
                <a:lnTo>
                  <a:pt x="1740" y="1621"/>
                </a:lnTo>
                <a:lnTo>
                  <a:pt x="1754" y="1631"/>
                </a:lnTo>
                <a:lnTo>
                  <a:pt x="1768" y="1641"/>
                </a:lnTo>
                <a:lnTo>
                  <a:pt x="1783" y="1649"/>
                </a:lnTo>
                <a:lnTo>
                  <a:pt x="1798" y="1656"/>
                </a:lnTo>
                <a:lnTo>
                  <a:pt x="1813" y="1662"/>
                </a:lnTo>
                <a:lnTo>
                  <a:pt x="1829" y="1666"/>
                </a:lnTo>
                <a:lnTo>
                  <a:pt x="1845" y="1670"/>
                </a:lnTo>
                <a:lnTo>
                  <a:pt x="1456" y="2059"/>
                </a:lnTo>
                <a:lnTo>
                  <a:pt x="1068" y="1670"/>
                </a:lnTo>
                <a:lnTo>
                  <a:pt x="1068" y="1670"/>
                </a:lnTo>
                <a:lnTo>
                  <a:pt x="1065" y="1686"/>
                </a:lnTo>
                <a:lnTo>
                  <a:pt x="1060" y="1702"/>
                </a:lnTo>
                <a:lnTo>
                  <a:pt x="1053" y="1718"/>
                </a:lnTo>
                <a:lnTo>
                  <a:pt x="1047" y="1732"/>
                </a:lnTo>
                <a:lnTo>
                  <a:pt x="1039" y="1747"/>
                </a:lnTo>
                <a:lnTo>
                  <a:pt x="1029" y="1761"/>
                </a:lnTo>
                <a:lnTo>
                  <a:pt x="1019" y="1774"/>
                </a:lnTo>
                <a:lnTo>
                  <a:pt x="1007" y="1787"/>
                </a:lnTo>
                <a:lnTo>
                  <a:pt x="1007" y="1787"/>
                </a:lnTo>
                <a:lnTo>
                  <a:pt x="990" y="1803"/>
                </a:lnTo>
                <a:lnTo>
                  <a:pt x="973" y="1815"/>
                </a:lnTo>
                <a:lnTo>
                  <a:pt x="954" y="1827"/>
                </a:lnTo>
                <a:lnTo>
                  <a:pt x="935" y="1836"/>
                </a:lnTo>
                <a:lnTo>
                  <a:pt x="914" y="1843"/>
                </a:lnTo>
                <a:lnTo>
                  <a:pt x="894" y="1847"/>
                </a:lnTo>
                <a:lnTo>
                  <a:pt x="874" y="1851"/>
                </a:lnTo>
                <a:lnTo>
                  <a:pt x="853" y="1852"/>
                </a:lnTo>
                <a:lnTo>
                  <a:pt x="831" y="1851"/>
                </a:lnTo>
                <a:lnTo>
                  <a:pt x="811" y="1847"/>
                </a:lnTo>
                <a:lnTo>
                  <a:pt x="790" y="1843"/>
                </a:lnTo>
                <a:lnTo>
                  <a:pt x="770" y="1836"/>
                </a:lnTo>
                <a:lnTo>
                  <a:pt x="751" y="1827"/>
                </a:lnTo>
                <a:lnTo>
                  <a:pt x="732" y="1815"/>
                </a:lnTo>
                <a:lnTo>
                  <a:pt x="714" y="1803"/>
                </a:lnTo>
                <a:lnTo>
                  <a:pt x="698" y="1787"/>
                </a:lnTo>
                <a:lnTo>
                  <a:pt x="698" y="1787"/>
                </a:lnTo>
                <a:lnTo>
                  <a:pt x="683" y="1771"/>
                </a:lnTo>
                <a:lnTo>
                  <a:pt x="670" y="1753"/>
                </a:lnTo>
                <a:lnTo>
                  <a:pt x="659" y="1735"/>
                </a:lnTo>
                <a:lnTo>
                  <a:pt x="650" y="1715"/>
                </a:lnTo>
                <a:lnTo>
                  <a:pt x="644" y="1695"/>
                </a:lnTo>
                <a:lnTo>
                  <a:pt x="638" y="1675"/>
                </a:lnTo>
                <a:lnTo>
                  <a:pt x="636" y="1654"/>
                </a:lnTo>
                <a:lnTo>
                  <a:pt x="634" y="1633"/>
                </a:lnTo>
                <a:lnTo>
                  <a:pt x="636" y="1613"/>
                </a:lnTo>
                <a:lnTo>
                  <a:pt x="638" y="1591"/>
                </a:lnTo>
                <a:lnTo>
                  <a:pt x="644" y="1571"/>
                </a:lnTo>
                <a:lnTo>
                  <a:pt x="650" y="1551"/>
                </a:lnTo>
                <a:lnTo>
                  <a:pt x="659" y="1532"/>
                </a:lnTo>
                <a:lnTo>
                  <a:pt x="670" y="1513"/>
                </a:lnTo>
                <a:lnTo>
                  <a:pt x="683" y="1496"/>
                </a:lnTo>
                <a:lnTo>
                  <a:pt x="698" y="1479"/>
                </a:lnTo>
                <a:lnTo>
                  <a:pt x="698" y="1479"/>
                </a:lnTo>
                <a:lnTo>
                  <a:pt x="711" y="1467"/>
                </a:lnTo>
                <a:lnTo>
                  <a:pt x="724" y="1457"/>
                </a:lnTo>
                <a:lnTo>
                  <a:pt x="739" y="1447"/>
                </a:lnTo>
                <a:lnTo>
                  <a:pt x="753" y="1439"/>
                </a:lnTo>
                <a:lnTo>
                  <a:pt x="769" y="1432"/>
                </a:lnTo>
                <a:lnTo>
                  <a:pt x="784" y="1426"/>
                </a:lnTo>
                <a:lnTo>
                  <a:pt x="800" y="1422"/>
                </a:lnTo>
                <a:lnTo>
                  <a:pt x="815" y="1418"/>
                </a:lnTo>
                <a:lnTo>
                  <a:pt x="0" y="603"/>
                </a:lnTo>
                <a:lnTo>
                  <a:pt x="0" y="603"/>
                </a:lnTo>
                <a:lnTo>
                  <a:pt x="36" y="568"/>
                </a:lnTo>
                <a:lnTo>
                  <a:pt x="72" y="535"/>
                </a:lnTo>
                <a:lnTo>
                  <a:pt x="108" y="502"/>
                </a:lnTo>
                <a:lnTo>
                  <a:pt x="147" y="470"/>
                </a:lnTo>
                <a:lnTo>
                  <a:pt x="185" y="439"/>
                </a:lnTo>
                <a:lnTo>
                  <a:pt x="225" y="409"/>
                </a:lnTo>
                <a:lnTo>
                  <a:pt x="264" y="380"/>
                </a:lnTo>
                <a:lnTo>
                  <a:pt x="305" y="352"/>
                </a:lnTo>
                <a:lnTo>
                  <a:pt x="346" y="324"/>
                </a:lnTo>
                <a:lnTo>
                  <a:pt x="388" y="298"/>
                </a:lnTo>
                <a:lnTo>
                  <a:pt x="432" y="273"/>
                </a:lnTo>
                <a:lnTo>
                  <a:pt x="475" y="249"/>
                </a:lnTo>
                <a:lnTo>
                  <a:pt x="519" y="225"/>
                </a:lnTo>
                <a:lnTo>
                  <a:pt x="564" y="204"/>
                </a:lnTo>
                <a:lnTo>
                  <a:pt x="609" y="182"/>
                </a:lnTo>
                <a:lnTo>
                  <a:pt x="655" y="162"/>
                </a:lnTo>
                <a:lnTo>
                  <a:pt x="702" y="143"/>
                </a:lnTo>
                <a:lnTo>
                  <a:pt x="748" y="125"/>
                </a:lnTo>
                <a:lnTo>
                  <a:pt x="796" y="108"/>
                </a:lnTo>
                <a:lnTo>
                  <a:pt x="844" y="93"/>
                </a:lnTo>
                <a:lnTo>
                  <a:pt x="893" y="78"/>
                </a:lnTo>
                <a:lnTo>
                  <a:pt x="942" y="65"/>
                </a:lnTo>
                <a:lnTo>
                  <a:pt x="992" y="53"/>
                </a:lnTo>
                <a:lnTo>
                  <a:pt x="1042" y="42"/>
                </a:lnTo>
                <a:lnTo>
                  <a:pt x="1092" y="33"/>
                </a:lnTo>
                <a:lnTo>
                  <a:pt x="1143" y="24"/>
                </a:lnTo>
                <a:lnTo>
                  <a:pt x="1195" y="17"/>
                </a:lnTo>
                <a:lnTo>
                  <a:pt x="1246" y="11"/>
                </a:lnTo>
                <a:lnTo>
                  <a:pt x="1298" y="7"/>
                </a:lnTo>
                <a:lnTo>
                  <a:pt x="1351" y="3"/>
                </a:lnTo>
                <a:lnTo>
                  <a:pt x="1403" y="1"/>
                </a:lnTo>
                <a:lnTo>
                  <a:pt x="1456" y="0"/>
                </a:lnTo>
                <a:lnTo>
                  <a:pt x="1456" y="0"/>
                </a:lnTo>
                <a:lnTo>
                  <a:pt x="1510" y="1"/>
                </a:lnTo>
                <a:lnTo>
                  <a:pt x="1562" y="3"/>
                </a:lnTo>
                <a:lnTo>
                  <a:pt x="1615" y="7"/>
                </a:lnTo>
                <a:lnTo>
                  <a:pt x="1667" y="11"/>
                </a:lnTo>
                <a:lnTo>
                  <a:pt x="1718" y="17"/>
                </a:lnTo>
                <a:lnTo>
                  <a:pt x="1770" y="24"/>
                </a:lnTo>
                <a:lnTo>
                  <a:pt x="1821" y="33"/>
                </a:lnTo>
                <a:lnTo>
                  <a:pt x="1871" y="42"/>
                </a:lnTo>
                <a:lnTo>
                  <a:pt x="1921" y="53"/>
                </a:lnTo>
                <a:lnTo>
                  <a:pt x="1971" y="65"/>
                </a:lnTo>
                <a:lnTo>
                  <a:pt x="2020" y="78"/>
                </a:lnTo>
                <a:lnTo>
                  <a:pt x="2069" y="93"/>
                </a:lnTo>
                <a:lnTo>
                  <a:pt x="2117" y="108"/>
                </a:lnTo>
                <a:lnTo>
                  <a:pt x="2165" y="125"/>
                </a:lnTo>
                <a:lnTo>
                  <a:pt x="2211" y="143"/>
                </a:lnTo>
                <a:lnTo>
                  <a:pt x="2258" y="162"/>
                </a:lnTo>
                <a:lnTo>
                  <a:pt x="2303" y="182"/>
                </a:lnTo>
                <a:lnTo>
                  <a:pt x="2349" y="204"/>
                </a:lnTo>
                <a:lnTo>
                  <a:pt x="2393" y="225"/>
                </a:lnTo>
                <a:lnTo>
                  <a:pt x="2438" y="249"/>
                </a:lnTo>
                <a:lnTo>
                  <a:pt x="2481" y="273"/>
                </a:lnTo>
                <a:lnTo>
                  <a:pt x="2524" y="298"/>
                </a:lnTo>
                <a:lnTo>
                  <a:pt x="2566" y="324"/>
                </a:lnTo>
                <a:lnTo>
                  <a:pt x="2607" y="352"/>
                </a:lnTo>
                <a:lnTo>
                  <a:pt x="2648" y="380"/>
                </a:lnTo>
                <a:lnTo>
                  <a:pt x="2688" y="409"/>
                </a:lnTo>
                <a:lnTo>
                  <a:pt x="2727" y="439"/>
                </a:lnTo>
                <a:lnTo>
                  <a:pt x="2766" y="470"/>
                </a:lnTo>
                <a:lnTo>
                  <a:pt x="2803" y="502"/>
                </a:lnTo>
                <a:lnTo>
                  <a:pt x="2841" y="535"/>
                </a:lnTo>
                <a:lnTo>
                  <a:pt x="2877" y="568"/>
                </a:lnTo>
                <a:lnTo>
                  <a:pt x="2913" y="603"/>
                </a:lnTo>
                <a:lnTo>
                  <a:pt x="2913" y="603"/>
                </a:lnTo>
                <a:close/>
              </a:path>
            </a:pathLst>
          </a:custGeom>
          <a:solidFill>
            <a:srgbClr val="00A3A1"/>
          </a:solidFill>
          <a:ln w="28575">
            <a:solidFill>
              <a:schemeClr val="bg1"/>
            </a:solidFill>
          </a:ln>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34" name="Freeform 6"/>
          <p:cNvSpPr>
            <a:spLocks/>
          </p:cNvSpPr>
          <p:nvPr/>
        </p:nvSpPr>
        <p:spPr bwMode="auto">
          <a:xfrm>
            <a:off x="4309055" y="2787452"/>
            <a:ext cx="1306830" cy="1847850"/>
          </a:xfrm>
          <a:custGeom>
            <a:avLst/>
            <a:gdLst>
              <a:gd name="T0" fmla="*/ 2059 w 2059"/>
              <a:gd name="T1" fmla="*/ 1508 h 2911"/>
              <a:gd name="T2" fmla="*/ 2049 w 2059"/>
              <a:gd name="T3" fmla="*/ 1665 h 2911"/>
              <a:gd name="T4" fmla="*/ 2027 w 2059"/>
              <a:gd name="T5" fmla="*/ 1820 h 2911"/>
              <a:gd name="T6" fmla="*/ 1994 w 2059"/>
              <a:gd name="T7" fmla="*/ 1969 h 2911"/>
              <a:gd name="T8" fmla="*/ 1951 w 2059"/>
              <a:gd name="T9" fmla="*/ 2116 h 2911"/>
              <a:gd name="T10" fmla="*/ 1897 w 2059"/>
              <a:gd name="T11" fmla="*/ 2256 h 2911"/>
              <a:gd name="T12" fmla="*/ 1833 w 2059"/>
              <a:gd name="T13" fmla="*/ 2393 h 2911"/>
              <a:gd name="T14" fmla="*/ 1761 w 2059"/>
              <a:gd name="T15" fmla="*/ 2523 h 2911"/>
              <a:gd name="T16" fmla="*/ 1680 w 2059"/>
              <a:gd name="T17" fmla="*/ 2647 h 2911"/>
              <a:gd name="T18" fmla="*/ 1589 w 2059"/>
              <a:gd name="T19" fmla="*/ 2765 h 2911"/>
              <a:gd name="T20" fmla="*/ 1491 w 2059"/>
              <a:gd name="T21" fmla="*/ 2876 h 2911"/>
              <a:gd name="T22" fmla="*/ 641 w 2059"/>
              <a:gd name="T23" fmla="*/ 2096 h 2911"/>
              <a:gd name="T24" fmla="*/ 688 w 2059"/>
              <a:gd name="T25" fmla="*/ 2082 h 2911"/>
              <a:gd name="T26" fmla="*/ 733 w 2059"/>
              <a:gd name="T27" fmla="*/ 2058 h 2911"/>
              <a:gd name="T28" fmla="*/ 759 w 2059"/>
              <a:gd name="T29" fmla="*/ 2035 h 2911"/>
              <a:gd name="T30" fmla="*/ 797 w 2059"/>
              <a:gd name="T31" fmla="*/ 1982 h 2911"/>
              <a:gd name="T32" fmla="*/ 819 w 2059"/>
              <a:gd name="T33" fmla="*/ 1923 h 2911"/>
              <a:gd name="T34" fmla="*/ 821 w 2059"/>
              <a:gd name="T35" fmla="*/ 1860 h 2911"/>
              <a:gd name="T36" fmla="*/ 807 w 2059"/>
              <a:gd name="T37" fmla="*/ 1799 h 2911"/>
              <a:gd name="T38" fmla="*/ 773 w 2059"/>
              <a:gd name="T39" fmla="*/ 1743 h 2911"/>
              <a:gd name="T40" fmla="*/ 742 w 2059"/>
              <a:gd name="T41" fmla="*/ 1712 h 2911"/>
              <a:gd name="T42" fmla="*/ 686 w 2059"/>
              <a:gd name="T43" fmla="*/ 1679 h 2911"/>
              <a:gd name="T44" fmla="*/ 625 w 2059"/>
              <a:gd name="T45" fmla="*/ 1663 h 2911"/>
              <a:gd name="T46" fmla="*/ 563 w 2059"/>
              <a:gd name="T47" fmla="*/ 1667 h 2911"/>
              <a:gd name="T48" fmla="*/ 503 w 2059"/>
              <a:gd name="T49" fmla="*/ 1687 h 2911"/>
              <a:gd name="T50" fmla="*/ 450 w 2059"/>
              <a:gd name="T51" fmla="*/ 1727 h 2911"/>
              <a:gd name="T52" fmla="*/ 427 w 2059"/>
              <a:gd name="T53" fmla="*/ 1753 h 2911"/>
              <a:gd name="T54" fmla="*/ 402 w 2059"/>
              <a:gd name="T55" fmla="*/ 1796 h 2911"/>
              <a:gd name="T56" fmla="*/ 389 w 2059"/>
              <a:gd name="T57" fmla="*/ 1844 h 2911"/>
              <a:gd name="T58" fmla="*/ 389 w 2059"/>
              <a:gd name="T59" fmla="*/ 1067 h 2911"/>
              <a:gd name="T60" fmla="*/ 342 w 2059"/>
              <a:gd name="T61" fmla="*/ 1053 h 2911"/>
              <a:gd name="T62" fmla="*/ 298 w 2059"/>
              <a:gd name="T63" fmla="*/ 1028 h 2911"/>
              <a:gd name="T64" fmla="*/ 271 w 2059"/>
              <a:gd name="T65" fmla="*/ 1006 h 2911"/>
              <a:gd name="T66" fmla="*/ 233 w 2059"/>
              <a:gd name="T67" fmla="*/ 953 h 2911"/>
              <a:gd name="T68" fmla="*/ 211 w 2059"/>
              <a:gd name="T69" fmla="*/ 894 h 2911"/>
              <a:gd name="T70" fmla="*/ 209 w 2059"/>
              <a:gd name="T71" fmla="*/ 831 h 2911"/>
              <a:gd name="T72" fmla="*/ 224 w 2059"/>
              <a:gd name="T73" fmla="*/ 770 h 2911"/>
              <a:gd name="T74" fmla="*/ 257 w 2059"/>
              <a:gd name="T75" fmla="*/ 714 h 2911"/>
              <a:gd name="T76" fmla="*/ 288 w 2059"/>
              <a:gd name="T77" fmla="*/ 682 h 2911"/>
              <a:gd name="T78" fmla="*/ 344 w 2059"/>
              <a:gd name="T79" fmla="*/ 649 h 2911"/>
              <a:gd name="T80" fmla="*/ 405 w 2059"/>
              <a:gd name="T81" fmla="*/ 634 h 2911"/>
              <a:gd name="T82" fmla="*/ 467 w 2059"/>
              <a:gd name="T83" fmla="*/ 638 h 2911"/>
              <a:gd name="T84" fmla="*/ 528 w 2059"/>
              <a:gd name="T85" fmla="*/ 658 h 2911"/>
              <a:gd name="T86" fmla="*/ 581 w 2059"/>
              <a:gd name="T87" fmla="*/ 697 h 2911"/>
              <a:gd name="T88" fmla="*/ 603 w 2059"/>
              <a:gd name="T89" fmla="*/ 724 h 2911"/>
              <a:gd name="T90" fmla="*/ 628 w 2059"/>
              <a:gd name="T91" fmla="*/ 767 h 2911"/>
              <a:gd name="T92" fmla="*/ 641 w 2059"/>
              <a:gd name="T93" fmla="*/ 815 h 2911"/>
              <a:gd name="T94" fmla="*/ 1491 w 2059"/>
              <a:gd name="T95" fmla="*/ 35 h 2911"/>
              <a:gd name="T96" fmla="*/ 1589 w 2059"/>
              <a:gd name="T97" fmla="*/ 146 h 2911"/>
              <a:gd name="T98" fmla="*/ 1680 w 2059"/>
              <a:gd name="T99" fmla="*/ 264 h 2911"/>
              <a:gd name="T100" fmla="*/ 1761 w 2059"/>
              <a:gd name="T101" fmla="*/ 388 h 2911"/>
              <a:gd name="T102" fmla="*/ 1833 w 2059"/>
              <a:gd name="T103" fmla="*/ 518 h 2911"/>
              <a:gd name="T104" fmla="*/ 1897 w 2059"/>
              <a:gd name="T105" fmla="*/ 655 h 2911"/>
              <a:gd name="T106" fmla="*/ 1951 w 2059"/>
              <a:gd name="T107" fmla="*/ 796 h 2911"/>
              <a:gd name="T108" fmla="*/ 1994 w 2059"/>
              <a:gd name="T109" fmla="*/ 942 h 2911"/>
              <a:gd name="T110" fmla="*/ 2027 w 2059"/>
              <a:gd name="T111" fmla="*/ 1091 h 2911"/>
              <a:gd name="T112" fmla="*/ 2049 w 2059"/>
              <a:gd name="T113" fmla="*/ 1245 h 2911"/>
              <a:gd name="T114" fmla="*/ 2059 w 2059"/>
              <a:gd name="T115" fmla="*/ 1403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59" h="2911">
                <a:moveTo>
                  <a:pt x="2059" y="1456"/>
                </a:moveTo>
                <a:lnTo>
                  <a:pt x="2059" y="1456"/>
                </a:lnTo>
                <a:lnTo>
                  <a:pt x="2059" y="1508"/>
                </a:lnTo>
                <a:lnTo>
                  <a:pt x="2057" y="1562"/>
                </a:lnTo>
                <a:lnTo>
                  <a:pt x="2053" y="1614"/>
                </a:lnTo>
                <a:lnTo>
                  <a:pt x="2049" y="1665"/>
                </a:lnTo>
                <a:lnTo>
                  <a:pt x="2043" y="1718"/>
                </a:lnTo>
                <a:lnTo>
                  <a:pt x="2035" y="1769"/>
                </a:lnTo>
                <a:lnTo>
                  <a:pt x="2027" y="1820"/>
                </a:lnTo>
                <a:lnTo>
                  <a:pt x="2017" y="1870"/>
                </a:lnTo>
                <a:lnTo>
                  <a:pt x="2007" y="1920"/>
                </a:lnTo>
                <a:lnTo>
                  <a:pt x="1994" y="1969"/>
                </a:lnTo>
                <a:lnTo>
                  <a:pt x="1981" y="2020"/>
                </a:lnTo>
                <a:lnTo>
                  <a:pt x="1967" y="2067"/>
                </a:lnTo>
                <a:lnTo>
                  <a:pt x="1951" y="2116"/>
                </a:lnTo>
                <a:lnTo>
                  <a:pt x="1934" y="2163"/>
                </a:lnTo>
                <a:lnTo>
                  <a:pt x="1917" y="2211"/>
                </a:lnTo>
                <a:lnTo>
                  <a:pt x="1897" y="2256"/>
                </a:lnTo>
                <a:lnTo>
                  <a:pt x="1877" y="2303"/>
                </a:lnTo>
                <a:lnTo>
                  <a:pt x="1856" y="2348"/>
                </a:lnTo>
                <a:lnTo>
                  <a:pt x="1833" y="2393"/>
                </a:lnTo>
                <a:lnTo>
                  <a:pt x="1811" y="2437"/>
                </a:lnTo>
                <a:lnTo>
                  <a:pt x="1787" y="2481"/>
                </a:lnTo>
                <a:lnTo>
                  <a:pt x="1761" y="2523"/>
                </a:lnTo>
                <a:lnTo>
                  <a:pt x="1734" y="2565"/>
                </a:lnTo>
                <a:lnTo>
                  <a:pt x="1707" y="2607"/>
                </a:lnTo>
                <a:lnTo>
                  <a:pt x="1680" y="2647"/>
                </a:lnTo>
                <a:lnTo>
                  <a:pt x="1650" y="2688"/>
                </a:lnTo>
                <a:lnTo>
                  <a:pt x="1621" y="2726"/>
                </a:lnTo>
                <a:lnTo>
                  <a:pt x="1589" y="2765"/>
                </a:lnTo>
                <a:lnTo>
                  <a:pt x="1557" y="2803"/>
                </a:lnTo>
                <a:lnTo>
                  <a:pt x="1525" y="2840"/>
                </a:lnTo>
                <a:lnTo>
                  <a:pt x="1491" y="2876"/>
                </a:lnTo>
                <a:lnTo>
                  <a:pt x="1457" y="2911"/>
                </a:lnTo>
                <a:lnTo>
                  <a:pt x="641" y="2096"/>
                </a:lnTo>
                <a:lnTo>
                  <a:pt x="641" y="2096"/>
                </a:lnTo>
                <a:lnTo>
                  <a:pt x="657" y="2092"/>
                </a:lnTo>
                <a:lnTo>
                  <a:pt x="673" y="2088"/>
                </a:lnTo>
                <a:lnTo>
                  <a:pt x="688" y="2082"/>
                </a:lnTo>
                <a:lnTo>
                  <a:pt x="703" y="2075"/>
                </a:lnTo>
                <a:lnTo>
                  <a:pt x="718" y="2067"/>
                </a:lnTo>
                <a:lnTo>
                  <a:pt x="733" y="2058"/>
                </a:lnTo>
                <a:lnTo>
                  <a:pt x="746" y="2047"/>
                </a:lnTo>
                <a:lnTo>
                  <a:pt x="759" y="2035"/>
                </a:lnTo>
                <a:lnTo>
                  <a:pt x="759" y="2035"/>
                </a:lnTo>
                <a:lnTo>
                  <a:pt x="773" y="2018"/>
                </a:lnTo>
                <a:lnTo>
                  <a:pt x="787" y="2001"/>
                </a:lnTo>
                <a:lnTo>
                  <a:pt x="797" y="1982"/>
                </a:lnTo>
                <a:lnTo>
                  <a:pt x="807" y="1963"/>
                </a:lnTo>
                <a:lnTo>
                  <a:pt x="813" y="1943"/>
                </a:lnTo>
                <a:lnTo>
                  <a:pt x="819" y="1923"/>
                </a:lnTo>
                <a:lnTo>
                  <a:pt x="821" y="1902"/>
                </a:lnTo>
                <a:lnTo>
                  <a:pt x="822" y="1881"/>
                </a:lnTo>
                <a:lnTo>
                  <a:pt x="821" y="1860"/>
                </a:lnTo>
                <a:lnTo>
                  <a:pt x="819" y="1840"/>
                </a:lnTo>
                <a:lnTo>
                  <a:pt x="813" y="1819"/>
                </a:lnTo>
                <a:lnTo>
                  <a:pt x="807" y="1799"/>
                </a:lnTo>
                <a:lnTo>
                  <a:pt x="797" y="1779"/>
                </a:lnTo>
                <a:lnTo>
                  <a:pt x="787" y="1761"/>
                </a:lnTo>
                <a:lnTo>
                  <a:pt x="773" y="1743"/>
                </a:lnTo>
                <a:lnTo>
                  <a:pt x="759" y="1727"/>
                </a:lnTo>
                <a:lnTo>
                  <a:pt x="759" y="1727"/>
                </a:lnTo>
                <a:lnTo>
                  <a:pt x="742" y="1712"/>
                </a:lnTo>
                <a:lnTo>
                  <a:pt x="725" y="1699"/>
                </a:lnTo>
                <a:lnTo>
                  <a:pt x="706" y="1687"/>
                </a:lnTo>
                <a:lnTo>
                  <a:pt x="686" y="1679"/>
                </a:lnTo>
                <a:lnTo>
                  <a:pt x="666" y="1671"/>
                </a:lnTo>
                <a:lnTo>
                  <a:pt x="646" y="1667"/>
                </a:lnTo>
                <a:lnTo>
                  <a:pt x="625" y="1663"/>
                </a:lnTo>
                <a:lnTo>
                  <a:pt x="604" y="1662"/>
                </a:lnTo>
                <a:lnTo>
                  <a:pt x="583" y="1663"/>
                </a:lnTo>
                <a:lnTo>
                  <a:pt x="563" y="1667"/>
                </a:lnTo>
                <a:lnTo>
                  <a:pt x="542" y="1671"/>
                </a:lnTo>
                <a:lnTo>
                  <a:pt x="522" y="1679"/>
                </a:lnTo>
                <a:lnTo>
                  <a:pt x="503" y="1687"/>
                </a:lnTo>
                <a:lnTo>
                  <a:pt x="484" y="1699"/>
                </a:lnTo>
                <a:lnTo>
                  <a:pt x="466" y="1712"/>
                </a:lnTo>
                <a:lnTo>
                  <a:pt x="450" y="1727"/>
                </a:lnTo>
                <a:lnTo>
                  <a:pt x="450" y="1727"/>
                </a:lnTo>
                <a:lnTo>
                  <a:pt x="438" y="1739"/>
                </a:lnTo>
                <a:lnTo>
                  <a:pt x="427" y="1753"/>
                </a:lnTo>
                <a:lnTo>
                  <a:pt x="418" y="1767"/>
                </a:lnTo>
                <a:lnTo>
                  <a:pt x="410" y="1782"/>
                </a:lnTo>
                <a:lnTo>
                  <a:pt x="402" y="1796"/>
                </a:lnTo>
                <a:lnTo>
                  <a:pt x="397" y="1812"/>
                </a:lnTo>
                <a:lnTo>
                  <a:pt x="392" y="1828"/>
                </a:lnTo>
                <a:lnTo>
                  <a:pt x="389" y="1844"/>
                </a:lnTo>
                <a:lnTo>
                  <a:pt x="0" y="1456"/>
                </a:lnTo>
                <a:lnTo>
                  <a:pt x="389" y="1067"/>
                </a:lnTo>
                <a:lnTo>
                  <a:pt x="389" y="1067"/>
                </a:lnTo>
                <a:lnTo>
                  <a:pt x="373" y="1063"/>
                </a:lnTo>
                <a:lnTo>
                  <a:pt x="357" y="1059"/>
                </a:lnTo>
                <a:lnTo>
                  <a:pt x="342" y="1053"/>
                </a:lnTo>
                <a:lnTo>
                  <a:pt x="327" y="1046"/>
                </a:lnTo>
                <a:lnTo>
                  <a:pt x="312" y="1038"/>
                </a:lnTo>
                <a:lnTo>
                  <a:pt x="298" y="1028"/>
                </a:lnTo>
                <a:lnTo>
                  <a:pt x="284" y="1018"/>
                </a:lnTo>
                <a:lnTo>
                  <a:pt x="271" y="1006"/>
                </a:lnTo>
                <a:lnTo>
                  <a:pt x="271" y="1006"/>
                </a:lnTo>
                <a:lnTo>
                  <a:pt x="257" y="989"/>
                </a:lnTo>
                <a:lnTo>
                  <a:pt x="243" y="972"/>
                </a:lnTo>
                <a:lnTo>
                  <a:pt x="233" y="953"/>
                </a:lnTo>
                <a:lnTo>
                  <a:pt x="224" y="934"/>
                </a:lnTo>
                <a:lnTo>
                  <a:pt x="217" y="914"/>
                </a:lnTo>
                <a:lnTo>
                  <a:pt x="211" y="894"/>
                </a:lnTo>
                <a:lnTo>
                  <a:pt x="209" y="873"/>
                </a:lnTo>
                <a:lnTo>
                  <a:pt x="208" y="852"/>
                </a:lnTo>
                <a:lnTo>
                  <a:pt x="209" y="831"/>
                </a:lnTo>
                <a:lnTo>
                  <a:pt x="211" y="811"/>
                </a:lnTo>
                <a:lnTo>
                  <a:pt x="217" y="790"/>
                </a:lnTo>
                <a:lnTo>
                  <a:pt x="224" y="770"/>
                </a:lnTo>
                <a:lnTo>
                  <a:pt x="233" y="750"/>
                </a:lnTo>
                <a:lnTo>
                  <a:pt x="243" y="732"/>
                </a:lnTo>
                <a:lnTo>
                  <a:pt x="257" y="714"/>
                </a:lnTo>
                <a:lnTo>
                  <a:pt x="271" y="697"/>
                </a:lnTo>
                <a:lnTo>
                  <a:pt x="271" y="697"/>
                </a:lnTo>
                <a:lnTo>
                  <a:pt x="288" y="682"/>
                </a:lnTo>
                <a:lnTo>
                  <a:pt x="306" y="669"/>
                </a:lnTo>
                <a:lnTo>
                  <a:pt x="325" y="658"/>
                </a:lnTo>
                <a:lnTo>
                  <a:pt x="344" y="649"/>
                </a:lnTo>
                <a:lnTo>
                  <a:pt x="364" y="642"/>
                </a:lnTo>
                <a:lnTo>
                  <a:pt x="384" y="638"/>
                </a:lnTo>
                <a:lnTo>
                  <a:pt x="405" y="634"/>
                </a:lnTo>
                <a:lnTo>
                  <a:pt x="426" y="633"/>
                </a:lnTo>
                <a:lnTo>
                  <a:pt x="447" y="634"/>
                </a:lnTo>
                <a:lnTo>
                  <a:pt x="467" y="638"/>
                </a:lnTo>
                <a:lnTo>
                  <a:pt x="488" y="642"/>
                </a:lnTo>
                <a:lnTo>
                  <a:pt x="508" y="649"/>
                </a:lnTo>
                <a:lnTo>
                  <a:pt x="528" y="658"/>
                </a:lnTo>
                <a:lnTo>
                  <a:pt x="546" y="669"/>
                </a:lnTo>
                <a:lnTo>
                  <a:pt x="564" y="682"/>
                </a:lnTo>
                <a:lnTo>
                  <a:pt x="581" y="697"/>
                </a:lnTo>
                <a:lnTo>
                  <a:pt x="581" y="697"/>
                </a:lnTo>
                <a:lnTo>
                  <a:pt x="592" y="710"/>
                </a:lnTo>
                <a:lnTo>
                  <a:pt x="603" y="724"/>
                </a:lnTo>
                <a:lnTo>
                  <a:pt x="612" y="738"/>
                </a:lnTo>
                <a:lnTo>
                  <a:pt x="620" y="753"/>
                </a:lnTo>
                <a:lnTo>
                  <a:pt x="628" y="767"/>
                </a:lnTo>
                <a:lnTo>
                  <a:pt x="633" y="783"/>
                </a:lnTo>
                <a:lnTo>
                  <a:pt x="638" y="799"/>
                </a:lnTo>
                <a:lnTo>
                  <a:pt x="641" y="815"/>
                </a:lnTo>
                <a:lnTo>
                  <a:pt x="1457" y="0"/>
                </a:lnTo>
                <a:lnTo>
                  <a:pt x="1457" y="0"/>
                </a:lnTo>
                <a:lnTo>
                  <a:pt x="1491" y="35"/>
                </a:lnTo>
                <a:lnTo>
                  <a:pt x="1525" y="72"/>
                </a:lnTo>
                <a:lnTo>
                  <a:pt x="1557" y="108"/>
                </a:lnTo>
                <a:lnTo>
                  <a:pt x="1589" y="146"/>
                </a:lnTo>
                <a:lnTo>
                  <a:pt x="1621" y="185"/>
                </a:lnTo>
                <a:lnTo>
                  <a:pt x="1650" y="224"/>
                </a:lnTo>
                <a:lnTo>
                  <a:pt x="1680" y="264"/>
                </a:lnTo>
                <a:lnTo>
                  <a:pt x="1707" y="305"/>
                </a:lnTo>
                <a:lnTo>
                  <a:pt x="1734" y="346"/>
                </a:lnTo>
                <a:lnTo>
                  <a:pt x="1761" y="388"/>
                </a:lnTo>
                <a:lnTo>
                  <a:pt x="1787" y="430"/>
                </a:lnTo>
                <a:lnTo>
                  <a:pt x="1811" y="475"/>
                </a:lnTo>
                <a:lnTo>
                  <a:pt x="1833" y="518"/>
                </a:lnTo>
                <a:lnTo>
                  <a:pt x="1856" y="564"/>
                </a:lnTo>
                <a:lnTo>
                  <a:pt x="1877" y="608"/>
                </a:lnTo>
                <a:lnTo>
                  <a:pt x="1897" y="655"/>
                </a:lnTo>
                <a:lnTo>
                  <a:pt x="1917" y="701"/>
                </a:lnTo>
                <a:lnTo>
                  <a:pt x="1934" y="748"/>
                </a:lnTo>
                <a:lnTo>
                  <a:pt x="1951" y="796"/>
                </a:lnTo>
                <a:lnTo>
                  <a:pt x="1967" y="844"/>
                </a:lnTo>
                <a:lnTo>
                  <a:pt x="1981" y="893"/>
                </a:lnTo>
                <a:lnTo>
                  <a:pt x="1994" y="942"/>
                </a:lnTo>
                <a:lnTo>
                  <a:pt x="2007" y="990"/>
                </a:lnTo>
                <a:lnTo>
                  <a:pt x="2017" y="1041"/>
                </a:lnTo>
                <a:lnTo>
                  <a:pt x="2027" y="1091"/>
                </a:lnTo>
                <a:lnTo>
                  <a:pt x="2035" y="1142"/>
                </a:lnTo>
                <a:lnTo>
                  <a:pt x="2043" y="1193"/>
                </a:lnTo>
                <a:lnTo>
                  <a:pt x="2049" y="1245"/>
                </a:lnTo>
                <a:lnTo>
                  <a:pt x="2053" y="1297"/>
                </a:lnTo>
                <a:lnTo>
                  <a:pt x="2057" y="1350"/>
                </a:lnTo>
                <a:lnTo>
                  <a:pt x="2059" y="1403"/>
                </a:lnTo>
                <a:lnTo>
                  <a:pt x="2059" y="1456"/>
                </a:lnTo>
                <a:lnTo>
                  <a:pt x="2059" y="1456"/>
                </a:lnTo>
                <a:close/>
              </a:path>
            </a:pathLst>
          </a:custGeom>
          <a:solidFill>
            <a:srgbClr val="0091DA"/>
          </a:solidFill>
          <a:ln w="28575">
            <a:solidFill>
              <a:schemeClr val="bg1"/>
            </a:solidFill>
          </a:ln>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35" name="Freeform 7"/>
          <p:cNvSpPr>
            <a:spLocks/>
          </p:cNvSpPr>
          <p:nvPr/>
        </p:nvSpPr>
        <p:spPr bwMode="auto">
          <a:xfrm>
            <a:off x="3373768" y="3724183"/>
            <a:ext cx="1849120" cy="1306831"/>
          </a:xfrm>
          <a:custGeom>
            <a:avLst/>
            <a:gdLst>
              <a:gd name="T0" fmla="*/ 2113 w 2913"/>
              <a:gd name="T1" fmla="*/ 636 h 2058"/>
              <a:gd name="T2" fmla="*/ 2160 w 2913"/>
              <a:gd name="T3" fmla="*/ 619 h 2058"/>
              <a:gd name="T4" fmla="*/ 2202 w 2913"/>
              <a:gd name="T5" fmla="*/ 591 h 2058"/>
              <a:gd name="T6" fmla="*/ 2229 w 2913"/>
              <a:gd name="T7" fmla="*/ 562 h 2058"/>
              <a:gd name="T8" fmla="*/ 2263 w 2913"/>
              <a:gd name="T9" fmla="*/ 507 h 2058"/>
              <a:gd name="T10" fmla="*/ 2277 w 2913"/>
              <a:gd name="T11" fmla="*/ 446 h 2058"/>
              <a:gd name="T12" fmla="*/ 2275 w 2913"/>
              <a:gd name="T13" fmla="*/ 384 h 2058"/>
              <a:gd name="T14" fmla="*/ 2253 w 2913"/>
              <a:gd name="T15" fmla="*/ 323 h 2058"/>
              <a:gd name="T16" fmla="*/ 2215 w 2913"/>
              <a:gd name="T17" fmla="*/ 271 h 2058"/>
              <a:gd name="T18" fmla="*/ 2181 w 2913"/>
              <a:gd name="T19" fmla="*/ 243 h 2058"/>
              <a:gd name="T20" fmla="*/ 2122 w 2913"/>
              <a:gd name="T21" fmla="*/ 215 h 2058"/>
              <a:gd name="T22" fmla="*/ 2060 w 2913"/>
              <a:gd name="T23" fmla="*/ 206 h 2058"/>
              <a:gd name="T24" fmla="*/ 1998 w 2913"/>
              <a:gd name="T25" fmla="*/ 215 h 2058"/>
              <a:gd name="T26" fmla="*/ 1940 w 2913"/>
              <a:gd name="T27" fmla="*/ 243 h 2058"/>
              <a:gd name="T28" fmla="*/ 1906 w 2913"/>
              <a:gd name="T29" fmla="*/ 271 h 2058"/>
              <a:gd name="T30" fmla="*/ 1874 w 2913"/>
              <a:gd name="T31" fmla="*/ 311 h 2058"/>
              <a:gd name="T32" fmla="*/ 1853 w 2913"/>
              <a:gd name="T33" fmla="*/ 356 h 2058"/>
              <a:gd name="T34" fmla="*/ 1456 w 2913"/>
              <a:gd name="T35" fmla="*/ 0 h 2058"/>
              <a:gd name="T36" fmla="*/ 1084 w 2913"/>
              <a:gd name="T37" fmla="*/ 392 h 2058"/>
              <a:gd name="T38" fmla="*/ 1130 w 2913"/>
              <a:gd name="T39" fmla="*/ 409 h 2058"/>
              <a:gd name="T40" fmla="*/ 1173 w 2913"/>
              <a:gd name="T41" fmla="*/ 437 h 2058"/>
              <a:gd name="T42" fmla="*/ 1200 w 2913"/>
              <a:gd name="T43" fmla="*/ 466 h 2058"/>
              <a:gd name="T44" fmla="*/ 1233 w 2913"/>
              <a:gd name="T45" fmla="*/ 521 h 2058"/>
              <a:gd name="T46" fmla="*/ 1248 w 2913"/>
              <a:gd name="T47" fmla="*/ 583 h 2058"/>
              <a:gd name="T48" fmla="*/ 1245 w 2913"/>
              <a:gd name="T49" fmla="*/ 645 h 2058"/>
              <a:gd name="T50" fmla="*/ 1224 w 2913"/>
              <a:gd name="T51" fmla="*/ 705 h 2058"/>
              <a:gd name="T52" fmla="*/ 1185 w 2913"/>
              <a:gd name="T53" fmla="*/ 758 h 2058"/>
              <a:gd name="T54" fmla="*/ 1151 w 2913"/>
              <a:gd name="T55" fmla="*/ 785 h 2058"/>
              <a:gd name="T56" fmla="*/ 1093 w 2913"/>
              <a:gd name="T57" fmla="*/ 813 h 2058"/>
              <a:gd name="T58" fmla="*/ 1031 w 2913"/>
              <a:gd name="T59" fmla="*/ 822 h 2058"/>
              <a:gd name="T60" fmla="*/ 969 w 2913"/>
              <a:gd name="T61" fmla="*/ 813 h 2058"/>
              <a:gd name="T62" fmla="*/ 911 w 2913"/>
              <a:gd name="T63" fmla="*/ 785 h 2058"/>
              <a:gd name="T64" fmla="*/ 877 w 2913"/>
              <a:gd name="T65" fmla="*/ 758 h 2058"/>
              <a:gd name="T66" fmla="*/ 845 w 2913"/>
              <a:gd name="T67" fmla="*/ 717 h 2058"/>
              <a:gd name="T68" fmla="*/ 823 w 2913"/>
              <a:gd name="T69" fmla="*/ 672 h 2058"/>
              <a:gd name="T70" fmla="*/ 0 w 2913"/>
              <a:gd name="T71" fmla="*/ 1455 h 2058"/>
              <a:gd name="T72" fmla="*/ 72 w 2913"/>
              <a:gd name="T73" fmla="*/ 1523 h 2058"/>
              <a:gd name="T74" fmla="*/ 185 w 2913"/>
              <a:gd name="T75" fmla="*/ 1619 h 2058"/>
              <a:gd name="T76" fmla="*/ 305 w 2913"/>
              <a:gd name="T77" fmla="*/ 1706 h 2058"/>
              <a:gd name="T78" fmla="*/ 432 w 2913"/>
              <a:gd name="T79" fmla="*/ 1785 h 2058"/>
              <a:gd name="T80" fmla="*/ 564 w 2913"/>
              <a:gd name="T81" fmla="*/ 1855 h 2058"/>
              <a:gd name="T82" fmla="*/ 702 w 2913"/>
              <a:gd name="T83" fmla="*/ 1915 h 2058"/>
              <a:gd name="T84" fmla="*/ 844 w 2913"/>
              <a:gd name="T85" fmla="*/ 1966 h 2058"/>
              <a:gd name="T86" fmla="*/ 992 w 2913"/>
              <a:gd name="T87" fmla="*/ 2006 h 2058"/>
              <a:gd name="T88" fmla="*/ 1143 w 2913"/>
              <a:gd name="T89" fmla="*/ 2034 h 2058"/>
              <a:gd name="T90" fmla="*/ 1298 w 2913"/>
              <a:gd name="T91" fmla="*/ 2052 h 2058"/>
              <a:gd name="T92" fmla="*/ 1456 w 2913"/>
              <a:gd name="T93" fmla="*/ 2058 h 2058"/>
              <a:gd name="T94" fmla="*/ 1562 w 2913"/>
              <a:gd name="T95" fmla="*/ 2056 h 2058"/>
              <a:gd name="T96" fmla="*/ 1718 w 2913"/>
              <a:gd name="T97" fmla="*/ 2041 h 2058"/>
              <a:gd name="T98" fmla="*/ 1871 w 2913"/>
              <a:gd name="T99" fmla="*/ 2016 h 2058"/>
              <a:gd name="T100" fmla="*/ 2020 w 2913"/>
              <a:gd name="T101" fmla="*/ 1980 h 2058"/>
              <a:gd name="T102" fmla="*/ 2165 w 2913"/>
              <a:gd name="T103" fmla="*/ 1933 h 2058"/>
              <a:gd name="T104" fmla="*/ 2303 w 2913"/>
              <a:gd name="T105" fmla="*/ 1876 h 2058"/>
              <a:gd name="T106" fmla="*/ 2438 w 2913"/>
              <a:gd name="T107" fmla="*/ 1810 h 2058"/>
              <a:gd name="T108" fmla="*/ 2566 w 2913"/>
              <a:gd name="T109" fmla="*/ 1734 h 2058"/>
              <a:gd name="T110" fmla="*/ 2688 w 2913"/>
              <a:gd name="T111" fmla="*/ 1649 h 2058"/>
              <a:gd name="T112" fmla="*/ 2803 w 2913"/>
              <a:gd name="T113" fmla="*/ 1556 h 2058"/>
              <a:gd name="T114" fmla="*/ 2913 w 2913"/>
              <a:gd name="T115" fmla="*/ 145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13" h="2058">
                <a:moveTo>
                  <a:pt x="2097" y="640"/>
                </a:moveTo>
                <a:lnTo>
                  <a:pt x="2097" y="640"/>
                </a:lnTo>
                <a:lnTo>
                  <a:pt x="2113" y="636"/>
                </a:lnTo>
                <a:lnTo>
                  <a:pt x="2129" y="632"/>
                </a:lnTo>
                <a:lnTo>
                  <a:pt x="2144" y="626"/>
                </a:lnTo>
                <a:lnTo>
                  <a:pt x="2160" y="619"/>
                </a:lnTo>
                <a:lnTo>
                  <a:pt x="2174" y="611"/>
                </a:lnTo>
                <a:lnTo>
                  <a:pt x="2189" y="602"/>
                </a:lnTo>
                <a:lnTo>
                  <a:pt x="2202" y="591"/>
                </a:lnTo>
                <a:lnTo>
                  <a:pt x="2215" y="579"/>
                </a:lnTo>
                <a:lnTo>
                  <a:pt x="2215" y="579"/>
                </a:lnTo>
                <a:lnTo>
                  <a:pt x="2229" y="562"/>
                </a:lnTo>
                <a:lnTo>
                  <a:pt x="2243" y="545"/>
                </a:lnTo>
                <a:lnTo>
                  <a:pt x="2253" y="526"/>
                </a:lnTo>
                <a:lnTo>
                  <a:pt x="2263" y="507"/>
                </a:lnTo>
                <a:lnTo>
                  <a:pt x="2269" y="487"/>
                </a:lnTo>
                <a:lnTo>
                  <a:pt x="2275" y="467"/>
                </a:lnTo>
                <a:lnTo>
                  <a:pt x="2277" y="446"/>
                </a:lnTo>
                <a:lnTo>
                  <a:pt x="2278" y="425"/>
                </a:lnTo>
                <a:lnTo>
                  <a:pt x="2277" y="404"/>
                </a:lnTo>
                <a:lnTo>
                  <a:pt x="2275" y="384"/>
                </a:lnTo>
                <a:lnTo>
                  <a:pt x="2269" y="363"/>
                </a:lnTo>
                <a:lnTo>
                  <a:pt x="2263" y="343"/>
                </a:lnTo>
                <a:lnTo>
                  <a:pt x="2253" y="323"/>
                </a:lnTo>
                <a:lnTo>
                  <a:pt x="2243" y="305"/>
                </a:lnTo>
                <a:lnTo>
                  <a:pt x="2229" y="287"/>
                </a:lnTo>
                <a:lnTo>
                  <a:pt x="2215" y="271"/>
                </a:lnTo>
                <a:lnTo>
                  <a:pt x="2215" y="271"/>
                </a:lnTo>
                <a:lnTo>
                  <a:pt x="2198" y="256"/>
                </a:lnTo>
                <a:lnTo>
                  <a:pt x="2181" y="243"/>
                </a:lnTo>
                <a:lnTo>
                  <a:pt x="2162" y="231"/>
                </a:lnTo>
                <a:lnTo>
                  <a:pt x="2142" y="223"/>
                </a:lnTo>
                <a:lnTo>
                  <a:pt x="2122" y="215"/>
                </a:lnTo>
                <a:lnTo>
                  <a:pt x="2102" y="211"/>
                </a:lnTo>
                <a:lnTo>
                  <a:pt x="2081" y="207"/>
                </a:lnTo>
                <a:lnTo>
                  <a:pt x="2060" y="206"/>
                </a:lnTo>
                <a:lnTo>
                  <a:pt x="2039" y="207"/>
                </a:lnTo>
                <a:lnTo>
                  <a:pt x="2019" y="211"/>
                </a:lnTo>
                <a:lnTo>
                  <a:pt x="1998" y="215"/>
                </a:lnTo>
                <a:lnTo>
                  <a:pt x="1978" y="223"/>
                </a:lnTo>
                <a:lnTo>
                  <a:pt x="1959" y="231"/>
                </a:lnTo>
                <a:lnTo>
                  <a:pt x="1940" y="243"/>
                </a:lnTo>
                <a:lnTo>
                  <a:pt x="1922" y="256"/>
                </a:lnTo>
                <a:lnTo>
                  <a:pt x="1906" y="271"/>
                </a:lnTo>
                <a:lnTo>
                  <a:pt x="1906" y="271"/>
                </a:lnTo>
                <a:lnTo>
                  <a:pt x="1894" y="283"/>
                </a:lnTo>
                <a:lnTo>
                  <a:pt x="1883" y="297"/>
                </a:lnTo>
                <a:lnTo>
                  <a:pt x="1874" y="311"/>
                </a:lnTo>
                <a:lnTo>
                  <a:pt x="1866" y="326"/>
                </a:lnTo>
                <a:lnTo>
                  <a:pt x="1858" y="340"/>
                </a:lnTo>
                <a:lnTo>
                  <a:pt x="1853" y="356"/>
                </a:lnTo>
                <a:lnTo>
                  <a:pt x="1848" y="372"/>
                </a:lnTo>
                <a:lnTo>
                  <a:pt x="1845" y="388"/>
                </a:lnTo>
                <a:lnTo>
                  <a:pt x="1456" y="0"/>
                </a:lnTo>
                <a:lnTo>
                  <a:pt x="1068" y="388"/>
                </a:lnTo>
                <a:lnTo>
                  <a:pt x="1068" y="388"/>
                </a:lnTo>
                <a:lnTo>
                  <a:pt x="1084" y="392"/>
                </a:lnTo>
                <a:lnTo>
                  <a:pt x="1099" y="396"/>
                </a:lnTo>
                <a:lnTo>
                  <a:pt x="1115" y="402"/>
                </a:lnTo>
                <a:lnTo>
                  <a:pt x="1130" y="409"/>
                </a:lnTo>
                <a:lnTo>
                  <a:pt x="1144" y="417"/>
                </a:lnTo>
                <a:lnTo>
                  <a:pt x="1159" y="427"/>
                </a:lnTo>
                <a:lnTo>
                  <a:pt x="1173" y="437"/>
                </a:lnTo>
                <a:lnTo>
                  <a:pt x="1185" y="449"/>
                </a:lnTo>
                <a:lnTo>
                  <a:pt x="1185" y="449"/>
                </a:lnTo>
                <a:lnTo>
                  <a:pt x="1200" y="466"/>
                </a:lnTo>
                <a:lnTo>
                  <a:pt x="1213" y="484"/>
                </a:lnTo>
                <a:lnTo>
                  <a:pt x="1224" y="502"/>
                </a:lnTo>
                <a:lnTo>
                  <a:pt x="1233" y="521"/>
                </a:lnTo>
                <a:lnTo>
                  <a:pt x="1240" y="541"/>
                </a:lnTo>
                <a:lnTo>
                  <a:pt x="1245" y="561"/>
                </a:lnTo>
                <a:lnTo>
                  <a:pt x="1248" y="583"/>
                </a:lnTo>
                <a:lnTo>
                  <a:pt x="1249" y="603"/>
                </a:lnTo>
                <a:lnTo>
                  <a:pt x="1248" y="624"/>
                </a:lnTo>
                <a:lnTo>
                  <a:pt x="1245" y="645"/>
                </a:lnTo>
                <a:lnTo>
                  <a:pt x="1240" y="666"/>
                </a:lnTo>
                <a:lnTo>
                  <a:pt x="1233" y="685"/>
                </a:lnTo>
                <a:lnTo>
                  <a:pt x="1224" y="705"/>
                </a:lnTo>
                <a:lnTo>
                  <a:pt x="1213" y="724"/>
                </a:lnTo>
                <a:lnTo>
                  <a:pt x="1200" y="741"/>
                </a:lnTo>
                <a:lnTo>
                  <a:pt x="1185" y="758"/>
                </a:lnTo>
                <a:lnTo>
                  <a:pt x="1185" y="758"/>
                </a:lnTo>
                <a:lnTo>
                  <a:pt x="1168" y="773"/>
                </a:lnTo>
                <a:lnTo>
                  <a:pt x="1151" y="785"/>
                </a:lnTo>
                <a:lnTo>
                  <a:pt x="1132" y="797"/>
                </a:lnTo>
                <a:lnTo>
                  <a:pt x="1113" y="806"/>
                </a:lnTo>
                <a:lnTo>
                  <a:pt x="1093" y="813"/>
                </a:lnTo>
                <a:lnTo>
                  <a:pt x="1073" y="817"/>
                </a:lnTo>
                <a:lnTo>
                  <a:pt x="1052" y="821"/>
                </a:lnTo>
                <a:lnTo>
                  <a:pt x="1031" y="822"/>
                </a:lnTo>
                <a:lnTo>
                  <a:pt x="1010" y="821"/>
                </a:lnTo>
                <a:lnTo>
                  <a:pt x="990" y="817"/>
                </a:lnTo>
                <a:lnTo>
                  <a:pt x="969" y="813"/>
                </a:lnTo>
                <a:lnTo>
                  <a:pt x="949" y="806"/>
                </a:lnTo>
                <a:lnTo>
                  <a:pt x="929" y="797"/>
                </a:lnTo>
                <a:lnTo>
                  <a:pt x="911" y="785"/>
                </a:lnTo>
                <a:lnTo>
                  <a:pt x="893" y="773"/>
                </a:lnTo>
                <a:lnTo>
                  <a:pt x="877" y="758"/>
                </a:lnTo>
                <a:lnTo>
                  <a:pt x="877" y="758"/>
                </a:lnTo>
                <a:lnTo>
                  <a:pt x="864" y="744"/>
                </a:lnTo>
                <a:lnTo>
                  <a:pt x="854" y="731"/>
                </a:lnTo>
                <a:lnTo>
                  <a:pt x="845" y="717"/>
                </a:lnTo>
                <a:lnTo>
                  <a:pt x="837" y="702"/>
                </a:lnTo>
                <a:lnTo>
                  <a:pt x="829" y="688"/>
                </a:lnTo>
                <a:lnTo>
                  <a:pt x="823" y="672"/>
                </a:lnTo>
                <a:lnTo>
                  <a:pt x="819" y="656"/>
                </a:lnTo>
                <a:lnTo>
                  <a:pt x="815" y="640"/>
                </a:lnTo>
                <a:lnTo>
                  <a:pt x="0" y="1455"/>
                </a:lnTo>
                <a:lnTo>
                  <a:pt x="0" y="1455"/>
                </a:lnTo>
                <a:lnTo>
                  <a:pt x="36" y="1490"/>
                </a:lnTo>
                <a:lnTo>
                  <a:pt x="72" y="1523"/>
                </a:lnTo>
                <a:lnTo>
                  <a:pt x="108" y="1556"/>
                </a:lnTo>
                <a:lnTo>
                  <a:pt x="147" y="1588"/>
                </a:lnTo>
                <a:lnTo>
                  <a:pt x="185" y="1619"/>
                </a:lnTo>
                <a:lnTo>
                  <a:pt x="225" y="1649"/>
                </a:lnTo>
                <a:lnTo>
                  <a:pt x="264" y="1678"/>
                </a:lnTo>
                <a:lnTo>
                  <a:pt x="305" y="1706"/>
                </a:lnTo>
                <a:lnTo>
                  <a:pt x="346" y="1734"/>
                </a:lnTo>
                <a:lnTo>
                  <a:pt x="388" y="1760"/>
                </a:lnTo>
                <a:lnTo>
                  <a:pt x="432" y="1785"/>
                </a:lnTo>
                <a:lnTo>
                  <a:pt x="475" y="1810"/>
                </a:lnTo>
                <a:lnTo>
                  <a:pt x="519" y="1833"/>
                </a:lnTo>
                <a:lnTo>
                  <a:pt x="564" y="1855"/>
                </a:lnTo>
                <a:lnTo>
                  <a:pt x="609" y="1876"/>
                </a:lnTo>
                <a:lnTo>
                  <a:pt x="655" y="1896"/>
                </a:lnTo>
                <a:lnTo>
                  <a:pt x="702" y="1915"/>
                </a:lnTo>
                <a:lnTo>
                  <a:pt x="748" y="1933"/>
                </a:lnTo>
                <a:lnTo>
                  <a:pt x="796" y="1950"/>
                </a:lnTo>
                <a:lnTo>
                  <a:pt x="844" y="1966"/>
                </a:lnTo>
                <a:lnTo>
                  <a:pt x="893" y="1980"/>
                </a:lnTo>
                <a:lnTo>
                  <a:pt x="942" y="1993"/>
                </a:lnTo>
                <a:lnTo>
                  <a:pt x="992" y="2006"/>
                </a:lnTo>
                <a:lnTo>
                  <a:pt x="1042" y="2016"/>
                </a:lnTo>
                <a:lnTo>
                  <a:pt x="1092" y="2026"/>
                </a:lnTo>
                <a:lnTo>
                  <a:pt x="1143" y="2034"/>
                </a:lnTo>
                <a:lnTo>
                  <a:pt x="1195" y="2041"/>
                </a:lnTo>
                <a:lnTo>
                  <a:pt x="1246" y="2048"/>
                </a:lnTo>
                <a:lnTo>
                  <a:pt x="1298" y="2052"/>
                </a:lnTo>
                <a:lnTo>
                  <a:pt x="1351" y="2056"/>
                </a:lnTo>
                <a:lnTo>
                  <a:pt x="1403" y="2057"/>
                </a:lnTo>
                <a:lnTo>
                  <a:pt x="1456" y="2058"/>
                </a:lnTo>
                <a:lnTo>
                  <a:pt x="1456" y="2058"/>
                </a:lnTo>
                <a:lnTo>
                  <a:pt x="1510" y="2057"/>
                </a:lnTo>
                <a:lnTo>
                  <a:pt x="1562" y="2056"/>
                </a:lnTo>
                <a:lnTo>
                  <a:pt x="1615" y="2052"/>
                </a:lnTo>
                <a:lnTo>
                  <a:pt x="1667" y="2048"/>
                </a:lnTo>
                <a:lnTo>
                  <a:pt x="1718" y="2041"/>
                </a:lnTo>
                <a:lnTo>
                  <a:pt x="1770" y="2034"/>
                </a:lnTo>
                <a:lnTo>
                  <a:pt x="1821" y="2026"/>
                </a:lnTo>
                <a:lnTo>
                  <a:pt x="1871" y="2016"/>
                </a:lnTo>
                <a:lnTo>
                  <a:pt x="1921" y="2006"/>
                </a:lnTo>
                <a:lnTo>
                  <a:pt x="1971" y="1993"/>
                </a:lnTo>
                <a:lnTo>
                  <a:pt x="2020" y="1980"/>
                </a:lnTo>
                <a:lnTo>
                  <a:pt x="2069" y="1966"/>
                </a:lnTo>
                <a:lnTo>
                  <a:pt x="2117" y="1950"/>
                </a:lnTo>
                <a:lnTo>
                  <a:pt x="2165" y="1933"/>
                </a:lnTo>
                <a:lnTo>
                  <a:pt x="2211" y="1915"/>
                </a:lnTo>
                <a:lnTo>
                  <a:pt x="2258" y="1896"/>
                </a:lnTo>
                <a:lnTo>
                  <a:pt x="2303" y="1876"/>
                </a:lnTo>
                <a:lnTo>
                  <a:pt x="2349" y="1855"/>
                </a:lnTo>
                <a:lnTo>
                  <a:pt x="2393" y="1833"/>
                </a:lnTo>
                <a:lnTo>
                  <a:pt x="2438" y="1810"/>
                </a:lnTo>
                <a:lnTo>
                  <a:pt x="2481" y="1785"/>
                </a:lnTo>
                <a:lnTo>
                  <a:pt x="2524" y="1760"/>
                </a:lnTo>
                <a:lnTo>
                  <a:pt x="2566" y="1734"/>
                </a:lnTo>
                <a:lnTo>
                  <a:pt x="2607" y="1706"/>
                </a:lnTo>
                <a:lnTo>
                  <a:pt x="2648" y="1678"/>
                </a:lnTo>
                <a:lnTo>
                  <a:pt x="2688" y="1649"/>
                </a:lnTo>
                <a:lnTo>
                  <a:pt x="2727" y="1619"/>
                </a:lnTo>
                <a:lnTo>
                  <a:pt x="2766" y="1588"/>
                </a:lnTo>
                <a:lnTo>
                  <a:pt x="2803" y="1556"/>
                </a:lnTo>
                <a:lnTo>
                  <a:pt x="2841" y="1523"/>
                </a:lnTo>
                <a:lnTo>
                  <a:pt x="2877" y="1490"/>
                </a:lnTo>
                <a:lnTo>
                  <a:pt x="2913" y="1455"/>
                </a:lnTo>
                <a:lnTo>
                  <a:pt x="2097" y="640"/>
                </a:lnTo>
                <a:close/>
              </a:path>
            </a:pathLst>
          </a:custGeom>
          <a:solidFill>
            <a:srgbClr val="005EB8"/>
          </a:solidFill>
          <a:ln w="28575">
            <a:solidFill>
              <a:schemeClr val="bg1"/>
            </a:solidFill>
          </a:ln>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36" name="Freeform 8"/>
          <p:cNvSpPr>
            <a:spLocks/>
          </p:cNvSpPr>
          <p:nvPr/>
        </p:nvSpPr>
        <p:spPr bwMode="auto">
          <a:xfrm>
            <a:off x="2978730" y="2787452"/>
            <a:ext cx="1308100" cy="1847850"/>
          </a:xfrm>
          <a:custGeom>
            <a:avLst/>
            <a:gdLst>
              <a:gd name="T0" fmla="*/ 1802 w 2058"/>
              <a:gd name="T1" fmla="*/ 1922 h 2911"/>
              <a:gd name="T2" fmla="*/ 1835 w 2058"/>
              <a:gd name="T3" fmla="*/ 1977 h 2911"/>
              <a:gd name="T4" fmla="*/ 1850 w 2058"/>
              <a:gd name="T5" fmla="*/ 2039 h 2911"/>
              <a:gd name="T6" fmla="*/ 1847 w 2058"/>
              <a:gd name="T7" fmla="*/ 2101 h 2911"/>
              <a:gd name="T8" fmla="*/ 1826 w 2058"/>
              <a:gd name="T9" fmla="*/ 2161 h 2911"/>
              <a:gd name="T10" fmla="*/ 1787 w 2058"/>
              <a:gd name="T11" fmla="*/ 2214 h 2911"/>
              <a:gd name="T12" fmla="*/ 1753 w 2058"/>
              <a:gd name="T13" fmla="*/ 2241 h 2911"/>
              <a:gd name="T14" fmla="*/ 1695 w 2058"/>
              <a:gd name="T15" fmla="*/ 2269 h 2911"/>
              <a:gd name="T16" fmla="*/ 1633 w 2058"/>
              <a:gd name="T17" fmla="*/ 2278 h 2911"/>
              <a:gd name="T18" fmla="*/ 1571 w 2058"/>
              <a:gd name="T19" fmla="*/ 2269 h 2911"/>
              <a:gd name="T20" fmla="*/ 1513 w 2058"/>
              <a:gd name="T21" fmla="*/ 2241 h 2911"/>
              <a:gd name="T22" fmla="*/ 1479 w 2058"/>
              <a:gd name="T23" fmla="*/ 2214 h 2911"/>
              <a:gd name="T24" fmla="*/ 1447 w 2058"/>
              <a:gd name="T25" fmla="*/ 2173 h 2911"/>
              <a:gd name="T26" fmla="*/ 1425 w 2058"/>
              <a:gd name="T27" fmla="*/ 2128 h 2911"/>
              <a:gd name="T28" fmla="*/ 602 w 2058"/>
              <a:gd name="T29" fmla="*/ 2911 h 2911"/>
              <a:gd name="T30" fmla="*/ 534 w 2058"/>
              <a:gd name="T31" fmla="*/ 2840 h 2911"/>
              <a:gd name="T32" fmla="*/ 438 w 2058"/>
              <a:gd name="T33" fmla="*/ 2726 h 2911"/>
              <a:gd name="T34" fmla="*/ 351 w 2058"/>
              <a:gd name="T35" fmla="*/ 2607 h 2911"/>
              <a:gd name="T36" fmla="*/ 272 w 2058"/>
              <a:gd name="T37" fmla="*/ 2481 h 2911"/>
              <a:gd name="T38" fmla="*/ 203 w 2058"/>
              <a:gd name="T39" fmla="*/ 2348 h 2911"/>
              <a:gd name="T40" fmla="*/ 142 w 2058"/>
              <a:gd name="T41" fmla="*/ 2211 h 2911"/>
              <a:gd name="T42" fmla="*/ 92 w 2058"/>
              <a:gd name="T43" fmla="*/ 2067 h 2911"/>
              <a:gd name="T44" fmla="*/ 52 w 2058"/>
              <a:gd name="T45" fmla="*/ 1920 h 2911"/>
              <a:gd name="T46" fmla="*/ 23 w 2058"/>
              <a:gd name="T47" fmla="*/ 1769 h 2911"/>
              <a:gd name="T48" fmla="*/ 6 w 2058"/>
              <a:gd name="T49" fmla="*/ 1614 h 2911"/>
              <a:gd name="T50" fmla="*/ 0 w 2058"/>
              <a:gd name="T51" fmla="*/ 1456 h 2911"/>
              <a:gd name="T52" fmla="*/ 2 w 2058"/>
              <a:gd name="T53" fmla="*/ 1350 h 2911"/>
              <a:gd name="T54" fmla="*/ 16 w 2058"/>
              <a:gd name="T55" fmla="*/ 1193 h 2911"/>
              <a:gd name="T56" fmla="*/ 41 w 2058"/>
              <a:gd name="T57" fmla="*/ 1041 h 2911"/>
              <a:gd name="T58" fmla="*/ 77 w 2058"/>
              <a:gd name="T59" fmla="*/ 893 h 2911"/>
              <a:gd name="T60" fmla="*/ 124 w 2058"/>
              <a:gd name="T61" fmla="*/ 748 h 2911"/>
              <a:gd name="T62" fmla="*/ 181 w 2058"/>
              <a:gd name="T63" fmla="*/ 608 h 2911"/>
              <a:gd name="T64" fmla="*/ 248 w 2058"/>
              <a:gd name="T65" fmla="*/ 475 h 2911"/>
              <a:gd name="T66" fmla="*/ 324 w 2058"/>
              <a:gd name="T67" fmla="*/ 346 h 2911"/>
              <a:gd name="T68" fmla="*/ 409 w 2058"/>
              <a:gd name="T69" fmla="*/ 224 h 2911"/>
              <a:gd name="T70" fmla="*/ 502 w 2058"/>
              <a:gd name="T71" fmla="*/ 108 h 2911"/>
              <a:gd name="T72" fmla="*/ 602 w 2058"/>
              <a:gd name="T73" fmla="*/ 0 h 2911"/>
              <a:gd name="T74" fmla="*/ 1402 w 2058"/>
              <a:gd name="T75" fmla="*/ 819 h 2911"/>
              <a:gd name="T76" fmla="*/ 1355 w 2058"/>
              <a:gd name="T77" fmla="*/ 836 h 2911"/>
              <a:gd name="T78" fmla="*/ 1313 w 2058"/>
              <a:gd name="T79" fmla="*/ 864 h 2911"/>
              <a:gd name="T80" fmla="*/ 1285 w 2058"/>
              <a:gd name="T81" fmla="*/ 893 h 2911"/>
              <a:gd name="T82" fmla="*/ 1252 w 2058"/>
              <a:gd name="T83" fmla="*/ 948 h 2911"/>
              <a:gd name="T84" fmla="*/ 1238 w 2058"/>
              <a:gd name="T85" fmla="*/ 1010 h 2911"/>
              <a:gd name="T86" fmla="*/ 1240 w 2058"/>
              <a:gd name="T87" fmla="*/ 1072 h 2911"/>
              <a:gd name="T88" fmla="*/ 1261 w 2058"/>
              <a:gd name="T89" fmla="*/ 1132 h 2911"/>
              <a:gd name="T90" fmla="*/ 1300 w 2058"/>
              <a:gd name="T91" fmla="*/ 1184 h 2911"/>
              <a:gd name="T92" fmla="*/ 1334 w 2058"/>
              <a:gd name="T93" fmla="*/ 1212 h 2911"/>
              <a:gd name="T94" fmla="*/ 1392 w 2058"/>
              <a:gd name="T95" fmla="*/ 1240 h 2911"/>
              <a:gd name="T96" fmla="*/ 1455 w 2058"/>
              <a:gd name="T97" fmla="*/ 1249 h 2911"/>
              <a:gd name="T98" fmla="*/ 1516 w 2058"/>
              <a:gd name="T99" fmla="*/ 1240 h 2911"/>
              <a:gd name="T100" fmla="*/ 1575 w 2058"/>
              <a:gd name="T101" fmla="*/ 1212 h 2911"/>
              <a:gd name="T102" fmla="*/ 1609 w 2058"/>
              <a:gd name="T103" fmla="*/ 1184 h 2911"/>
              <a:gd name="T104" fmla="*/ 1641 w 2058"/>
              <a:gd name="T105" fmla="*/ 1144 h 2911"/>
              <a:gd name="T106" fmla="*/ 1662 w 2058"/>
              <a:gd name="T107" fmla="*/ 1099 h 2911"/>
              <a:gd name="T108" fmla="*/ 2058 w 2058"/>
              <a:gd name="T109" fmla="*/ 1456 h 2911"/>
              <a:gd name="T110" fmla="*/ 1686 w 2058"/>
              <a:gd name="T111" fmla="*/ 1848 h 2911"/>
              <a:gd name="T112" fmla="*/ 1732 w 2058"/>
              <a:gd name="T113" fmla="*/ 1865 h 2911"/>
              <a:gd name="T114" fmla="*/ 1775 w 2058"/>
              <a:gd name="T115" fmla="*/ 1893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58" h="2911">
                <a:moveTo>
                  <a:pt x="1787" y="1905"/>
                </a:moveTo>
                <a:lnTo>
                  <a:pt x="1787" y="1905"/>
                </a:lnTo>
                <a:lnTo>
                  <a:pt x="1802" y="1922"/>
                </a:lnTo>
                <a:lnTo>
                  <a:pt x="1815" y="1940"/>
                </a:lnTo>
                <a:lnTo>
                  <a:pt x="1826" y="1958"/>
                </a:lnTo>
                <a:lnTo>
                  <a:pt x="1835" y="1977"/>
                </a:lnTo>
                <a:lnTo>
                  <a:pt x="1842" y="1997"/>
                </a:lnTo>
                <a:lnTo>
                  <a:pt x="1847" y="2017"/>
                </a:lnTo>
                <a:lnTo>
                  <a:pt x="1850" y="2039"/>
                </a:lnTo>
                <a:lnTo>
                  <a:pt x="1851" y="2059"/>
                </a:lnTo>
                <a:lnTo>
                  <a:pt x="1850" y="2080"/>
                </a:lnTo>
                <a:lnTo>
                  <a:pt x="1847" y="2101"/>
                </a:lnTo>
                <a:lnTo>
                  <a:pt x="1842" y="2122"/>
                </a:lnTo>
                <a:lnTo>
                  <a:pt x="1835" y="2141"/>
                </a:lnTo>
                <a:lnTo>
                  <a:pt x="1826" y="2161"/>
                </a:lnTo>
                <a:lnTo>
                  <a:pt x="1815" y="2180"/>
                </a:lnTo>
                <a:lnTo>
                  <a:pt x="1802" y="2197"/>
                </a:lnTo>
                <a:lnTo>
                  <a:pt x="1787" y="2214"/>
                </a:lnTo>
                <a:lnTo>
                  <a:pt x="1787" y="2214"/>
                </a:lnTo>
                <a:lnTo>
                  <a:pt x="1770" y="2229"/>
                </a:lnTo>
                <a:lnTo>
                  <a:pt x="1753" y="2241"/>
                </a:lnTo>
                <a:lnTo>
                  <a:pt x="1734" y="2253"/>
                </a:lnTo>
                <a:lnTo>
                  <a:pt x="1715" y="2262"/>
                </a:lnTo>
                <a:lnTo>
                  <a:pt x="1695" y="2269"/>
                </a:lnTo>
                <a:lnTo>
                  <a:pt x="1675" y="2273"/>
                </a:lnTo>
                <a:lnTo>
                  <a:pt x="1654" y="2277"/>
                </a:lnTo>
                <a:lnTo>
                  <a:pt x="1633" y="2278"/>
                </a:lnTo>
                <a:lnTo>
                  <a:pt x="1612" y="2277"/>
                </a:lnTo>
                <a:lnTo>
                  <a:pt x="1592" y="2273"/>
                </a:lnTo>
                <a:lnTo>
                  <a:pt x="1571" y="2269"/>
                </a:lnTo>
                <a:lnTo>
                  <a:pt x="1551" y="2262"/>
                </a:lnTo>
                <a:lnTo>
                  <a:pt x="1531" y="2253"/>
                </a:lnTo>
                <a:lnTo>
                  <a:pt x="1513" y="2241"/>
                </a:lnTo>
                <a:lnTo>
                  <a:pt x="1495" y="2229"/>
                </a:lnTo>
                <a:lnTo>
                  <a:pt x="1479" y="2214"/>
                </a:lnTo>
                <a:lnTo>
                  <a:pt x="1479" y="2214"/>
                </a:lnTo>
                <a:lnTo>
                  <a:pt x="1466" y="2200"/>
                </a:lnTo>
                <a:lnTo>
                  <a:pt x="1456" y="2187"/>
                </a:lnTo>
                <a:lnTo>
                  <a:pt x="1447" y="2173"/>
                </a:lnTo>
                <a:lnTo>
                  <a:pt x="1439" y="2158"/>
                </a:lnTo>
                <a:lnTo>
                  <a:pt x="1431" y="2144"/>
                </a:lnTo>
                <a:lnTo>
                  <a:pt x="1425" y="2128"/>
                </a:lnTo>
                <a:lnTo>
                  <a:pt x="1421" y="2112"/>
                </a:lnTo>
                <a:lnTo>
                  <a:pt x="1417" y="2096"/>
                </a:lnTo>
                <a:lnTo>
                  <a:pt x="602" y="2911"/>
                </a:lnTo>
                <a:lnTo>
                  <a:pt x="602" y="2911"/>
                </a:lnTo>
                <a:lnTo>
                  <a:pt x="568" y="2876"/>
                </a:lnTo>
                <a:lnTo>
                  <a:pt x="534" y="2840"/>
                </a:lnTo>
                <a:lnTo>
                  <a:pt x="502" y="2803"/>
                </a:lnTo>
                <a:lnTo>
                  <a:pt x="470" y="2765"/>
                </a:lnTo>
                <a:lnTo>
                  <a:pt x="438" y="2726"/>
                </a:lnTo>
                <a:lnTo>
                  <a:pt x="409" y="2688"/>
                </a:lnTo>
                <a:lnTo>
                  <a:pt x="379" y="2647"/>
                </a:lnTo>
                <a:lnTo>
                  <a:pt x="351" y="2607"/>
                </a:lnTo>
                <a:lnTo>
                  <a:pt x="324" y="2565"/>
                </a:lnTo>
                <a:lnTo>
                  <a:pt x="297" y="2523"/>
                </a:lnTo>
                <a:lnTo>
                  <a:pt x="272" y="2481"/>
                </a:lnTo>
                <a:lnTo>
                  <a:pt x="248" y="2437"/>
                </a:lnTo>
                <a:lnTo>
                  <a:pt x="224" y="2393"/>
                </a:lnTo>
                <a:lnTo>
                  <a:pt x="203" y="2348"/>
                </a:lnTo>
                <a:lnTo>
                  <a:pt x="181" y="2303"/>
                </a:lnTo>
                <a:lnTo>
                  <a:pt x="162" y="2256"/>
                </a:lnTo>
                <a:lnTo>
                  <a:pt x="142" y="2211"/>
                </a:lnTo>
                <a:lnTo>
                  <a:pt x="124" y="2163"/>
                </a:lnTo>
                <a:lnTo>
                  <a:pt x="108" y="2116"/>
                </a:lnTo>
                <a:lnTo>
                  <a:pt x="92" y="2067"/>
                </a:lnTo>
                <a:lnTo>
                  <a:pt x="77" y="2020"/>
                </a:lnTo>
                <a:lnTo>
                  <a:pt x="65" y="1969"/>
                </a:lnTo>
                <a:lnTo>
                  <a:pt x="52" y="1920"/>
                </a:lnTo>
                <a:lnTo>
                  <a:pt x="41" y="1870"/>
                </a:lnTo>
                <a:lnTo>
                  <a:pt x="32" y="1820"/>
                </a:lnTo>
                <a:lnTo>
                  <a:pt x="23" y="1769"/>
                </a:lnTo>
                <a:lnTo>
                  <a:pt x="16" y="1718"/>
                </a:lnTo>
                <a:lnTo>
                  <a:pt x="10" y="1665"/>
                </a:lnTo>
                <a:lnTo>
                  <a:pt x="6" y="1614"/>
                </a:lnTo>
                <a:lnTo>
                  <a:pt x="2" y="1562"/>
                </a:lnTo>
                <a:lnTo>
                  <a:pt x="0" y="1508"/>
                </a:lnTo>
                <a:lnTo>
                  <a:pt x="0" y="1456"/>
                </a:lnTo>
                <a:lnTo>
                  <a:pt x="0" y="1456"/>
                </a:lnTo>
                <a:lnTo>
                  <a:pt x="0" y="1403"/>
                </a:lnTo>
                <a:lnTo>
                  <a:pt x="2" y="1350"/>
                </a:lnTo>
                <a:lnTo>
                  <a:pt x="6" y="1297"/>
                </a:lnTo>
                <a:lnTo>
                  <a:pt x="10" y="1245"/>
                </a:lnTo>
                <a:lnTo>
                  <a:pt x="16" y="1193"/>
                </a:lnTo>
                <a:lnTo>
                  <a:pt x="23" y="1142"/>
                </a:lnTo>
                <a:lnTo>
                  <a:pt x="32" y="1091"/>
                </a:lnTo>
                <a:lnTo>
                  <a:pt x="41" y="1041"/>
                </a:lnTo>
                <a:lnTo>
                  <a:pt x="52" y="990"/>
                </a:lnTo>
                <a:lnTo>
                  <a:pt x="65" y="942"/>
                </a:lnTo>
                <a:lnTo>
                  <a:pt x="77" y="893"/>
                </a:lnTo>
                <a:lnTo>
                  <a:pt x="92" y="844"/>
                </a:lnTo>
                <a:lnTo>
                  <a:pt x="108" y="796"/>
                </a:lnTo>
                <a:lnTo>
                  <a:pt x="124" y="748"/>
                </a:lnTo>
                <a:lnTo>
                  <a:pt x="142" y="701"/>
                </a:lnTo>
                <a:lnTo>
                  <a:pt x="162" y="655"/>
                </a:lnTo>
                <a:lnTo>
                  <a:pt x="181" y="608"/>
                </a:lnTo>
                <a:lnTo>
                  <a:pt x="203" y="564"/>
                </a:lnTo>
                <a:lnTo>
                  <a:pt x="224" y="518"/>
                </a:lnTo>
                <a:lnTo>
                  <a:pt x="248" y="475"/>
                </a:lnTo>
                <a:lnTo>
                  <a:pt x="272" y="430"/>
                </a:lnTo>
                <a:lnTo>
                  <a:pt x="297" y="388"/>
                </a:lnTo>
                <a:lnTo>
                  <a:pt x="324" y="346"/>
                </a:lnTo>
                <a:lnTo>
                  <a:pt x="351" y="305"/>
                </a:lnTo>
                <a:lnTo>
                  <a:pt x="379" y="264"/>
                </a:lnTo>
                <a:lnTo>
                  <a:pt x="409" y="224"/>
                </a:lnTo>
                <a:lnTo>
                  <a:pt x="438" y="185"/>
                </a:lnTo>
                <a:lnTo>
                  <a:pt x="470" y="146"/>
                </a:lnTo>
                <a:lnTo>
                  <a:pt x="502" y="108"/>
                </a:lnTo>
                <a:lnTo>
                  <a:pt x="534" y="72"/>
                </a:lnTo>
                <a:lnTo>
                  <a:pt x="568" y="35"/>
                </a:lnTo>
                <a:lnTo>
                  <a:pt x="602" y="0"/>
                </a:lnTo>
                <a:lnTo>
                  <a:pt x="1417" y="815"/>
                </a:lnTo>
                <a:lnTo>
                  <a:pt x="1417" y="815"/>
                </a:lnTo>
                <a:lnTo>
                  <a:pt x="1402" y="819"/>
                </a:lnTo>
                <a:lnTo>
                  <a:pt x="1386" y="823"/>
                </a:lnTo>
                <a:lnTo>
                  <a:pt x="1371" y="829"/>
                </a:lnTo>
                <a:lnTo>
                  <a:pt x="1355" y="836"/>
                </a:lnTo>
                <a:lnTo>
                  <a:pt x="1341" y="844"/>
                </a:lnTo>
                <a:lnTo>
                  <a:pt x="1326" y="854"/>
                </a:lnTo>
                <a:lnTo>
                  <a:pt x="1313" y="864"/>
                </a:lnTo>
                <a:lnTo>
                  <a:pt x="1300" y="876"/>
                </a:lnTo>
                <a:lnTo>
                  <a:pt x="1300" y="876"/>
                </a:lnTo>
                <a:lnTo>
                  <a:pt x="1285" y="893"/>
                </a:lnTo>
                <a:lnTo>
                  <a:pt x="1272" y="910"/>
                </a:lnTo>
                <a:lnTo>
                  <a:pt x="1261" y="929"/>
                </a:lnTo>
                <a:lnTo>
                  <a:pt x="1252" y="948"/>
                </a:lnTo>
                <a:lnTo>
                  <a:pt x="1246" y="968"/>
                </a:lnTo>
                <a:lnTo>
                  <a:pt x="1240" y="988"/>
                </a:lnTo>
                <a:lnTo>
                  <a:pt x="1238" y="1010"/>
                </a:lnTo>
                <a:lnTo>
                  <a:pt x="1236" y="1030"/>
                </a:lnTo>
                <a:lnTo>
                  <a:pt x="1238" y="1051"/>
                </a:lnTo>
                <a:lnTo>
                  <a:pt x="1240" y="1072"/>
                </a:lnTo>
                <a:lnTo>
                  <a:pt x="1246" y="1092"/>
                </a:lnTo>
                <a:lnTo>
                  <a:pt x="1252" y="1112"/>
                </a:lnTo>
                <a:lnTo>
                  <a:pt x="1261" y="1132"/>
                </a:lnTo>
                <a:lnTo>
                  <a:pt x="1272" y="1150"/>
                </a:lnTo>
                <a:lnTo>
                  <a:pt x="1285" y="1168"/>
                </a:lnTo>
                <a:lnTo>
                  <a:pt x="1300" y="1184"/>
                </a:lnTo>
                <a:lnTo>
                  <a:pt x="1300" y="1184"/>
                </a:lnTo>
                <a:lnTo>
                  <a:pt x="1316" y="1200"/>
                </a:lnTo>
                <a:lnTo>
                  <a:pt x="1334" y="1212"/>
                </a:lnTo>
                <a:lnTo>
                  <a:pt x="1353" y="1224"/>
                </a:lnTo>
                <a:lnTo>
                  <a:pt x="1372" y="1233"/>
                </a:lnTo>
                <a:lnTo>
                  <a:pt x="1392" y="1240"/>
                </a:lnTo>
                <a:lnTo>
                  <a:pt x="1413" y="1244"/>
                </a:lnTo>
                <a:lnTo>
                  <a:pt x="1433" y="1248"/>
                </a:lnTo>
                <a:lnTo>
                  <a:pt x="1455" y="1249"/>
                </a:lnTo>
                <a:lnTo>
                  <a:pt x="1476" y="1248"/>
                </a:lnTo>
                <a:lnTo>
                  <a:pt x="1496" y="1244"/>
                </a:lnTo>
                <a:lnTo>
                  <a:pt x="1516" y="1240"/>
                </a:lnTo>
                <a:lnTo>
                  <a:pt x="1537" y="1233"/>
                </a:lnTo>
                <a:lnTo>
                  <a:pt x="1556" y="1224"/>
                </a:lnTo>
                <a:lnTo>
                  <a:pt x="1575" y="1212"/>
                </a:lnTo>
                <a:lnTo>
                  <a:pt x="1592" y="1200"/>
                </a:lnTo>
                <a:lnTo>
                  <a:pt x="1609" y="1184"/>
                </a:lnTo>
                <a:lnTo>
                  <a:pt x="1609" y="1184"/>
                </a:lnTo>
                <a:lnTo>
                  <a:pt x="1621" y="1171"/>
                </a:lnTo>
                <a:lnTo>
                  <a:pt x="1631" y="1158"/>
                </a:lnTo>
                <a:lnTo>
                  <a:pt x="1641" y="1144"/>
                </a:lnTo>
                <a:lnTo>
                  <a:pt x="1649" y="1129"/>
                </a:lnTo>
                <a:lnTo>
                  <a:pt x="1655" y="1115"/>
                </a:lnTo>
                <a:lnTo>
                  <a:pt x="1662" y="1099"/>
                </a:lnTo>
                <a:lnTo>
                  <a:pt x="1667" y="1083"/>
                </a:lnTo>
                <a:lnTo>
                  <a:pt x="1670" y="1067"/>
                </a:lnTo>
                <a:lnTo>
                  <a:pt x="2058" y="1456"/>
                </a:lnTo>
                <a:lnTo>
                  <a:pt x="1670" y="1844"/>
                </a:lnTo>
                <a:lnTo>
                  <a:pt x="1670" y="1844"/>
                </a:lnTo>
                <a:lnTo>
                  <a:pt x="1686" y="1848"/>
                </a:lnTo>
                <a:lnTo>
                  <a:pt x="1701" y="1852"/>
                </a:lnTo>
                <a:lnTo>
                  <a:pt x="1717" y="1858"/>
                </a:lnTo>
                <a:lnTo>
                  <a:pt x="1732" y="1865"/>
                </a:lnTo>
                <a:lnTo>
                  <a:pt x="1746" y="1873"/>
                </a:lnTo>
                <a:lnTo>
                  <a:pt x="1761" y="1883"/>
                </a:lnTo>
                <a:lnTo>
                  <a:pt x="1775" y="1893"/>
                </a:lnTo>
                <a:lnTo>
                  <a:pt x="1787" y="1905"/>
                </a:lnTo>
                <a:lnTo>
                  <a:pt x="1787" y="1905"/>
                </a:lnTo>
                <a:close/>
              </a:path>
            </a:pathLst>
          </a:custGeom>
          <a:solidFill>
            <a:srgbClr val="483698"/>
          </a:solidFill>
          <a:ln w="28575">
            <a:solidFill>
              <a:schemeClr val="bg1"/>
            </a:solidFill>
          </a:ln>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37" name="Rectangle 236"/>
          <p:cNvSpPr/>
          <p:nvPr/>
        </p:nvSpPr>
        <p:spPr>
          <a:xfrm>
            <a:off x="3430057" y="1510735"/>
            <a:ext cx="1595309" cy="323165"/>
          </a:xfrm>
          <a:prstGeom prst="rect">
            <a:avLst/>
          </a:prstGeom>
        </p:spPr>
        <p:txBody>
          <a:bodyPr wrap="none">
            <a:spAutoFit/>
          </a:bodyPr>
          <a:lstStyle/>
          <a:p>
            <a:r>
              <a:rPr lang="en-GB" sz="1500" b="1" dirty="0">
                <a:solidFill>
                  <a:srgbClr val="00A3A1"/>
                </a:solidFill>
              </a:rPr>
              <a:t>Scheme design</a:t>
            </a:r>
          </a:p>
        </p:txBody>
      </p:sp>
      <p:sp>
        <p:nvSpPr>
          <p:cNvPr id="238" name="Rectangle 237"/>
          <p:cNvSpPr/>
          <p:nvPr/>
        </p:nvSpPr>
        <p:spPr>
          <a:xfrm>
            <a:off x="5982433" y="3442895"/>
            <a:ext cx="1882247" cy="323165"/>
          </a:xfrm>
          <a:prstGeom prst="rect">
            <a:avLst/>
          </a:prstGeom>
        </p:spPr>
        <p:txBody>
          <a:bodyPr wrap="none">
            <a:spAutoFit/>
          </a:bodyPr>
          <a:lstStyle/>
          <a:p>
            <a:r>
              <a:rPr lang="en-GB" sz="1500" b="1" dirty="0">
                <a:solidFill>
                  <a:srgbClr val="0091DA"/>
                </a:solidFill>
                <a:cs typeface="Arial" panose="020B0604020202020204" pitchFamily="34" charset="0"/>
              </a:rPr>
              <a:t>Drafting plan rules</a:t>
            </a:r>
          </a:p>
        </p:txBody>
      </p:sp>
      <p:sp>
        <p:nvSpPr>
          <p:cNvPr id="239" name="Rectangle 238"/>
          <p:cNvSpPr/>
          <p:nvPr/>
        </p:nvSpPr>
        <p:spPr>
          <a:xfrm>
            <a:off x="3618490" y="5134626"/>
            <a:ext cx="1636987" cy="323165"/>
          </a:xfrm>
          <a:prstGeom prst="rect">
            <a:avLst/>
          </a:prstGeom>
        </p:spPr>
        <p:txBody>
          <a:bodyPr wrap="none">
            <a:spAutoFit/>
          </a:bodyPr>
          <a:lstStyle/>
          <a:p>
            <a:r>
              <a:rPr lang="en-GB" sz="1500" b="1" dirty="0">
                <a:solidFill>
                  <a:srgbClr val="005EB8"/>
                </a:solidFill>
                <a:cs typeface="Arial" panose="020B0604020202020204" pitchFamily="34" charset="0"/>
              </a:rPr>
              <a:t>Communication</a:t>
            </a:r>
          </a:p>
        </p:txBody>
      </p:sp>
      <p:sp>
        <p:nvSpPr>
          <p:cNvPr id="240" name="Rectangle 239"/>
          <p:cNvSpPr/>
          <p:nvPr/>
        </p:nvSpPr>
        <p:spPr>
          <a:xfrm>
            <a:off x="1142175" y="3411071"/>
            <a:ext cx="1189203" cy="323165"/>
          </a:xfrm>
          <a:prstGeom prst="rect">
            <a:avLst/>
          </a:prstGeom>
        </p:spPr>
        <p:txBody>
          <a:bodyPr wrap="square">
            <a:spAutoFit/>
          </a:bodyPr>
          <a:lstStyle/>
          <a:p>
            <a:r>
              <a:rPr lang="en-GB" sz="1500" b="1" dirty="0">
                <a:solidFill>
                  <a:srgbClr val="483698"/>
                </a:solidFill>
                <a:latin typeface="Univers for KPMG Light" panose="020B0403020202020204" pitchFamily="34" charset="0"/>
                <a:cs typeface="Arial" panose="020B0604020202020204" pitchFamily="34" charset="0"/>
              </a:rPr>
              <a:t>Compliance</a:t>
            </a:r>
          </a:p>
        </p:txBody>
      </p:sp>
      <p:grpSp>
        <p:nvGrpSpPr>
          <p:cNvPr id="241" name="Group 240"/>
          <p:cNvGrpSpPr/>
          <p:nvPr/>
        </p:nvGrpSpPr>
        <p:grpSpPr>
          <a:xfrm>
            <a:off x="3995758" y="2647373"/>
            <a:ext cx="518458" cy="438501"/>
            <a:chOff x="12499975" y="5140325"/>
            <a:chExt cx="1276350" cy="1079500"/>
          </a:xfrm>
          <a:solidFill>
            <a:schemeClr val="bg1"/>
          </a:solidFill>
        </p:grpSpPr>
        <p:sp>
          <p:nvSpPr>
            <p:cNvPr id="242" name="Freeform 84"/>
            <p:cNvSpPr>
              <a:spLocks/>
            </p:cNvSpPr>
            <p:nvPr/>
          </p:nvSpPr>
          <p:spPr bwMode="auto">
            <a:xfrm>
              <a:off x="12614275" y="5140325"/>
              <a:ext cx="209550" cy="231775"/>
            </a:xfrm>
            <a:custGeom>
              <a:avLst/>
              <a:gdLst>
                <a:gd name="T0" fmla="*/ 14 w 132"/>
                <a:gd name="T1" fmla="*/ 94 h 146"/>
                <a:gd name="T2" fmla="*/ 14 w 132"/>
                <a:gd name="T3" fmla="*/ 94 h 146"/>
                <a:gd name="T4" fmla="*/ 20 w 132"/>
                <a:gd name="T5" fmla="*/ 114 h 146"/>
                <a:gd name="T6" fmla="*/ 26 w 132"/>
                <a:gd name="T7" fmla="*/ 124 h 146"/>
                <a:gd name="T8" fmla="*/ 32 w 132"/>
                <a:gd name="T9" fmla="*/ 132 h 146"/>
                <a:gd name="T10" fmla="*/ 40 w 132"/>
                <a:gd name="T11" fmla="*/ 138 h 146"/>
                <a:gd name="T12" fmla="*/ 48 w 132"/>
                <a:gd name="T13" fmla="*/ 142 h 146"/>
                <a:gd name="T14" fmla="*/ 56 w 132"/>
                <a:gd name="T15" fmla="*/ 146 h 146"/>
                <a:gd name="T16" fmla="*/ 66 w 132"/>
                <a:gd name="T17" fmla="*/ 146 h 146"/>
                <a:gd name="T18" fmla="*/ 66 w 132"/>
                <a:gd name="T19" fmla="*/ 146 h 146"/>
                <a:gd name="T20" fmla="*/ 76 w 132"/>
                <a:gd name="T21" fmla="*/ 146 h 146"/>
                <a:gd name="T22" fmla="*/ 86 w 132"/>
                <a:gd name="T23" fmla="*/ 142 h 146"/>
                <a:gd name="T24" fmla="*/ 94 w 132"/>
                <a:gd name="T25" fmla="*/ 138 h 146"/>
                <a:gd name="T26" fmla="*/ 102 w 132"/>
                <a:gd name="T27" fmla="*/ 130 h 146"/>
                <a:gd name="T28" fmla="*/ 108 w 132"/>
                <a:gd name="T29" fmla="*/ 124 h 146"/>
                <a:gd name="T30" fmla="*/ 112 w 132"/>
                <a:gd name="T31" fmla="*/ 114 h 146"/>
                <a:gd name="T32" fmla="*/ 120 w 132"/>
                <a:gd name="T33" fmla="*/ 94 h 146"/>
                <a:gd name="T34" fmla="*/ 120 w 132"/>
                <a:gd name="T35" fmla="*/ 94 h 146"/>
                <a:gd name="T36" fmla="*/ 126 w 132"/>
                <a:gd name="T37" fmla="*/ 90 h 146"/>
                <a:gd name="T38" fmla="*/ 130 w 132"/>
                <a:gd name="T39" fmla="*/ 84 h 146"/>
                <a:gd name="T40" fmla="*/ 132 w 132"/>
                <a:gd name="T41" fmla="*/ 78 h 146"/>
                <a:gd name="T42" fmla="*/ 132 w 132"/>
                <a:gd name="T43" fmla="*/ 70 h 146"/>
                <a:gd name="T44" fmla="*/ 132 w 132"/>
                <a:gd name="T45" fmla="*/ 70 h 146"/>
                <a:gd name="T46" fmla="*/ 130 w 132"/>
                <a:gd name="T47" fmla="*/ 64 h 146"/>
                <a:gd name="T48" fmla="*/ 124 w 132"/>
                <a:gd name="T49" fmla="*/ 60 h 146"/>
                <a:gd name="T50" fmla="*/ 124 w 132"/>
                <a:gd name="T51" fmla="*/ 60 h 146"/>
                <a:gd name="T52" fmla="*/ 122 w 132"/>
                <a:gd name="T53" fmla="*/ 48 h 146"/>
                <a:gd name="T54" fmla="*/ 118 w 132"/>
                <a:gd name="T55" fmla="*/ 36 h 146"/>
                <a:gd name="T56" fmla="*/ 114 w 132"/>
                <a:gd name="T57" fmla="*/ 26 h 146"/>
                <a:gd name="T58" fmla="*/ 108 w 132"/>
                <a:gd name="T59" fmla="*/ 18 h 146"/>
                <a:gd name="T60" fmla="*/ 98 w 132"/>
                <a:gd name="T61" fmla="*/ 10 h 146"/>
                <a:gd name="T62" fmla="*/ 90 w 132"/>
                <a:gd name="T63" fmla="*/ 4 h 146"/>
                <a:gd name="T64" fmla="*/ 78 w 132"/>
                <a:gd name="T65" fmla="*/ 2 h 146"/>
                <a:gd name="T66" fmla="*/ 66 w 132"/>
                <a:gd name="T67" fmla="*/ 0 h 146"/>
                <a:gd name="T68" fmla="*/ 66 w 132"/>
                <a:gd name="T69" fmla="*/ 0 h 146"/>
                <a:gd name="T70" fmla="*/ 54 w 132"/>
                <a:gd name="T71" fmla="*/ 2 h 146"/>
                <a:gd name="T72" fmla="*/ 44 w 132"/>
                <a:gd name="T73" fmla="*/ 4 h 146"/>
                <a:gd name="T74" fmla="*/ 34 w 132"/>
                <a:gd name="T75" fmla="*/ 10 h 146"/>
                <a:gd name="T76" fmla="*/ 26 w 132"/>
                <a:gd name="T77" fmla="*/ 18 h 146"/>
                <a:gd name="T78" fmla="*/ 20 w 132"/>
                <a:gd name="T79" fmla="*/ 26 h 146"/>
                <a:gd name="T80" fmla="*/ 14 w 132"/>
                <a:gd name="T81" fmla="*/ 36 h 146"/>
                <a:gd name="T82" fmla="*/ 10 w 132"/>
                <a:gd name="T83" fmla="*/ 48 h 146"/>
                <a:gd name="T84" fmla="*/ 10 w 132"/>
                <a:gd name="T85" fmla="*/ 60 h 146"/>
                <a:gd name="T86" fmla="*/ 10 w 132"/>
                <a:gd name="T87" fmla="*/ 60 h 146"/>
                <a:gd name="T88" fmla="*/ 2 w 132"/>
                <a:gd name="T89" fmla="*/ 64 h 146"/>
                <a:gd name="T90" fmla="*/ 0 w 132"/>
                <a:gd name="T91" fmla="*/ 66 h 146"/>
                <a:gd name="T92" fmla="*/ 0 w 132"/>
                <a:gd name="T93" fmla="*/ 70 h 146"/>
                <a:gd name="T94" fmla="*/ 0 w 132"/>
                <a:gd name="T95" fmla="*/ 70 h 146"/>
                <a:gd name="T96" fmla="*/ 0 w 132"/>
                <a:gd name="T97" fmla="*/ 78 h 146"/>
                <a:gd name="T98" fmla="*/ 2 w 132"/>
                <a:gd name="T99" fmla="*/ 86 h 146"/>
                <a:gd name="T100" fmla="*/ 8 w 132"/>
                <a:gd name="T101" fmla="*/ 92 h 146"/>
                <a:gd name="T102" fmla="*/ 14 w 132"/>
                <a:gd name="T103" fmla="*/ 94 h 146"/>
                <a:gd name="T104" fmla="*/ 14 w 132"/>
                <a:gd name="T105"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46">
                  <a:moveTo>
                    <a:pt x="14" y="94"/>
                  </a:moveTo>
                  <a:lnTo>
                    <a:pt x="14" y="94"/>
                  </a:lnTo>
                  <a:lnTo>
                    <a:pt x="20" y="114"/>
                  </a:lnTo>
                  <a:lnTo>
                    <a:pt x="26" y="124"/>
                  </a:lnTo>
                  <a:lnTo>
                    <a:pt x="32" y="132"/>
                  </a:lnTo>
                  <a:lnTo>
                    <a:pt x="40" y="138"/>
                  </a:lnTo>
                  <a:lnTo>
                    <a:pt x="48" y="142"/>
                  </a:lnTo>
                  <a:lnTo>
                    <a:pt x="56" y="146"/>
                  </a:lnTo>
                  <a:lnTo>
                    <a:pt x="66" y="146"/>
                  </a:lnTo>
                  <a:lnTo>
                    <a:pt x="66" y="146"/>
                  </a:lnTo>
                  <a:lnTo>
                    <a:pt x="76" y="146"/>
                  </a:lnTo>
                  <a:lnTo>
                    <a:pt x="86" y="142"/>
                  </a:lnTo>
                  <a:lnTo>
                    <a:pt x="94" y="138"/>
                  </a:lnTo>
                  <a:lnTo>
                    <a:pt x="102" y="130"/>
                  </a:lnTo>
                  <a:lnTo>
                    <a:pt x="108" y="124"/>
                  </a:lnTo>
                  <a:lnTo>
                    <a:pt x="112" y="114"/>
                  </a:lnTo>
                  <a:lnTo>
                    <a:pt x="120" y="94"/>
                  </a:lnTo>
                  <a:lnTo>
                    <a:pt x="120" y="94"/>
                  </a:lnTo>
                  <a:lnTo>
                    <a:pt x="126" y="90"/>
                  </a:lnTo>
                  <a:lnTo>
                    <a:pt x="130" y="84"/>
                  </a:lnTo>
                  <a:lnTo>
                    <a:pt x="132" y="78"/>
                  </a:lnTo>
                  <a:lnTo>
                    <a:pt x="132" y="70"/>
                  </a:lnTo>
                  <a:lnTo>
                    <a:pt x="132" y="70"/>
                  </a:lnTo>
                  <a:lnTo>
                    <a:pt x="130" y="64"/>
                  </a:lnTo>
                  <a:lnTo>
                    <a:pt x="124" y="60"/>
                  </a:lnTo>
                  <a:lnTo>
                    <a:pt x="124" y="60"/>
                  </a:lnTo>
                  <a:lnTo>
                    <a:pt x="122" y="48"/>
                  </a:lnTo>
                  <a:lnTo>
                    <a:pt x="118" y="36"/>
                  </a:lnTo>
                  <a:lnTo>
                    <a:pt x="114" y="26"/>
                  </a:lnTo>
                  <a:lnTo>
                    <a:pt x="108" y="18"/>
                  </a:lnTo>
                  <a:lnTo>
                    <a:pt x="98" y="10"/>
                  </a:lnTo>
                  <a:lnTo>
                    <a:pt x="90" y="4"/>
                  </a:lnTo>
                  <a:lnTo>
                    <a:pt x="78" y="2"/>
                  </a:lnTo>
                  <a:lnTo>
                    <a:pt x="66" y="0"/>
                  </a:lnTo>
                  <a:lnTo>
                    <a:pt x="66" y="0"/>
                  </a:lnTo>
                  <a:lnTo>
                    <a:pt x="54" y="2"/>
                  </a:lnTo>
                  <a:lnTo>
                    <a:pt x="44" y="4"/>
                  </a:lnTo>
                  <a:lnTo>
                    <a:pt x="34" y="10"/>
                  </a:lnTo>
                  <a:lnTo>
                    <a:pt x="26" y="18"/>
                  </a:lnTo>
                  <a:lnTo>
                    <a:pt x="20" y="26"/>
                  </a:lnTo>
                  <a:lnTo>
                    <a:pt x="14" y="36"/>
                  </a:lnTo>
                  <a:lnTo>
                    <a:pt x="10" y="48"/>
                  </a:lnTo>
                  <a:lnTo>
                    <a:pt x="10" y="60"/>
                  </a:lnTo>
                  <a:lnTo>
                    <a:pt x="10" y="60"/>
                  </a:lnTo>
                  <a:lnTo>
                    <a:pt x="2" y="64"/>
                  </a:lnTo>
                  <a:lnTo>
                    <a:pt x="0" y="66"/>
                  </a:lnTo>
                  <a:lnTo>
                    <a:pt x="0" y="70"/>
                  </a:lnTo>
                  <a:lnTo>
                    <a:pt x="0" y="70"/>
                  </a:lnTo>
                  <a:lnTo>
                    <a:pt x="0" y="78"/>
                  </a:lnTo>
                  <a:lnTo>
                    <a:pt x="2" y="86"/>
                  </a:lnTo>
                  <a:lnTo>
                    <a:pt x="8" y="92"/>
                  </a:lnTo>
                  <a:lnTo>
                    <a:pt x="14" y="94"/>
                  </a:lnTo>
                  <a:lnTo>
                    <a:pt x="1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43" name="Freeform 85"/>
            <p:cNvSpPr>
              <a:spLocks/>
            </p:cNvSpPr>
            <p:nvPr/>
          </p:nvSpPr>
          <p:spPr bwMode="auto">
            <a:xfrm>
              <a:off x="12499975" y="5337175"/>
              <a:ext cx="695325" cy="882650"/>
            </a:xfrm>
            <a:custGeom>
              <a:avLst/>
              <a:gdLst>
                <a:gd name="T0" fmla="*/ 316 w 438"/>
                <a:gd name="T1" fmla="*/ 166 h 556"/>
                <a:gd name="T2" fmla="*/ 382 w 438"/>
                <a:gd name="T3" fmla="*/ 98 h 556"/>
                <a:gd name="T4" fmla="*/ 388 w 438"/>
                <a:gd name="T5" fmla="*/ 72 h 556"/>
                <a:gd name="T6" fmla="*/ 436 w 438"/>
                <a:gd name="T7" fmla="*/ 10 h 556"/>
                <a:gd name="T8" fmla="*/ 436 w 438"/>
                <a:gd name="T9" fmla="*/ 2 h 556"/>
                <a:gd name="T10" fmla="*/ 424 w 438"/>
                <a:gd name="T11" fmla="*/ 2 h 556"/>
                <a:gd name="T12" fmla="*/ 356 w 438"/>
                <a:gd name="T13" fmla="*/ 58 h 556"/>
                <a:gd name="T14" fmla="*/ 344 w 438"/>
                <a:gd name="T15" fmla="*/ 66 h 556"/>
                <a:gd name="T16" fmla="*/ 290 w 438"/>
                <a:gd name="T17" fmla="*/ 122 h 556"/>
                <a:gd name="T18" fmla="*/ 246 w 438"/>
                <a:gd name="T19" fmla="*/ 72 h 556"/>
                <a:gd name="T20" fmla="*/ 232 w 438"/>
                <a:gd name="T21" fmla="*/ 54 h 556"/>
                <a:gd name="T22" fmla="*/ 228 w 438"/>
                <a:gd name="T23" fmla="*/ 52 h 556"/>
                <a:gd name="T24" fmla="*/ 192 w 438"/>
                <a:gd name="T25" fmla="*/ 36 h 556"/>
                <a:gd name="T26" fmla="*/ 176 w 438"/>
                <a:gd name="T27" fmla="*/ 30 h 556"/>
                <a:gd name="T28" fmla="*/ 152 w 438"/>
                <a:gd name="T29" fmla="*/ 108 h 556"/>
                <a:gd name="T30" fmla="*/ 152 w 438"/>
                <a:gd name="T31" fmla="*/ 46 h 556"/>
                <a:gd name="T32" fmla="*/ 130 w 438"/>
                <a:gd name="T33" fmla="*/ 62 h 556"/>
                <a:gd name="T34" fmla="*/ 122 w 438"/>
                <a:gd name="T35" fmla="*/ 108 h 556"/>
                <a:gd name="T36" fmla="*/ 100 w 438"/>
                <a:gd name="T37" fmla="*/ 30 h 556"/>
                <a:gd name="T38" fmla="*/ 92 w 438"/>
                <a:gd name="T39" fmla="*/ 32 h 556"/>
                <a:gd name="T40" fmla="*/ 36 w 438"/>
                <a:gd name="T41" fmla="*/ 56 h 556"/>
                <a:gd name="T42" fmla="*/ 18 w 438"/>
                <a:gd name="T43" fmla="*/ 88 h 556"/>
                <a:gd name="T44" fmla="*/ 0 w 438"/>
                <a:gd name="T45" fmla="*/ 188 h 556"/>
                <a:gd name="T46" fmla="*/ 4 w 438"/>
                <a:gd name="T47" fmla="*/ 276 h 556"/>
                <a:gd name="T48" fmla="*/ 12 w 438"/>
                <a:gd name="T49" fmla="*/ 300 h 556"/>
                <a:gd name="T50" fmla="*/ 26 w 438"/>
                <a:gd name="T51" fmla="*/ 306 h 556"/>
                <a:gd name="T52" fmla="*/ 46 w 438"/>
                <a:gd name="T53" fmla="*/ 298 h 556"/>
                <a:gd name="T54" fmla="*/ 48 w 438"/>
                <a:gd name="T55" fmla="*/ 250 h 556"/>
                <a:gd name="T56" fmla="*/ 50 w 438"/>
                <a:gd name="T57" fmla="*/ 166 h 556"/>
                <a:gd name="T58" fmla="*/ 62 w 438"/>
                <a:gd name="T59" fmla="*/ 112 h 556"/>
                <a:gd name="T60" fmla="*/ 64 w 438"/>
                <a:gd name="T61" fmla="*/ 524 h 556"/>
                <a:gd name="T62" fmla="*/ 70 w 438"/>
                <a:gd name="T63" fmla="*/ 542 h 556"/>
                <a:gd name="T64" fmla="*/ 90 w 438"/>
                <a:gd name="T65" fmla="*/ 554 h 556"/>
                <a:gd name="T66" fmla="*/ 98 w 438"/>
                <a:gd name="T67" fmla="*/ 556 h 556"/>
                <a:gd name="T68" fmla="*/ 120 w 438"/>
                <a:gd name="T69" fmla="*/ 546 h 556"/>
                <a:gd name="T70" fmla="*/ 130 w 438"/>
                <a:gd name="T71" fmla="*/ 524 h 556"/>
                <a:gd name="T72" fmla="*/ 146 w 438"/>
                <a:gd name="T73" fmla="*/ 524 h 556"/>
                <a:gd name="T74" fmla="*/ 156 w 438"/>
                <a:gd name="T75" fmla="*/ 546 h 556"/>
                <a:gd name="T76" fmla="*/ 178 w 438"/>
                <a:gd name="T77" fmla="*/ 556 h 556"/>
                <a:gd name="T78" fmla="*/ 184 w 438"/>
                <a:gd name="T79" fmla="*/ 554 h 556"/>
                <a:gd name="T80" fmla="*/ 206 w 438"/>
                <a:gd name="T81" fmla="*/ 542 h 556"/>
                <a:gd name="T82" fmla="*/ 210 w 438"/>
                <a:gd name="T83" fmla="*/ 280 h 556"/>
                <a:gd name="T84" fmla="*/ 212 w 438"/>
                <a:gd name="T85" fmla="*/ 112 h 556"/>
                <a:gd name="T86" fmla="*/ 226 w 438"/>
                <a:gd name="T87" fmla="*/ 126 h 556"/>
                <a:gd name="T88" fmla="*/ 264 w 438"/>
                <a:gd name="T89" fmla="*/ 168 h 556"/>
                <a:gd name="T90" fmla="*/ 274 w 438"/>
                <a:gd name="T91" fmla="*/ 176 h 556"/>
                <a:gd name="T92" fmla="*/ 280 w 438"/>
                <a:gd name="T93" fmla="*/ 178 h 556"/>
                <a:gd name="T94" fmla="*/ 296 w 438"/>
                <a:gd name="T95" fmla="*/ 17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556">
                  <a:moveTo>
                    <a:pt x="304" y="174"/>
                  </a:moveTo>
                  <a:lnTo>
                    <a:pt x="304" y="174"/>
                  </a:lnTo>
                  <a:lnTo>
                    <a:pt x="316" y="166"/>
                  </a:lnTo>
                  <a:lnTo>
                    <a:pt x="316" y="166"/>
                  </a:lnTo>
                  <a:lnTo>
                    <a:pt x="338" y="146"/>
                  </a:lnTo>
                  <a:lnTo>
                    <a:pt x="338" y="146"/>
                  </a:lnTo>
                  <a:lnTo>
                    <a:pt x="368" y="114"/>
                  </a:lnTo>
                  <a:lnTo>
                    <a:pt x="382" y="98"/>
                  </a:lnTo>
                  <a:lnTo>
                    <a:pt x="382" y="98"/>
                  </a:lnTo>
                  <a:lnTo>
                    <a:pt x="388" y="90"/>
                  </a:lnTo>
                  <a:lnTo>
                    <a:pt x="390" y="82"/>
                  </a:lnTo>
                  <a:lnTo>
                    <a:pt x="388" y="72"/>
                  </a:lnTo>
                  <a:lnTo>
                    <a:pt x="382" y="64"/>
                  </a:lnTo>
                  <a:lnTo>
                    <a:pt x="436" y="12"/>
                  </a:lnTo>
                  <a:lnTo>
                    <a:pt x="436" y="12"/>
                  </a:lnTo>
                  <a:lnTo>
                    <a:pt x="436" y="10"/>
                  </a:lnTo>
                  <a:lnTo>
                    <a:pt x="438" y="8"/>
                  </a:lnTo>
                  <a:lnTo>
                    <a:pt x="436" y="4"/>
                  </a:lnTo>
                  <a:lnTo>
                    <a:pt x="436" y="2"/>
                  </a:lnTo>
                  <a:lnTo>
                    <a:pt x="436" y="2"/>
                  </a:lnTo>
                  <a:lnTo>
                    <a:pt x="432" y="0"/>
                  </a:lnTo>
                  <a:lnTo>
                    <a:pt x="430" y="0"/>
                  </a:lnTo>
                  <a:lnTo>
                    <a:pt x="428" y="0"/>
                  </a:lnTo>
                  <a:lnTo>
                    <a:pt x="424" y="2"/>
                  </a:lnTo>
                  <a:lnTo>
                    <a:pt x="368" y="58"/>
                  </a:lnTo>
                  <a:lnTo>
                    <a:pt x="368" y="58"/>
                  </a:lnTo>
                  <a:lnTo>
                    <a:pt x="362" y="58"/>
                  </a:lnTo>
                  <a:lnTo>
                    <a:pt x="356" y="58"/>
                  </a:lnTo>
                  <a:lnTo>
                    <a:pt x="350" y="62"/>
                  </a:lnTo>
                  <a:lnTo>
                    <a:pt x="346" y="66"/>
                  </a:lnTo>
                  <a:lnTo>
                    <a:pt x="344" y="66"/>
                  </a:lnTo>
                  <a:lnTo>
                    <a:pt x="344" y="66"/>
                  </a:lnTo>
                  <a:lnTo>
                    <a:pt x="310" y="104"/>
                  </a:lnTo>
                  <a:lnTo>
                    <a:pt x="310" y="104"/>
                  </a:lnTo>
                  <a:lnTo>
                    <a:pt x="290" y="122"/>
                  </a:lnTo>
                  <a:lnTo>
                    <a:pt x="290" y="122"/>
                  </a:lnTo>
                  <a:lnTo>
                    <a:pt x="276" y="108"/>
                  </a:lnTo>
                  <a:lnTo>
                    <a:pt x="276" y="108"/>
                  </a:lnTo>
                  <a:lnTo>
                    <a:pt x="246" y="72"/>
                  </a:lnTo>
                  <a:lnTo>
                    <a:pt x="246" y="72"/>
                  </a:lnTo>
                  <a:lnTo>
                    <a:pt x="234" y="58"/>
                  </a:lnTo>
                  <a:lnTo>
                    <a:pt x="234" y="58"/>
                  </a:lnTo>
                  <a:lnTo>
                    <a:pt x="232" y="54"/>
                  </a:lnTo>
                  <a:lnTo>
                    <a:pt x="232" y="54"/>
                  </a:lnTo>
                  <a:lnTo>
                    <a:pt x="230" y="54"/>
                  </a:lnTo>
                  <a:lnTo>
                    <a:pt x="230" y="54"/>
                  </a:lnTo>
                  <a:lnTo>
                    <a:pt x="228" y="52"/>
                  </a:lnTo>
                  <a:lnTo>
                    <a:pt x="228" y="52"/>
                  </a:lnTo>
                  <a:lnTo>
                    <a:pt x="226" y="48"/>
                  </a:lnTo>
                  <a:lnTo>
                    <a:pt x="218" y="44"/>
                  </a:lnTo>
                  <a:lnTo>
                    <a:pt x="192" y="36"/>
                  </a:lnTo>
                  <a:lnTo>
                    <a:pt x="192" y="36"/>
                  </a:lnTo>
                  <a:lnTo>
                    <a:pt x="176" y="30"/>
                  </a:lnTo>
                  <a:lnTo>
                    <a:pt x="176" y="30"/>
                  </a:lnTo>
                  <a:lnTo>
                    <a:pt x="176" y="30"/>
                  </a:lnTo>
                  <a:lnTo>
                    <a:pt x="176" y="30"/>
                  </a:lnTo>
                  <a:lnTo>
                    <a:pt x="174" y="44"/>
                  </a:lnTo>
                  <a:lnTo>
                    <a:pt x="170" y="60"/>
                  </a:lnTo>
                  <a:lnTo>
                    <a:pt x="164" y="82"/>
                  </a:lnTo>
                  <a:lnTo>
                    <a:pt x="152" y="108"/>
                  </a:lnTo>
                  <a:lnTo>
                    <a:pt x="152" y="108"/>
                  </a:lnTo>
                  <a:lnTo>
                    <a:pt x="148" y="76"/>
                  </a:lnTo>
                  <a:lnTo>
                    <a:pt x="146" y="62"/>
                  </a:lnTo>
                  <a:lnTo>
                    <a:pt x="152" y="46"/>
                  </a:lnTo>
                  <a:lnTo>
                    <a:pt x="142" y="36"/>
                  </a:lnTo>
                  <a:lnTo>
                    <a:pt x="134" y="36"/>
                  </a:lnTo>
                  <a:lnTo>
                    <a:pt x="124" y="46"/>
                  </a:lnTo>
                  <a:lnTo>
                    <a:pt x="130" y="62"/>
                  </a:lnTo>
                  <a:lnTo>
                    <a:pt x="130" y="62"/>
                  </a:lnTo>
                  <a:lnTo>
                    <a:pt x="128" y="76"/>
                  </a:lnTo>
                  <a:lnTo>
                    <a:pt x="122" y="108"/>
                  </a:lnTo>
                  <a:lnTo>
                    <a:pt x="122" y="108"/>
                  </a:lnTo>
                  <a:lnTo>
                    <a:pt x="112" y="82"/>
                  </a:lnTo>
                  <a:lnTo>
                    <a:pt x="106" y="60"/>
                  </a:lnTo>
                  <a:lnTo>
                    <a:pt x="102" y="44"/>
                  </a:lnTo>
                  <a:lnTo>
                    <a:pt x="100" y="30"/>
                  </a:lnTo>
                  <a:lnTo>
                    <a:pt x="100" y="30"/>
                  </a:lnTo>
                  <a:lnTo>
                    <a:pt x="100" y="30"/>
                  </a:lnTo>
                  <a:lnTo>
                    <a:pt x="100" y="30"/>
                  </a:lnTo>
                  <a:lnTo>
                    <a:pt x="92" y="32"/>
                  </a:lnTo>
                  <a:lnTo>
                    <a:pt x="86" y="36"/>
                  </a:lnTo>
                  <a:lnTo>
                    <a:pt x="86" y="36"/>
                  </a:lnTo>
                  <a:lnTo>
                    <a:pt x="60" y="46"/>
                  </a:lnTo>
                  <a:lnTo>
                    <a:pt x="36" y="56"/>
                  </a:lnTo>
                  <a:lnTo>
                    <a:pt x="36" y="56"/>
                  </a:lnTo>
                  <a:lnTo>
                    <a:pt x="28" y="66"/>
                  </a:lnTo>
                  <a:lnTo>
                    <a:pt x="24" y="76"/>
                  </a:lnTo>
                  <a:lnTo>
                    <a:pt x="18" y="88"/>
                  </a:lnTo>
                  <a:lnTo>
                    <a:pt x="14" y="106"/>
                  </a:lnTo>
                  <a:lnTo>
                    <a:pt x="8" y="128"/>
                  </a:lnTo>
                  <a:lnTo>
                    <a:pt x="4" y="156"/>
                  </a:lnTo>
                  <a:lnTo>
                    <a:pt x="0" y="188"/>
                  </a:lnTo>
                  <a:lnTo>
                    <a:pt x="0" y="188"/>
                  </a:lnTo>
                  <a:lnTo>
                    <a:pt x="0" y="214"/>
                  </a:lnTo>
                  <a:lnTo>
                    <a:pt x="2" y="244"/>
                  </a:lnTo>
                  <a:lnTo>
                    <a:pt x="4" y="276"/>
                  </a:lnTo>
                  <a:lnTo>
                    <a:pt x="4" y="276"/>
                  </a:lnTo>
                  <a:lnTo>
                    <a:pt x="6" y="286"/>
                  </a:lnTo>
                  <a:lnTo>
                    <a:pt x="10" y="296"/>
                  </a:lnTo>
                  <a:lnTo>
                    <a:pt x="12" y="300"/>
                  </a:lnTo>
                  <a:lnTo>
                    <a:pt x="16" y="302"/>
                  </a:lnTo>
                  <a:lnTo>
                    <a:pt x="20" y="304"/>
                  </a:lnTo>
                  <a:lnTo>
                    <a:pt x="26" y="306"/>
                  </a:lnTo>
                  <a:lnTo>
                    <a:pt x="26" y="306"/>
                  </a:lnTo>
                  <a:lnTo>
                    <a:pt x="32" y="304"/>
                  </a:lnTo>
                  <a:lnTo>
                    <a:pt x="38" y="304"/>
                  </a:lnTo>
                  <a:lnTo>
                    <a:pt x="42" y="302"/>
                  </a:lnTo>
                  <a:lnTo>
                    <a:pt x="46" y="298"/>
                  </a:lnTo>
                  <a:lnTo>
                    <a:pt x="50" y="290"/>
                  </a:lnTo>
                  <a:lnTo>
                    <a:pt x="50" y="278"/>
                  </a:lnTo>
                  <a:lnTo>
                    <a:pt x="50" y="278"/>
                  </a:lnTo>
                  <a:lnTo>
                    <a:pt x="48" y="250"/>
                  </a:lnTo>
                  <a:lnTo>
                    <a:pt x="48" y="222"/>
                  </a:lnTo>
                  <a:lnTo>
                    <a:pt x="48" y="192"/>
                  </a:lnTo>
                  <a:lnTo>
                    <a:pt x="48" y="192"/>
                  </a:lnTo>
                  <a:lnTo>
                    <a:pt x="50" y="166"/>
                  </a:lnTo>
                  <a:lnTo>
                    <a:pt x="54" y="140"/>
                  </a:lnTo>
                  <a:lnTo>
                    <a:pt x="58" y="120"/>
                  </a:lnTo>
                  <a:lnTo>
                    <a:pt x="62" y="112"/>
                  </a:lnTo>
                  <a:lnTo>
                    <a:pt x="62" y="112"/>
                  </a:lnTo>
                  <a:lnTo>
                    <a:pt x="62" y="264"/>
                  </a:lnTo>
                  <a:lnTo>
                    <a:pt x="62" y="264"/>
                  </a:lnTo>
                  <a:lnTo>
                    <a:pt x="64" y="280"/>
                  </a:lnTo>
                  <a:lnTo>
                    <a:pt x="64" y="524"/>
                  </a:lnTo>
                  <a:lnTo>
                    <a:pt x="64" y="524"/>
                  </a:lnTo>
                  <a:lnTo>
                    <a:pt x="66" y="530"/>
                  </a:lnTo>
                  <a:lnTo>
                    <a:pt x="68" y="536"/>
                  </a:lnTo>
                  <a:lnTo>
                    <a:pt x="70" y="542"/>
                  </a:lnTo>
                  <a:lnTo>
                    <a:pt x="74" y="546"/>
                  </a:lnTo>
                  <a:lnTo>
                    <a:pt x="78" y="550"/>
                  </a:lnTo>
                  <a:lnTo>
                    <a:pt x="84" y="554"/>
                  </a:lnTo>
                  <a:lnTo>
                    <a:pt x="90" y="554"/>
                  </a:lnTo>
                  <a:lnTo>
                    <a:pt x="98" y="556"/>
                  </a:lnTo>
                  <a:lnTo>
                    <a:pt x="98" y="556"/>
                  </a:lnTo>
                  <a:lnTo>
                    <a:pt x="98" y="556"/>
                  </a:lnTo>
                  <a:lnTo>
                    <a:pt x="98" y="556"/>
                  </a:lnTo>
                  <a:lnTo>
                    <a:pt x="104" y="554"/>
                  </a:lnTo>
                  <a:lnTo>
                    <a:pt x="110" y="554"/>
                  </a:lnTo>
                  <a:lnTo>
                    <a:pt x="116" y="550"/>
                  </a:lnTo>
                  <a:lnTo>
                    <a:pt x="120" y="546"/>
                  </a:lnTo>
                  <a:lnTo>
                    <a:pt x="124" y="542"/>
                  </a:lnTo>
                  <a:lnTo>
                    <a:pt x="128" y="536"/>
                  </a:lnTo>
                  <a:lnTo>
                    <a:pt x="130" y="530"/>
                  </a:lnTo>
                  <a:lnTo>
                    <a:pt x="130" y="524"/>
                  </a:lnTo>
                  <a:lnTo>
                    <a:pt x="130" y="306"/>
                  </a:lnTo>
                  <a:lnTo>
                    <a:pt x="146" y="306"/>
                  </a:lnTo>
                  <a:lnTo>
                    <a:pt x="146" y="524"/>
                  </a:lnTo>
                  <a:lnTo>
                    <a:pt x="146" y="524"/>
                  </a:lnTo>
                  <a:lnTo>
                    <a:pt x="146" y="530"/>
                  </a:lnTo>
                  <a:lnTo>
                    <a:pt x="148" y="536"/>
                  </a:lnTo>
                  <a:lnTo>
                    <a:pt x="152" y="542"/>
                  </a:lnTo>
                  <a:lnTo>
                    <a:pt x="156" y="546"/>
                  </a:lnTo>
                  <a:lnTo>
                    <a:pt x="160" y="550"/>
                  </a:lnTo>
                  <a:lnTo>
                    <a:pt x="166" y="554"/>
                  </a:lnTo>
                  <a:lnTo>
                    <a:pt x="172" y="554"/>
                  </a:lnTo>
                  <a:lnTo>
                    <a:pt x="178" y="556"/>
                  </a:lnTo>
                  <a:lnTo>
                    <a:pt x="178" y="556"/>
                  </a:lnTo>
                  <a:lnTo>
                    <a:pt x="178" y="556"/>
                  </a:lnTo>
                  <a:lnTo>
                    <a:pt x="178" y="556"/>
                  </a:lnTo>
                  <a:lnTo>
                    <a:pt x="184" y="554"/>
                  </a:lnTo>
                  <a:lnTo>
                    <a:pt x="192" y="554"/>
                  </a:lnTo>
                  <a:lnTo>
                    <a:pt x="196" y="550"/>
                  </a:lnTo>
                  <a:lnTo>
                    <a:pt x="202" y="546"/>
                  </a:lnTo>
                  <a:lnTo>
                    <a:pt x="206" y="542"/>
                  </a:lnTo>
                  <a:lnTo>
                    <a:pt x="208" y="536"/>
                  </a:lnTo>
                  <a:lnTo>
                    <a:pt x="210" y="530"/>
                  </a:lnTo>
                  <a:lnTo>
                    <a:pt x="210" y="524"/>
                  </a:lnTo>
                  <a:lnTo>
                    <a:pt x="210" y="280"/>
                  </a:lnTo>
                  <a:lnTo>
                    <a:pt x="210" y="280"/>
                  </a:lnTo>
                  <a:lnTo>
                    <a:pt x="212" y="264"/>
                  </a:lnTo>
                  <a:lnTo>
                    <a:pt x="212" y="112"/>
                  </a:lnTo>
                  <a:lnTo>
                    <a:pt x="212" y="112"/>
                  </a:lnTo>
                  <a:lnTo>
                    <a:pt x="212" y="112"/>
                  </a:lnTo>
                  <a:lnTo>
                    <a:pt x="214" y="110"/>
                  </a:lnTo>
                  <a:lnTo>
                    <a:pt x="214" y="110"/>
                  </a:lnTo>
                  <a:lnTo>
                    <a:pt x="226" y="126"/>
                  </a:lnTo>
                  <a:lnTo>
                    <a:pt x="226" y="126"/>
                  </a:lnTo>
                  <a:lnTo>
                    <a:pt x="252" y="156"/>
                  </a:lnTo>
                  <a:lnTo>
                    <a:pt x="252" y="156"/>
                  </a:lnTo>
                  <a:lnTo>
                    <a:pt x="264" y="168"/>
                  </a:lnTo>
                  <a:lnTo>
                    <a:pt x="264" y="168"/>
                  </a:lnTo>
                  <a:lnTo>
                    <a:pt x="270" y="172"/>
                  </a:lnTo>
                  <a:lnTo>
                    <a:pt x="270" y="172"/>
                  </a:lnTo>
                  <a:lnTo>
                    <a:pt x="274" y="176"/>
                  </a:lnTo>
                  <a:lnTo>
                    <a:pt x="274" y="176"/>
                  </a:lnTo>
                  <a:lnTo>
                    <a:pt x="280" y="178"/>
                  </a:lnTo>
                  <a:lnTo>
                    <a:pt x="280" y="178"/>
                  </a:lnTo>
                  <a:lnTo>
                    <a:pt x="280" y="178"/>
                  </a:lnTo>
                  <a:lnTo>
                    <a:pt x="288" y="180"/>
                  </a:lnTo>
                  <a:lnTo>
                    <a:pt x="288" y="180"/>
                  </a:lnTo>
                  <a:lnTo>
                    <a:pt x="296" y="178"/>
                  </a:lnTo>
                  <a:lnTo>
                    <a:pt x="296" y="178"/>
                  </a:lnTo>
                  <a:lnTo>
                    <a:pt x="304" y="174"/>
                  </a:lnTo>
                  <a:lnTo>
                    <a:pt x="304"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44" name="Freeform 86"/>
            <p:cNvSpPr>
              <a:spLocks/>
            </p:cNvSpPr>
            <p:nvPr/>
          </p:nvSpPr>
          <p:spPr bwMode="auto">
            <a:xfrm>
              <a:off x="13138150" y="5483225"/>
              <a:ext cx="88900" cy="187325"/>
            </a:xfrm>
            <a:custGeom>
              <a:avLst/>
              <a:gdLst>
                <a:gd name="T0" fmla="*/ 0 w 56"/>
                <a:gd name="T1" fmla="*/ 4 h 118"/>
                <a:gd name="T2" fmla="*/ 0 w 56"/>
                <a:gd name="T3" fmla="*/ 114 h 118"/>
                <a:gd name="T4" fmla="*/ 0 w 56"/>
                <a:gd name="T5" fmla="*/ 114 h 118"/>
                <a:gd name="T6" fmla="*/ 2 w 56"/>
                <a:gd name="T7" fmla="*/ 116 h 118"/>
                <a:gd name="T8" fmla="*/ 6 w 56"/>
                <a:gd name="T9" fmla="*/ 118 h 118"/>
                <a:gd name="T10" fmla="*/ 50 w 56"/>
                <a:gd name="T11" fmla="*/ 118 h 118"/>
                <a:gd name="T12" fmla="*/ 50 w 56"/>
                <a:gd name="T13" fmla="*/ 118 h 118"/>
                <a:gd name="T14" fmla="*/ 54 w 56"/>
                <a:gd name="T15" fmla="*/ 116 h 118"/>
                <a:gd name="T16" fmla="*/ 56 w 56"/>
                <a:gd name="T17" fmla="*/ 114 h 118"/>
                <a:gd name="T18" fmla="*/ 56 w 56"/>
                <a:gd name="T19" fmla="*/ 4 h 118"/>
                <a:gd name="T20" fmla="*/ 56 w 56"/>
                <a:gd name="T21" fmla="*/ 4 h 118"/>
                <a:gd name="T22" fmla="*/ 54 w 56"/>
                <a:gd name="T23" fmla="*/ 0 h 118"/>
                <a:gd name="T24" fmla="*/ 50 w 56"/>
                <a:gd name="T25" fmla="*/ 0 h 118"/>
                <a:gd name="T26" fmla="*/ 6 w 56"/>
                <a:gd name="T27" fmla="*/ 0 h 118"/>
                <a:gd name="T28" fmla="*/ 6 w 56"/>
                <a:gd name="T29" fmla="*/ 0 h 118"/>
                <a:gd name="T30" fmla="*/ 2 w 56"/>
                <a:gd name="T31" fmla="*/ 0 h 118"/>
                <a:gd name="T32" fmla="*/ 0 w 56"/>
                <a:gd name="T33" fmla="*/ 4 h 118"/>
                <a:gd name="T34" fmla="*/ 0 w 56"/>
                <a:gd name="T3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18">
                  <a:moveTo>
                    <a:pt x="0" y="4"/>
                  </a:moveTo>
                  <a:lnTo>
                    <a:pt x="0" y="114"/>
                  </a:lnTo>
                  <a:lnTo>
                    <a:pt x="0" y="114"/>
                  </a:lnTo>
                  <a:lnTo>
                    <a:pt x="2" y="116"/>
                  </a:lnTo>
                  <a:lnTo>
                    <a:pt x="6" y="118"/>
                  </a:lnTo>
                  <a:lnTo>
                    <a:pt x="50" y="118"/>
                  </a:lnTo>
                  <a:lnTo>
                    <a:pt x="50" y="118"/>
                  </a:lnTo>
                  <a:lnTo>
                    <a:pt x="54" y="116"/>
                  </a:lnTo>
                  <a:lnTo>
                    <a:pt x="56" y="114"/>
                  </a:lnTo>
                  <a:lnTo>
                    <a:pt x="56" y="4"/>
                  </a:lnTo>
                  <a:lnTo>
                    <a:pt x="56" y="4"/>
                  </a:lnTo>
                  <a:lnTo>
                    <a:pt x="54" y="0"/>
                  </a:lnTo>
                  <a:lnTo>
                    <a:pt x="50" y="0"/>
                  </a:lnTo>
                  <a:lnTo>
                    <a:pt x="6" y="0"/>
                  </a:lnTo>
                  <a:lnTo>
                    <a:pt x="6" y="0"/>
                  </a:lnTo>
                  <a:lnTo>
                    <a:pt x="2"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45" name="Freeform 87"/>
            <p:cNvSpPr>
              <a:spLocks/>
            </p:cNvSpPr>
            <p:nvPr/>
          </p:nvSpPr>
          <p:spPr bwMode="auto">
            <a:xfrm>
              <a:off x="13265150" y="5346700"/>
              <a:ext cx="85725" cy="323850"/>
            </a:xfrm>
            <a:custGeom>
              <a:avLst/>
              <a:gdLst>
                <a:gd name="T0" fmla="*/ 50 w 54"/>
                <a:gd name="T1" fmla="*/ 204 h 204"/>
                <a:gd name="T2" fmla="*/ 50 w 54"/>
                <a:gd name="T3" fmla="*/ 204 h 204"/>
                <a:gd name="T4" fmla="*/ 54 w 54"/>
                <a:gd name="T5" fmla="*/ 202 h 204"/>
                <a:gd name="T6" fmla="*/ 54 w 54"/>
                <a:gd name="T7" fmla="*/ 200 h 204"/>
                <a:gd name="T8" fmla="*/ 54 w 54"/>
                <a:gd name="T9" fmla="*/ 4 h 204"/>
                <a:gd name="T10" fmla="*/ 54 w 54"/>
                <a:gd name="T11" fmla="*/ 4 h 204"/>
                <a:gd name="T12" fmla="*/ 54 w 54"/>
                <a:gd name="T13" fmla="*/ 0 h 204"/>
                <a:gd name="T14" fmla="*/ 50 w 54"/>
                <a:gd name="T15" fmla="*/ 0 h 204"/>
                <a:gd name="T16" fmla="*/ 4 w 54"/>
                <a:gd name="T17" fmla="*/ 0 h 204"/>
                <a:gd name="T18" fmla="*/ 4 w 54"/>
                <a:gd name="T19" fmla="*/ 0 h 204"/>
                <a:gd name="T20" fmla="*/ 0 w 54"/>
                <a:gd name="T21" fmla="*/ 0 h 204"/>
                <a:gd name="T22" fmla="*/ 0 w 54"/>
                <a:gd name="T23" fmla="*/ 4 h 204"/>
                <a:gd name="T24" fmla="*/ 0 w 54"/>
                <a:gd name="T25" fmla="*/ 200 h 204"/>
                <a:gd name="T26" fmla="*/ 0 w 54"/>
                <a:gd name="T27" fmla="*/ 200 h 204"/>
                <a:gd name="T28" fmla="*/ 0 w 54"/>
                <a:gd name="T29" fmla="*/ 202 h 204"/>
                <a:gd name="T30" fmla="*/ 4 w 54"/>
                <a:gd name="T31" fmla="*/ 204 h 204"/>
                <a:gd name="T32" fmla="*/ 50 w 54"/>
                <a:gd name="T3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04">
                  <a:moveTo>
                    <a:pt x="50" y="204"/>
                  </a:moveTo>
                  <a:lnTo>
                    <a:pt x="50" y="204"/>
                  </a:lnTo>
                  <a:lnTo>
                    <a:pt x="54" y="202"/>
                  </a:lnTo>
                  <a:lnTo>
                    <a:pt x="54" y="200"/>
                  </a:lnTo>
                  <a:lnTo>
                    <a:pt x="54" y="4"/>
                  </a:lnTo>
                  <a:lnTo>
                    <a:pt x="54" y="4"/>
                  </a:lnTo>
                  <a:lnTo>
                    <a:pt x="54" y="0"/>
                  </a:lnTo>
                  <a:lnTo>
                    <a:pt x="50" y="0"/>
                  </a:lnTo>
                  <a:lnTo>
                    <a:pt x="4" y="0"/>
                  </a:lnTo>
                  <a:lnTo>
                    <a:pt x="4" y="0"/>
                  </a:lnTo>
                  <a:lnTo>
                    <a:pt x="0" y="0"/>
                  </a:lnTo>
                  <a:lnTo>
                    <a:pt x="0" y="4"/>
                  </a:lnTo>
                  <a:lnTo>
                    <a:pt x="0" y="200"/>
                  </a:lnTo>
                  <a:lnTo>
                    <a:pt x="0" y="200"/>
                  </a:lnTo>
                  <a:lnTo>
                    <a:pt x="0" y="202"/>
                  </a:lnTo>
                  <a:lnTo>
                    <a:pt x="4" y="204"/>
                  </a:lnTo>
                  <a:lnTo>
                    <a:pt x="50"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46" name="Freeform 88"/>
            <p:cNvSpPr>
              <a:spLocks/>
            </p:cNvSpPr>
            <p:nvPr/>
          </p:nvSpPr>
          <p:spPr bwMode="auto">
            <a:xfrm>
              <a:off x="13388975" y="5514975"/>
              <a:ext cx="88900" cy="155575"/>
            </a:xfrm>
            <a:custGeom>
              <a:avLst/>
              <a:gdLst>
                <a:gd name="T0" fmla="*/ 50 w 56"/>
                <a:gd name="T1" fmla="*/ 98 h 98"/>
                <a:gd name="T2" fmla="*/ 50 w 56"/>
                <a:gd name="T3" fmla="*/ 98 h 98"/>
                <a:gd name="T4" fmla="*/ 54 w 56"/>
                <a:gd name="T5" fmla="*/ 96 h 98"/>
                <a:gd name="T6" fmla="*/ 56 w 56"/>
                <a:gd name="T7" fmla="*/ 94 h 98"/>
                <a:gd name="T8" fmla="*/ 56 w 56"/>
                <a:gd name="T9" fmla="*/ 6 h 98"/>
                <a:gd name="T10" fmla="*/ 56 w 56"/>
                <a:gd name="T11" fmla="*/ 6 h 98"/>
                <a:gd name="T12" fmla="*/ 54 w 56"/>
                <a:gd name="T13" fmla="*/ 2 h 98"/>
                <a:gd name="T14" fmla="*/ 50 w 56"/>
                <a:gd name="T15" fmla="*/ 0 h 98"/>
                <a:gd name="T16" fmla="*/ 6 w 56"/>
                <a:gd name="T17" fmla="*/ 0 h 98"/>
                <a:gd name="T18" fmla="*/ 6 w 56"/>
                <a:gd name="T19" fmla="*/ 0 h 98"/>
                <a:gd name="T20" fmla="*/ 2 w 56"/>
                <a:gd name="T21" fmla="*/ 2 h 98"/>
                <a:gd name="T22" fmla="*/ 0 w 56"/>
                <a:gd name="T23" fmla="*/ 6 h 98"/>
                <a:gd name="T24" fmla="*/ 0 w 56"/>
                <a:gd name="T25" fmla="*/ 94 h 98"/>
                <a:gd name="T26" fmla="*/ 0 w 56"/>
                <a:gd name="T27" fmla="*/ 94 h 98"/>
                <a:gd name="T28" fmla="*/ 2 w 56"/>
                <a:gd name="T29" fmla="*/ 96 h 98"/>
                <a:gd name="T30" fmla="*/ 6 w 56"/>
                <a:gd name="T31" fmla="*/ 98 h 98"/>
                <a:gd name="T32" fmla="*/ 50 w 56"/>
                <a:gd name="T3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8">
                  <a:moveTo>
                    <a:pt x="50" y="98"/>
                  </a:moveTo>
                  <a:lnTo>
                    <a:pt x="50" y="98"/>
                  </a:lnTo>
                  <a:lnTo>
                    <a:pt x="54" y="96"/>
                  </a:lnTo>
                  <a:lnTo>
                    <a:pt x="56" y="94"/>
                  </a:lnTo>
                  <a:lnTo>
                    <a:pt x="56" y="6"/>
                  </a:lnTo>
                  <a:lnTo>
                    <a:pt x="56" y="6"/>
                  </a:lnTo>
                  <a:lnTo>
                    <a:pt x="54" y="2"/>
                  </a:lnTo>
                  <a:lnTo>
                    <a:pt x="50" y="0"/>
                  </a:lnTo>
                  <a:lnTo>
                    <a:pt x="6" y="0"/>
                  </a:lnTo>
                  <a:lnTo>
                    <a:pt x="6" y="0"/>
                  </a:lnTo>
                  <a:lnTo>
                    <a:pt x="2" y="2"/>
                  </a:lnTo>
                  <a:lnTo>
                    <a:pt x="0" y="6"/>
                  </a:lnTo>
                  <a:lnTo>
                    <a:pt x="0" y="94"/>
                  </a:lnTo>
                  <a:lnTo>
                    <a:pt x="0" y="94"/>
                  </a:lnTo>
                  <a:lnTo>
                    <a:pt x="2" y="96"/>
                  </a:lnTo>
                  <a:lnTo>
                    <a:pt x="6" y="98"/>
                  </a:lnTo>
                  <a:lnTo>
                    <a:pt x="5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47" name="Freeform 89"/>
            <p:cNvSpPr>
              <a:spLocks/>
            </p:cNvSpPr>
            <p:nvPr/>
          </p:nvSpPr>
          <p:spPr bwMode="auto">
            <a:xfrm>
              <a:off x="13515975" y="5441950"/>
              <a:ext cx="85725" cy="228600"/>
            </a:xfrm>
            <a:custGeom>
              <a:avLst/>
              <a:gdLst>
                <a:gd name="T0" fmla="*/ 50 w 54"/>
                <a:gd name="T1" fmla="*/ 144 h 144"/>
                <a:gd name="T2" fmla="*/ 50 w 54"/>
                <a:gd name="T3" fmla="*/ 144 h 144"/>
                <a:gd name="T4" fmla="*/ 54 w 54"/>
                <a:gd name="T5" fmla="*/ 142 h 144"/>
                <a:gd name="T6" fmla="*/ 54 w 54"/>
                <a:gd name="T7" fmla="*/ 140 h 144"/>
                <a:gd name="T8" fmla="*/ 54 w 54"/>
                <a:gd name="T9" fmla="*/ 6 h 144"/>
                <a:gd name="T10" fmla="*/ 54 w 54"/>
                <a:gd name="T11" fmla="*/ 6 h 144"/>
                <a:gd name="T12" fmla="*/ 54 w 54"/>
                <a:gd name="T13" fmla="*/ 2 h 144"/>
                <a:gd name="T14" fmla="*/ 50 w 54"/>
                <a:gd name="T15" fmla="*/ 0 h 144"/>
                <a:gd name="T16" fmla="*/ 4 w 54"/>
                <a:gd name="T17" fmla="*/ 0 h 144"/>
                <a:gd name="T18" fmla="*/ 4 w 54"/>
                <a:gd name="T19" fmla="*/ 0 h 144"/>
                <a:gd name="T20" fmla="*/ 2 w 54"/>
                <a:gd name="T21" fmla="*/ 2 h 144"/>
                <a:gd name="T22" fmla="*/ 0 w 54"/>
                <a:gd name="T23" fmla="*/ 6 h 144"/>
                <a:gd name="T24" fmla="*/ 0 w 54"/>
                <a:gd name="T25" fmla="*/ 140 h 144"/>
                <a:gd name="T26" fmla="*/ 0 w 54"/>
                <a:gd name="T27" fmla="*/ 140 h 144"/>
                <a:gd name="T28" fmla="*/ 2 w 54"/>
                <a:gd name="T29" fmla="*/ 142 h 144"/>
                <a:gd name="T30" fmla="*/ 4 w 54"/>
                <a:gd name="T31" fmla="*/ 144 h 144"/>
                <a:gd name="T32" fmla="*/ 50 w 54"/>
                <a:gd name="T3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44">
                  <a:moveTo>
                    <a:pt x="50" y="144"/>
                  </a:moveTo>
                  <a:lnTo>
                    <a:pt x="50" y="144"/>
                  </a:lnTo>
                  <a:lnTo>
                    <a:pt x="54" y="142"/>
                  </a:lnTo>
                  <a:lnTo>
                    <a:pt x="54" y="140"/>
                  </a:lnTo>
                  <a:lnTo>
                    <a:pt x="54" y="6"/>
                  </a:lnTo>
                  <a:lnTo>
                    <a:pt x="54" y="6"/>
                  </a:lnTo>
                  <a:lnTo>
                    <a:pt x="54" y="2"/>
                  </a:lnTo>
                  <a:lnTo>
                    <a:pt x="50" y="0"/>
                  </a:lnTo>
                  <a:lnTo>
                    <a:pt x="4" y="0"/>
                  </a:lnTo>
                  <a:lnTo>
                    <a:pt x="4" y="0"/>
                  </a:lnTo>
                  <a:lnTo>
                    <a:pt x="2" y="2"/>
                  </a:lnTo>
                  <a:lnTo>
                    <a:pt x="0" y="6"/>
                  </a:lnTo>
                  <a:lnTo>
                    <a:pt x="0" y="140"/>
                  </a:lnTo>
                  <a:lnTo>
                    <a:pt x="0" y="140"/>
                  </a:lnTo>
                  <a:lnTo>
                    <a:pt x="2" y="142"/>
                  </a:lnTo>
                  <a:lnTo>
                    <a:pt x="4" y="144"/>
                  </a:lnTo>
                  <a:lnTo>
                    <a:pt x="50"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48" name="Freeform 90"/>
            <p:cNvSpPr>
              <a:spLocks/>
            </p:cNvSpPr>
            <p:nvPr/>
          </p:nvSpPr>
          <p:spPr bwMode="auto">
            <a:xfrm>
              <a:off x="12963525" y="5162550"/>
              <a:ext cx="812800" cy="1057275"/>
            </a:xfrm>
            <a:custGeom>
              <a:avLst/>
              <a:gdLst>
                <a:gd name="T0" fmla="*/ 494 w 512"/>
                <a:gd name="T1" fmla="*/ 42 h 666"/>
                <a:gd name="T2" fmla="*/ 508 w 512"/>
                <a:gd name="T3" fmla="*/ 36 h 666"/>
                <a:gd name="T4" fmla="*/ 512 w 512"/>
                <a:gd name="T5" fmla="*/ 24 h 666"/>
                <a:gd name="T6" fmla="*/ 512 w 512"/>
                <a:gd name="T7" fmla="*/ 18 h 666"/>
                <a:gd name="T8" fmla="*/ 508 w 512"/>
                <a:gd name="T9" fmla="*/ 6 h 666"/>
                <a:gd name="T10" fmla="*/ 494 w 512"/>
                <a:gd name="T11" fmla="*/ 0 h 666"/>
                <a:gd name="T12" fmla="*/ 18 w 512"/>
                <a:gd name="T13" fmla="*/ 0 h 666"/>
                <a:gd name="T14" fmla="*/ 6 w 512"/>
                <a:gd name="T15" fmla="*/ 6 h 666"/>
                <a:gd name="T16" fmla="*/ 0 w 512"/>
                <a:gd name="T17" fmla="*/ 18 h 666"/>
                <a:gd name="T18" fmla="*/ 0 w 512"/>
                <a:gd name="T19" fmla="*/ 24 h 666"/>
                <a:gd name="T20" fmla="*/ 6 w 512"/>
                <a:gd name="T21" fmla="*/ 36 h 666"/>
                <a:gd name="T22" fmla="*/ 18 w 512"/>
                <a:gd name="T23" fmla="*/ 42 h 666"/>
                <a:gd name="T24" fmla="*/ 28 w 512"/>
                <a:gd name="T25" fmla="*/ 186 h 666"/>
                <a:gd name="T26" fmla="*/ 44 w 512"/>
                <a:gd name="T27" fmla="*/ 168 h 666"/>
                <a:gd name="T28" fmla="*/ 46 w 512"/>
                <a:gd name="T29" fmla="*/ 168 h 666"/>
                <a:gd name="T30" fmla="*/ 50 w 512"/>
                <a:gd name="T31" fmla="*/ 42 h 666"/>
                <a:gd name="T32" fmla="*/ 464 w 512"/>
                <a:gd name="T33" fmla="*/ 354 h 666"/>
                <a:gd name="T34" fmla="*/ 50 w 512"/>
                <a:gd name="T35" fmla="*/ 268 h 666"/>
                <a:gd name="T36" fmla="*/ 32 w 512"/>
                <a:gd name="T37" fmla="*/ 284 h 666"/>
                <a:gd name="T38" fmla="*/ 28 w 512"/>
                <a:gd name="T39" fmla="*/ 286 h 666"/>
                <a:gd name="T40" fmla="*/ 18 w 512"/>
                <a:gd name="T41" fmla="*/ 354 h 666"/>
                <a:gd name="T42" fmla="*/ 12 w 512"/>
                <a:gd name="T43" fmla="*/ 354 h 666"/>
                <a:gd name="T44" fmla="*/ 2 w 512"/>
                <a:gd name="T45" fmla="*/ 364 h 666"/>
                <a:gd name="T46" fmla="*/ 0 w 512"/>
                <a:gd name="T47" fmla="*/ 376 h 666"/>
                <a:gd name="T48" fmla="*/ 2 w 512"/>
                <a:gd name="T49" fmla="*/ 384 h 666"/>
                <a:gd name="T50" fmla="*/ 12 w 512"/>
                <a:gd name="T51" fmla="*/ 394 h 666"/>
                <a:gd name="T52" fmla="*/ 240 w 512"/>
                <a:gd name="T53" fmla="*/ 394 h 666"/>
                <a:gd name="T54" fmla="*/ 240 w 512"/>
                <a:gd name="T55" fmla="*/ 520 h 666"/>
                <a:gd name="T56" fmla="*/ 122 w 512"/>
                <a:gd name="T57" fmla="*/ 638 h 666"/>
                <a:gd name="T58" fmla="*/ 120 w 512"/>
                <a:gd name="T59" fmla="*/ 642 h 666"/>
                <a:gd name="T60" fmla="*/ 120 w 512"/>
                <a:gd name="T61" fmla="*/ 652 h 666"/>
                <a:gd name="T62" fmla="*/ 128 w 512"/>
                <a:gd name="T63" fmla="*/ 662 h 666"/>
                <a:gd name="T64" fmla="*/ 132 w 512"/>
                <a:gd name="T65" fmla="*/ 664 h 666"/>
                <a:gd name="T66" fmla="*/ 142 w 512"/>
                <a:gd name="T67" fmla="*/ 664 h 666"/>
                <a:gd name="T68" fmla="*/ 238 w 512"/>
                <a:gd name="T69" fmla="*/ 570 h 666"/>
                <a:gd name="T70" fmla="*/ 240 w 512"/>
                <a:gd name="T71" fmla="*/ 568 h 666"/>
                <a:gd name="T72" fmla="*/ 240 w 512"/>
                <a:gd name="T73" fmla="*/ 632 h 666"/>
                <a:gd name="T74" fmla="*/ 244 w 512"/>
                <a:gd name="T75" fmla="*/ 642 h 666"/>
                <a:gd name="T76" fmla="*/ 252 w 512"/>
                <a:gd name="T77" fmla="*/ 646 h 666"/>
                <a:gd name="T78" fmla="*/ 262 w 512"/>
                <a:gd name="T79" fmla="*/ 646 h 666"/>
                <a:gd name="T80" fmla="*/ 270 w 512"/>
                <a:gd name="T81" fmla="*/ 642 h 666"/>
                <a:gd name="T82" fmla="*/ 274 w 512"/>
                <a:gd name="T83" fmla="*/ 632 h 666"/>
                <a:gd name="T84" fmla="*/ 362 w 512"/>
                <a:gd name="T85" fmla="*/ 662 h 666"/>
                <a:gd name="T86" fmla="*/ 366 w 512"/>
                <a:gd name="T87" fmla="*/ 664 h 666"/>
                <a:gd name="T88" fmla="*/ 376 w 512"/>
                <a:gd name="T89" fmla="*/ 664 h 666"/>
                <a:gd name="T90" fmla="*/ 386 w 512"/>
                <a:gd name="T91" fmla="*/ 656 h 666"/>
                <a:gd name="T92" fmla="*/ 390 w 512"/>
                <a:gd name="T93" fmla="*/ 652 h 666"/>
                <a:gd name="T94" fmla="*/ 390 w 512"/>
                <a:gd name="T95" fmla="*/ 642 h 666"/>
                <a:gd name="T96" fmla="*/ 274 w 512"/>
                <a:gd name="T97" fmla="*/ 526 h 666"/>
                <a:gd name="T98" fmla="*/ 494 w 512"/>
                <a:gd name="T99" fmla="*/ 394 h 666"/>
                <a:gd name="T100" fmla="*/ 502 w 512"/>
                <a:gd name="T101" fmla="*/ 394 h 666"/>
                <a:gd name="T102" fmla="*/ 512 w 512"/>
                <a:gd name="T103" fmla="*/ 384 h 666"/>
                <a:gd name="T104" fmla="*/ 512 w 512"/>
                <a:gd name="T105" fmla="*/ 372 h 666"/>
                <a:gd name="T106" fmla="*/ 512 w 512"/>
                <a:gd name="T107" fmla="*/ 364 h 666"/>
                <a:gd name="T108" fmla="*/ 502 w 512"/>
                <a:gd name="T109" fmla="*/ 354 h 666"/>
                <a:gd name="T110" fmla="*/ 484 w 512"/>
                <a:gd name="T111" fmla="*/ 354 h 666"/>
                <a:gd name="T112" fmla="*/ 494 w 512"/>
                <a:gd name="T113" fmla="*/ 4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666">
                  <a:moveTo>
                    <a:pt x="494" y="42"/>
                  </a:moveTo>
                  <a:lnTo>
                    <a:pt x="494" y="42"/>
                  </a:lnTo>
                  <a:lnTo>
                    <a:pt x="502" y="40"/>
                  </a:lnTo>
                  <a:lnTo>
                    <a:pt x="508" y="36"/>
                  </a:lnTo>
                  <a:lnTo>
                    <a:pt x="512" y="30"/>
                  </a:lnTo>
                  <a:lnTo>
                    <a:pt x="512" y="24"/>
                  </a:lnTo>
                  <a:lnTo>
                    <a:pt x="512" y="18"/>
                  </a:lnTo>
                  <a:lnTo>
                    <a:pt x="512" y="18"/>
                  </a:lnTo>
                  <a:lnTo>
                    <a:pt x="512" y="12"/>
                  </a:lnTo>
                  <a:lnTo>
                    <a:pt x="508" y="6"/>
                  </a:lnTo>
                  <a:lnTo>
                    <a:pt x="502" y="2"/>
                  </a:lnTo>
                  <a:lnTo>
                    <a:pt x="494" y="0"/>
                  </a:lnTo>
                  <a:lnTo>
                    <a:pt x="18" y="0"/>
                  </a:lnTo>
                  <a:lnTo>
                    <a:pt x="18" y="0"/>
                  </a:lnTo>
                  <a:lnTo>
                    <a:pt x="12" y="2"/>
                  </a:lnTo>
                  <a:lnTo>
                    <a:pt x="6" y="6"/>
                  </a:lnTo>
                  <a:lnTo>
                    <a:pt x="2" y="12"/>
                  </a:lnTo>
                  <a:lnTo>
                    <a:pt x="0" y="18"/>
                  </a:lnTo>
                  <a:lnTo>
                    <a:pt x="0" y="24"/>
                  </a:lnTo>
                  <a:lnTo>
                    <a:pt x="0" y="24"/>
                  </a:lnTo>
                  <a:lnTo>
                    <a:pt x="2" y="30"/>
                  </a:lnTo>
                  <a:lnTo>
                    <a:pt x="6" y="36"/>
                  </a:lnTo>
                  <a:lnTo>
                    <a:pt x="12" y="40"/>
                  </a:lnTo>
                  <a:lnTo>
                    <a:pt x="18" y="42"/>
                  </a:lnTo>
                  <a:lnTo>
                    <a:pt x="28" y="42"/>
                  </a:lnTo>
                  <a:lnTo>
                    <a:pt x="28" y="186"/>
                  </a:lnTo>
                  <a:lnTo>
                    <a:pt x="28" y="186"/>
                  </a:lnTo>
                  <a:lnTo>
                    <a:pt x="44" y="168"/>
                  </a:lnTo>
                  <a:lnTo>
                    <a:pt x="46" y="168"/>
                  </a:lnTo>
                  <a:lnTo>
                    <a:pt x="46" y="168"/>
                  </a:lnTo>
                  <a:lnTo>
                    <a:pt x="50" y="164"/>
                  </a:lnTo>
                  <a:lnTo>
                    <a:pt x="50" y="42"/>
                  </a:lnTo>
                  <a:lnTo>
                    <a:pt x="464" y="42"/>
                  </a:lnTo>
                  <a:lnTo>
                    <a:pt x="464" y="354"/>
                  </a:lnTo>
                  <a:lnTo>
                    <a:pt x="50" y="354"/>
                  </a:lnTo>
                  <a:lnTo>
                    <a:pt x="50" y="268"/>
                  </a:lnTo>
                  <a:lnTo>
                    <a:pt x="50" y="268"/>
                  </a:lnTo>
                  <a:lnTo>
                    <a:pt x="32" y="284"/>
                  </a:lnTo>
                  <a:lnTo>
                    <a:pt x="32" y="284"/>
                  </a:lnTo>
                  <a:lnTo>
                    <a:pt x="28" y="286"/>
                  </a:lnTo>
                  <a:lnTo>
                    <a:pt x="28" y="354"/>
                  </a:lnTo>
                  <a:lnTo>
                    <a:pt x="18" y="354"/>
                  </a:lnTo>
                  <a:lnTo>
                    <a:pt x="18" y="354"/>
                  </a:lnTo>
                  <a:lnTo>
                    <a:pt x="12" y="354"/>
                  </a:lnTo>
                  <a:lnTo>
                    <a:pt x="6" y="358"/>
                  </a:lnTo>
                  <a:lnTo>
                    <a:pt x="2" y="364"/>
                  </a:lnTo>
                  <a:lnTo>
                    <a:pt x="0" y="372"/>
                  </a:lnTo>
                  <a:lnTo>
                    <a:pt x="0" y="376"/>
                  </a:lnTo>
                  <a:lnTo>
                    <a:pt x="0" y="376"/>
                  </a:lnTo>
                  <a:lnTo>
                    <a:pt x="2" y="384"/>
                  </a:lnTo>
                  <a:lnTo>
                    <a:pt x="6" y="390"/>
                  </a:lnTo>
                  <a:lnTo>
                    <a:pt x="12" y="394"/>
                  </a:lnTo>
                  <a:lnTo>
                    <a:pt x="18" y="394"/>
                  </a:lnTo>
                  <a:lnTo>
                    <a:pt x="240" y="394"/>
                  </a:lnTo>
                  <a:lnTo>
                    <a:pt x="240" y="520"/>
                  </a:lnTo>
                  <a:lnTo>
                    <a:pt x="240" y="520"/>
                  </a:lnTo>
                  <a:lnTo>
                    <a:pt x="238" y="522"/>
                  </a:lnTo>
                  <a:lnTo>
                    <a:pt x="122" y="638"/>
                  </a:lnTo>
                  <a:lnTo>
                    <a:pt x="122" y="638"/>
                  </a:lnTo>
                  <a:lnTo>
                    <a:pt x="120" y="642"/>
                  </a:lnTo>
                  <a:lnTo>
                    <a:pt x="118" y="646"/>
                  </a:lnTo>
                  <a:lnTo>
                    <a:pt x="120" y="652"/>
                  </a:lnTo>
                  <a:lnTo>
                    <a:pt x="122" y="656"/>
                  </a:lnTo>
                  <a:lnTo>
                    <a:pt x="128" y="662"/>
                  </a:lnTo>
                  <a:lnTo>
                    <a:pt x="128" y="662"/>
                  </a:lnTo>
                  <a:lnTo>
                    <a:pt x="132" y="664"/>
                  </a:lnTo>
                  <a:lnTo>
                    <a:pt x="138" y="666"/>
                  </a:lnTo>
                  <a:lnTo>
                    <a:pt x="142" y="664"/>
                  </a:lnTo>
                  <a:lnTo>
                    <a:pt x="146" y="662"/>
                  </a:lnTo>
                  <a:lnTo>
                    <a:pt x="238" y="570"/>
                  </a:lnTo>
                  <a:lnTo>
                    <a:pt x="238" y="570"/>
                  </a:lnTo>
                  <a:lnTo>
                    <a:pt x="240" y="568"/>
                  </a:lnTo>
                  <a:lnTo>
                    <a:pt x="240" y="632"/>
                  </a:lnTo>
                  <a:lnTo>
                    <a:pt x="240" y="632"/>
                  </a:lnTo>
                  <a:lnTo>
                    <a:pt x="240" y="638"/>
                  </a:lnTo>
                  <a:lnTo>
                    <a:pt x="244" y="642"/>
                  </a:lnTo>
                  <a:lnTo>
                    <a:pt x="248" y="644"/>
                  </a:lnTo>
                  <a:lnTo>
                    <a:pt x="252" y="646"/>
                  </a:lnTo>
                  <a:lnTo>
                    <a:pt x="262" y="646"/>
                  </a:lnTo>
                  <a:lnTo>
                    <a:pt x="262" y="646"/>
                  </a:lnTo>
                  <a:lnTo>
                    <a:pt x="266" y="644"/>
                  </a:lnTo>
                  <a:lnTo>
                    <a:pt x="270" y="642"/>
                  </a:lnTo>
                  <a:lnTo>
                    <a:pt x="274" y="638"/>
                  </a:lnTo>
                  <a:lnTo>
                    <a:pt x="274" y="632"/>
                  </a:lnTo>
                  <a:lnTo>
                    <a:pt x="274" y="574"/>
                  </a:lnTo>
                  <a:lnTo>
                    <a:pt x="362" y="662"/>
                  </a:lnTo>
                  <a:lnTo>
                    <a:pt x="362" y="662"/>
                  </a:lnTo>
                  <a:lnTo>
                    <a:pt x="366" y="664"/>
                  </a:lnTo>
                  <a:lnTo>
                    <a:pt x="372" y="666"/>
                  </a:lnTo>
                  <a:lnTo>
                    <a:pt x="376" y="664"/>
                  </a:lnTo>
                  <a:lnTo>
                    <a:pt x="380" y="662"/>
                  </a:lnTo>
                  <a:lnTo>
                    <a:pt x="386" y="656"/>
                  </a:lnTo>
                  <a:lnTo>
                    <a:pt x="386" y="656"/>
                  </a:lnTo>
                  <a:lnTo>
                    <a:pt x="390" y="652"/>
                  </a:lnTo>
                  <a:lnTo>
                    <a:pt x="390" y="646"/>
                  </a:lnTo>
                  <a:lnTo>
                    <a:pt x="390" y="642"/>
                  </a:lnTo>
                  <a:lnTo>
                    <a:pt x="386" y="638"/>
                  </a:lnTo>
                  <a:lnTo>
                    <a:pt x="274" y="526"/>
                  </a:lnTo>
                  <a:lnTo>
                    <a:pt x="274" y="394"/>
                  </a:lnTo>
                  <a:lnTo>
                    <a:pt x="494" y="394"/>
                  </a:lnTo>
                  <a:lnTo>
                    <a:pt x="494" y="394"/>
                  </a:lnTo>
                  <a:lnTo>
                    <a:pt x="502" y="394"/>
                  </a:lnTo>
                  <a:lnTo>
                    <a:pt x="508" y="390"/>
                  </a:lnTo>
                  <a:lnTo>
                    <a:pt x="512" y="384"/>
                  </a:lnTo>
                  <a:lnTo>
                    <a:pt x="512" y="376"/>
                  </a:lnTo>
                  <a:lnTo>
                    <a:pt x="512" y="372"/>
                  </a:lnTo>
                  <a:lnTo>
                    <a:pt x="512" y="372"/>
                  </a:lnTo>
                  <a:lnTo>
                    <a:pt x="512" y="364"/>
                  </a:lnTo>
                  <a:lnTo>
                    <a:pt x="508" y="358"/>
                  </a:lnTo>
                  <a:lnTo>
                    <a:pt x="502" y="354"/>
                  </a:lnTo>
                  <a:lnTo>
                    <a:pt x="494" y="354"/>
                  </a:lnTo>
                  <a:lnTo>
                    <a:pt x="484" y="354"/>
                  </a:lnTo>
                  <a:lnTo>
                    <a:pt x="484" y="42"/>
                  </a:lnTo>
                  <a:lnTo>
                    <a:pt x="49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grpSp>
      <p:grpSp>
        <p:nvGrpSpPr>
          <p:cNvPr id="249" name="Group 248"/>
          <p:cNvGrpSpPr/>
          <p:nvPr/>
        </p:nvGrpSpPr>
        <p:grpSpPr>
          <a:xfrm>
            <a:off x="3209767" y="3498018"/>
            <a:ext cx="403245" cy="448519"/>
            <a:chOff x="8145463" y="476250"/>
            <a:chExt cx="1060450" cy="1179513"/>
          </a:xfrm>
          <a:solidFill>
            <a:schemeClr val="bg1"/>
          </a:solidFill>
        </p:grpSpPr>
        <p:sp>
          <p:nvSpPr>
            <p:cNvPr id="250" name="Freeform 249"/>
            <p:cNvSpPr>
              <a:spLocks/>
            </p:cNvSpPr>
            <p:nvPr/>
          </p:nvSpPr>
          <p:spPr bwMode="auto">
            <a:xfrm>
              <a:off x="8439150" y="1154113"/>
              <a:ext cx="471487" cy="30163"/>
            </a:xfrm>
            <a:custGeom>
              <a:avLst/>
              <a:gdLst>
                <a:gd name="T0" fmla="*/ 0 w 297"/>
                <a:gd name="T1" fmla="*/ 9 h 19"/>
                <a:gd name="T2" fmla="*/ 0 w 297"/>
                <a:gd name="T3" fmla="*/ 9 h 19"/>
                <a:gd name="T4" fmla="*/ 5 w 297"/>
                <a:gd name="T5" fmla="*/ 14 h 19"/>
                <a:gd name="T6" fmla="*/ 10 w 297"/>
                <a:gd name="T7" fmla="*/ 19 h 19"/>
                <a:gd name="T8" fmla="*/ 288 w 297"/>
                <a:gd name="T9" fmla="*/ 19 h 19"/>
                <a:gd name="T10" fmla="*/ 288 w 297"/>
                <a:gd name="T11" fmla="*/ 19 h 19"/>
                <a:gd name="T12" fmla="*/ 297 w 297"/>
                <a:gd name="T13" fmla="*/ 14 h 19"/>
                <a:gd name="T14" fmla="*/ 297 w 297"/>
                <a:gd name="T15" fmla="*/ 9 h 19"/>
                <a:gd name="T16" fmla="*/ 297 w 297"/>
                <a:gd name="T17" fmla="*/ 9 h 19"/>
                <a:gd name="T18" fmla="*/ 297 w 297"/>
                <a:gd name="T19" fmla="*/ 5 h 19"/>
                <a:gd name="T20" fmla="*/ 288 w 297"/>
                <a:gd name="T21" fmla="*/ 0 h 19"/>
                <a:gd name="T22" fmla="*/ 10 w 297"/>
                <a:gd name="T23" fmla="*/ 0 h 19"/>
                <a:gd name="T24" fmla="*/ 10 w 297"/>
                <a:gd name="T25" fmla="*/ 0 h 19"/>
                <a:gd name="T26" fmla="*/ 5 w 297"/>
                <a:gd name="T27" fmla="*/ 5 h 19"/>
                <a:gd name="T28" fmla="*/ 0 w 297"/>
                <a:gd name="T29" fmla="*/ 9 h 19"/>
                <a:gd name="T30" fmla="*/ 0 w 297"/>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9">
                  <a:moveTo>
                    <a:pt x="0" y="9"/>
                  </a:moveTo>
                  <a:lnTo>
                    <a:pt x="0" y="9"/>
                  </a:lnTo>
                  <a:lnTo>
                    <a:pt x="5" y="14"/>
                  </a:lnTo>
                  <a:lnTo>
                    <a:pt x="10" y="19"/>
                  </a:lnTo>
                  <a:lnTo>
                    <a:pt x="288" y="19"/>
                  </a:lnTo>
                  <a:lnTo>
                    <a:pt x="288" y="19"/>
                  </a:lnTo>
                  <a:lnTo>
                    <a:pt x="297" y="14"/>
                  </a:lnTo>
                  <a:lnTo>
                    <a:pt x="297" y="9"/>
                  </a:lnTo>
                  <a:lnTo>
                    <a:pt x="297" y="9"/>
                  </a:lnTo>
                  <a:lnTo>
                    <a:pt x="297" y="5"/>
                  </a:lnTo>
                  <a:lnTo>
                    <a:pt x="288" y="0"/>
                  </a:lnTo>
                  <a:lnTo>
                    <a:pt x="10" y="0"/>
                  </a:lnTo>
                  <a:lnTo>
                    <a:pt x="10" y="0"/>
                  </a:lnTo>
                  <a:lnTo>
                    <a:pt x="5" y="5"/>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1" name="Freeform 250"/>
            <p:cNvSpPr>
              <a:spLocks/>
            </p:cNvSpPr>
            <p:nvPr/>
          </p:nvSpPr>
          <p:spPr bwMode="auto">
            <a:xfrm>
              <a:off x="8439150" y="1243013"/>
              <a:ext cx="471487" cy="28575"/>
            </a:xfrm>
            <a:custGeom>
              <a:avLst/>
              <a:gdLst>
                <a:gd name="T0" fmla="*/ 288 w 297"/>
                <a:gd name="T1" fmla="*/ 0 h 18"/>
                <a:gd name="T2" fmla="*/ 10 w 297"/>
                <a:gd name="T3" fmla="*/ 0 h 18"/>
                <a:gd name="T4" fmla="*/ 10 w 297"/>
                <a:gd name="T5" fmla="*/ 0 h 18"/>
                <a:gd name="T6" fmla="*/ 5 w 297"/>
                <a:gd name="T7" fmla="*/ 4 h 18"/>
                <a:gd name="T8" fmla="*/ 0 w 297"/>
                <a:gd name="T9" fmla="*/ 9 h 18"/>
                <a:gd name="T10" fmla="*/ 0 w 297"/>
                <a:gd name="T11" fmla="*/ 9 h 18"/>
                <a:gd name="T12" fmla="*/ 5 w 297"/>
                <a:gd name="T13" fmla="*/ 14 h 18"/>
                <a:gd name="T14" fmla="*/ 10 w 297"/>
                <a:gd name="T15" fmla="*/ 18 h 18"/>
                <a:gd name="T16" fmla="*/ 288 w 297"/>
                <a:gd name="T17" fmla="*/ 18 h 18"/>
                <a:gd name="T18" fmla="*/ 288 w 297"/>
                <a:gd name="T19" fmla="*/ 18 h 18"/>
                <a:gd name="T20" fmla="*/ 297 w 297"/>
                <a:gd name="T21" fmla="*/ 14 h 18"/>
                <a:gd name="T22" fmla="*/ 297 w 297"/>
                <a:gd name="T23" fmla="*/ 9 h 18"/>
                <a:gd name="T24" fmla="*/ 297 w 297"/>
                <a:gd name="T25" fmla="*/ 9 h 18"/>
                <a:gd name="T26" fmla="*/ 297 w 297"/>
                <a:gd name="T27" fmla="*/ 4 h 18"/>
                <a:gd name="T28" fmla="*/ 288 w 297"/>
                <a:gd name="T29" fmla="*/ 0 h 18"/>
                <a:gd name="T30" fmla="*/ 288 w 29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8">
                  <a:moveTo>
                    <a:pt x="288" y="0"/>
                  </a:moveTo>
                  <a:lnTo>
                    <a:pt x="10" y="0"/>
                  </a:lnTo>
                  <a:lnTo>
                    <a:pt x="10" y="0"/>
                  </a:lnTo>
                  <a:lnTo>
                    <a:pt x="5" y="4"/>
                  </a:lnTo>
                  <a:lnTo>
                    <a:pt x="0" y="9"/>
                  </a:lnTo>
                  <a:lnTo>
                    <a:pt x="0" y="9"/>
                  </a:lnTo>
                  <a:lnTo>
                    <a:pt x="5" y="14"/>
                  </a:lnTo>
                  <a:lnTo>
                    <a:pt x="10" y="18"/>
                  </a:lnTo>
                  <a:lnTo>
                    <a:pt x="288" y="18"/>
                  </a:lnTo>
                  <a:lnTo>
                    <a:pt x="288" y="18"/>
                  </a:lnTo>
                  <a:lnTo>
                    <a:pt x="297" y="14"/>
                  </a:lnTo>
                  <a:lnTo>
                    <a:pt x="297" y="9"/>
                  </a:lnTo>
                  <a:lnTo>
                    <a:pt x="297" y="9"/>
                  </a:lnTo>
                  <a:lnTo>
                    <a:pt x="297" y="4"/>
                  </a:lnTo>
                  <a:lnTo>
                    <a:pt x="288" y="0"/>
                  </a:lnTo>
                  <a:lnTo>
                    <a:pt x="2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2" name="Freeform 251"/>
            <p:cNvSpPr>
              <a:spLocks/>
            </p:cNvSpPr>
            <p:nvPr/>
          </p:nvSpPr>
          <p:spPr bwMode="auto">
            <a:xfrm>
              <a:off x="8262938" y="115411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3" name="Freeform 252"/>
            <p:cNvSpPr>
              <a:spLocks/>
            </p:cNvSpPr>
            <p:nvPr/>
          </p:nvSpPr>
          <p:spPr bwMode="auto">
            <a:xfrm>
              <a:off x="8439150" y="947738"/>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4" name="Freeform 253"/>
            <p:cNvSpPr>
              <a:spLocks/>
            </p:cNvSpPr>
            <p:nvPr/>
          </p:nvSpPr>
          <p:spPr bwMode="auto">
            <a:xfrm>
              <a:off x="8439150" y="1036638"/>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5" name="Freeform 254"/>
            <p:cNvSpPr>
              <a:spLocks/>
            </p:cNvSpPr>
            <p:nvPr/>
          </p:nvSpPr>
          <p:spPr bwMode="auto">
            <a:xfrm>
              <a:off x="8262938" y="94773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6" name="Freeform 255"/>
            <p:cNvSpPr>
              <a:spLocks/>
            </p:cNvSpPr>
            <p:nvPr/>
          </p:nvSpPr>
          <p:spPr bwMode="auto">
            <a:xfrm>
              <a:off x="8439150" y="1360488"/>
              <a:ext cx="265112" cy="30163"/>
            </a:xfrm>
            <a:custGeom>
              <a:avLst/>
              <a:gdLst>
                <a:gd name="T0" fmla="*/ 158 w 167"/>
                <a:gd name="T1" fmla="*/ 0 h 19"/>
                <a:gd name="T2" fmla="*/ 10 w 167"/>
                <a:gd name="T3" fmla="*/ 0 h 19"/>
                <a:gd name="T4" fmla="*/ 10 w 167"/>
                <a:gd name="T5" fmla="*/ 0 h 19"/>
                <a:gd name="T6" fmla="*/ 5 w 167"/>
                <a:gd name="T7" fmla="*/ 5 h 19"/>
                <a:gd name="T8" fmla="*/ 0 w 167"/>
                <a:gd name="T9" fmla="*/ 9 h 19"/>
                <a:gd name="T10" fmla="*/ 0 w 167"/>
                <a:gd name="T11" fmla="*/ 9 h 19"/>
                <a:gd name="T12" fmla="*/ 5 w 167"/>
                <a:gd name="T13" fmla="*/ 14 h 19"/>
                <a:gd name="T14" fmla="*/ 10 w 167"/>
                <a:gd name="T15" fmla="*/ 19 h 19"/>
                <a:gd name="T16" fmla="*/ 158 w 167"/>
                <a:gd name="T17" fmla="*/ 19 h 19"/>
                <a:gd name="T18" fmla="*/ 158 w 167"/>
                <a:gd name="T19" fmla="*/ 19 h 19"/>
                <a:gd name="T20" fmla="*/ 167 w 167"/>
                <a:gd name="T21" fmla="*/ 14 h 19"/>
                <a:gd name="T22" fmla="*/ 167 w 167"/>
                <a:gd name="T23" fmla="*/ 9 h 19"/>
                <a:gd name="T24" fmla="*/ 167 w 167"/>
                <a:gd name="T25" fmla="*/ 9 h 19"/>
                <a:gd name="T26" fmla="*/ 167 w 167"/>
                <a:gd name="T27" fmla="*/ 5 h 19"/>
                <a:gd name="T28" fmla="*/ 158 w 167"/>
                <a:gd name="T29" fmla="*/ 0 h 19"/>
                <a:gd name="T30" fmla="*/ 158 w 16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58" y="0"/>
                  </a:moveTo>
                  <a:lnTo>
                    <a:pt x="10" y="0"/>
                  </a:lnTo>
                  <a:lnTo>
                    <a:pt x="10" y="0"/>
                  </a:lnTo>
                  <a:lnTo>
                    <a:pt x="5" y="5"/>
                  </a:lnTo>
                  <a:lnTo>
                    <a:pt x="0" y="9"/>
                  </a:lnTo>
                  <a:lnTo>
                    <a:pt x="0" y="9"/>
                  </a:lnTo>
                  <a:lnTo>
                    <a:pt x="5" y="14"/>
                  </a:lnTo>
                  <a:lnTo>
                    <a:pt x="10" y="19"/>
                  </a:lnTo>
                  <a:lnTo>
                    <a:pt x="158" y="19"/>
                  </a:lnTo>
                  <a:lnTo>
                    <a:pt x="158" y="19"/>
                  </a:lnTo>
                  <a:lnTo>
                    <a:pt x="167" y="14"/>
                  </a:lnTo>
                  <a:lnTo>
                    <a:pt x="167" y="9"/>
                  </a:lnTo>
                  <a:lnTo>
                    <a:pt x="167" y="9"/>
                  </a:lnTo>
                  <a:lnTo>
                    <a:pt x="167" y="5"/>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7" name="Freeform 256"/>
            <p:cNvSpPr>
              <a:spLocks/>
            </p:cNvSpPr>
            <p:nvPr/>
          </p:nvSpPr>
          <p:spPr bwMode="auto">
            <a:xfrm>
              <a:off x="8439150" y="1449388"/>
              <a:ext cx="265112" cy="28575"/>
            </a:xfrm>
            <a:custGeom>
              <a:avLst/>
              <a:gdLst>
                <a:gd name="T0" fmla="*/ 158 w 167"/>
                <a:gd name="T1" fmla="*/ 0 h 18"/>
                <a:gd name="T2" fmla="*/ 10 w 167"/>
                <a:gd name="T3" fmla="*/ 0 h 18"/>
                <a:gd name="T4" fmla="*/ 10 w 167"/>
                <a:gd name="T5" fmla="*/ 0 h 18"/>
                <a:gd name="T6" fmla="*/ 5 w 167"/>
                <a:gd name="T7" fmla="*/ 4 h 18"/>
                <a:gd name="T8" fmla="*/ 0 w 167"/>
                <a:gd name="T9" fmla="*/ 9 h 18"/>
                <a:gd name="T10" fmla="*/ 0 w 167"/>
                <a:gd name="T11" fmla="*/ 9 h 18"/>
                <a:gd name="T12" fmla="*/ 5 w 167"/>
                <a:gd name="T13" fmla="*/ 14 h 18"/>
                <a:gd name="T14" fmla="*/ 10 w 167"/>
                <a:gd name="T15" fmla="*/ 18 h 18"/>
                <a:gd name="T16" fmla="*/ 158 w 167"/>
                <a:gd name="T17" fmla="*/ 18 h 18"/>
                <a:gd name="T18" fmla="*/ 158 w 167"/>
                <a:gd name="T19" fmla="*/ 18 h 18"/>
                <a:gd name="T20" fmla="*/ 167 w 167"/>
                <a:gd name="T21" fmla="*/ 14 h 18"/>
                <a:gd name="T22" fmla="*/ 167 w 167"/>
                <a:gd name="T23" fmla="*/ 9 h 18"/>
                <a:gd name="T24" fmla="*/ 167 w 167"/>
                <a:gd name="T25" fmla="*/ 9 h 18"/>
                <a:gd name="T26" fmla="*/ 167 w 167"/>
                <a:gd name="T27" fmla="*/ 4 h 18"/>
                <a:gd name="T28" fmla="*/ 158 w 167"/>
                <a:gd name="T29" fmla="*/ 0 h 18"/>
                <a:gd name="T30" fmla="*/ 158 w 16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58" y="0"/>
                  </a:moveTo>
                  <a:lnTo>
                    <a:pt x="10" y="0"/>
                  </a:lnTo>
                  <a:lnTo>
                    <a:pt x="10" y="0"/>
                  </a:lnTo>
                  <a:lnTo>
                    <a:pt x="5" y="4"/>
                  </a:lnTo>
                  <a:lnTo>
                    <a:pt x="0" y="9"/>
                  </a:lnTo>
                  <a:lnTo>
                    <a:pt x="0" y="9"/>
                  </a:lnTo>
                  <a:lnTo>
                    <a:pt x="5" y="14"/>
                  </a:lnTo>
                  <a:lnTo>
                    <a:pt x="10" y="18"/>
                  </a:lnTo>
                  <a:lnTo>
                    <a:pt x="158" y="18"/>
                  </a:lnTo>
                  <a:lnTo>
                    <a:pt x="158" y="18"/>
                  </a:lnTo>
                  <a:lnTo>
                    <a:pt x="167" y="14"/>
                  </a:lnTo>
                  <a:lnTo>
                    <a:pt x="167" y="9"/>
                  </a:lnTo>
                  <a:lnTo>
                    <a:pt x="167" y="9"/>
                  </a:lnTo>
                  <a:lnTo>
                    <a:pt x="167" y="4"/>
                  </a:lnTo>
                  <a:lnTo>
                    <a:pt x="158" y="0"/>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8" name="Freeform 257"/>
            <p:cNvSpPr>
              <a:spLocks/>
            </p:cNvSpPr>
            <p:nvPr/>
          </p:nvSpPr>
          <p:spPr bwMode="auto">
            <a:xfrm>
              <a:off x="8262938" y="1360488"/>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59" name="Freeform 258"/>
            <p:cNvSpPr>
              <a:spLocks/>
            </p:cNvSpPr>
            <p:nvPr/>
          </p:nvSpPr>
          <p:spPr bwMode="auto">
            <a:xfrm>
              <a:off x="8439150" y="741363"/>
              <a:ext cx="265112" cy="30163"/>
            </a:xfrm>
            <a:custGeom>
              <a:avLst/>
              <a:gdLst>
                <a:gd name="T0" fmla="*/ 10 w 167"/>
                <a:gd name="T1" fmla="*/ 19 h 19"/>
                <a:gd name="T2" fmla="*/ 158 w 167"/>
                <a:gd name="T3" fmla="*/ 19 h 19"/>
                <a:gd name="T4" fmla="*/ 158 w 167"/>
                <a:gd name="T5" fmla="*/ 19 h 19"/>
                <a:gd name="T6" fmla="*/ 167 w 167"/>
                <a:gd name="T7" fmla="*/ 14 h 19"/>
                <a:gd name="T8" fmla="*/ 167 w 167"/>
                <a:gd name="T9" fmla="*/ 9 h 19"/>
                <a:gd name="T10" fmla="*/ 167 w 167"/>
                <a:gd name="T11" fmla="*/ 9 h 19"/>
                <a:gd name="T12" fmla="*/ 167 w 167"/>
                <a:gd name="T13" fmla="*/ 5 h 19"/>
                <a:gd name="T14" fmla="*/ 158 w 167"/>
                <a:gd name="T15" fmla="*/ 0 h 19"/>
                <a:gd name="T16" fmla="*/ 10 w 167"/>
                <a:gd name="T17" fmla="*/ 0 h 19"/>
                <a:gd name="T18" fmla="*/ 10 w 167"/>
                <a:gd name="T19" fmla="*/ 0 h 19"/>
                <a:gd name="T20" fmla="*/ 5 w 167"/>
                <a:gd name="T21" fmla="*/ 5 h 19"/>
                <a:gd name="T22" fmla="*/ 0 w 167"/>
                <a:gd name="T23" fmla="*/ 9 h 19"/>
                <a:gd name="T24" fmla="*/ 0 w 167"/>
                <a:gd name="T25" fmla="*/ 9 h 19"/>
                <a:gd name="T26" fmla="*/ 5 w 167"/>
                <a:gd name="T27" fmla="*/ 14 h 19"/>
                <a:gd name="T28" fmla="*/ 10 w 167"/>
                <a:gd name="T29" fmla="*/ 19 h 19"/>
                <a:gd name="T30" fmla="*/ 10 w 16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
                  <a:moveTo>
                    <a:pt x="10" y="19"/>
                  </a:moveTo>
                  <a:lnTo>
                    <a:pt x="158" y="19"/>
                  </a:lnTo>
                  <a:lnTo>
                    <a:pt x="158" y="19"/>
                  </a:lnTo>
                  <a:lnTo>
                    <a:pt x="167" y="14"/>
                  </a:lnTo>
                  <a:lnTo>
                    <a:pt x="167" y="9"/>
                  </a:lnTo>
                  <a:lnTo>
                    <a:pt x="167" y="9"/>
                  </a:lnTo>
                  <a:lnTo>
                    <a:pt x="167" y="5"/>
                  </a:lnTo>
                  <a:lnTo>
                    <a:pt x="158" y="0"/>
                  </a:lnTo>
                  <a:lnTo>
                    <a:pt x="10" y="0"/>
                  </a:lnTo>
                  <a:lnTo>
                    <a:pt x="10" y="0"/>
                  </a:lnTo>
                  <a:lnTo>
                    <a:pt x="5" y="5"/>
                  </a:lnTo>
                  <a:lnTo>
                    <a:pt x="0" y="9"/>
                  </a:lnTo>
                  <a:lnTo>
                    <a:pt x="0" y="9"/>
                  </a:lnTo>
                  <a:lnTo>
                    <a:pt x="5" y="14"/>
                  </a:lnTo>
                  <a:lnTo>
                    <a:pt x="10" y="19"/>
                  </a:ln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0" name="Freeform 259"/>
            <p:cNvSpPr>
              <a:spLocks/>
            </p:cNvSpPr>
            <p:nvPr/>
          </p:nvSpPr>
          <p:spPr bwMode="auto">
            <a:xfrm>
              <a:off x="8439150" y="830263"/>
              <a:ext cx="265112" cy="28575"/>
            </a:xfrm>
            <a:custGeom>
              <a:avLst/>
              <a:gdLst>
                <a:gd name="T0" fmla="*/ 10 w 167"/>
                <a:gd name="T1" fmla="*/ 18 h 18"/>
                <a:gd name="T2" fmla="*/ 158 w 167"/>
                <a:gd name="T3" fmla="*/ 18 h 18"/>
                <a:gd name="T4" fmla="*/ 158 w 167"/>
                <a:gd name="T5" fmla="*/ 18 h 18"/>
                <a:gd name="T6" fmla="*/ 167 w 167"/>
                <a:gd name="T7" fmla="*/ 14 h 18"/>
                <a:gd name="T8" fmla="*/ 167 w 167"/>
                <a:gd name="T9" fmla="*/ 9 h 18"/>
                <a:gd name="T10" fmla="*/ 167 w 167"/>
                <a:gd name="T11" fmla="*/ 9 h 18"/>
                <a:gd name="T12" fmla="*/ 167 w 167"/>
                <a:gd name="T13" fmla="*/ 4 h 18"/>
                <a:gd name="T14" fmla="*/ 158 w 167"/>
                <a:gd name="T15" fmla="*/ 0 h 18"/>
                <a:gd name="T16" fmla="*/ 10 w 167"/>
                <a:gd name="T17" fmla="*/ 0 h 18"/>
                <a:gd name="T18" fmla="*/ 10 w 167"/>
                <a:gd name="T19" fmla="*/ 0 h 18"/>
                <a:gd name="T20" fmla="*/ 5 w 167"/>
                <a:gd name="T21" fmla="*/ 4 h 18"/>
                <a:gd name="T22" fmla="*/ 0 w 167"/>
                <a:gd name="T23" fmla="*/ 9 h 18"/>
                <a:gd name="T24" fmla="*/ 0 w 167"/>
                <a:gd name="T25" fmla="*/ 9 h 18"/>
                <a:gd name="T26" fmla="*/ 5 w 167"/>
                <a:gd name="T27" fmla="*/ 14 h 18"/>
                <a:gd name="T28" fmla="*/ 10 w 167"/>
                <a:gd name="T29" fmla="*/ 18 h 18"/>
                <a:gd name="T30" fmla="*/ 10 w 167"/>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
                  <a:moveTo>
                    <a:pt x="10" y="18"/>
                  </a:moveTo>
                  <a:lnTo>
                    <a:pt x="158" y="18"/>
                  </a:lnTo>
                  <a:lnTo>
                    <a:pt x="158" y="18"/>
                  </a:lnTo>
                  <a:lnTo>
                    <a:pt x="167" y="14"/>
                  </a:lnTo>
                  <a:lnTo>
                    <a:pt x="167" y="9"/>
                  </a:lnTo>
                  <a:lnTo>
                    <a:pt x="167" y="9"/>
                  </a:lnTo>
                  <a:lnTo>
                    <a:pt x="167" y="4"/>
                  </a:lnTo>
                  <a:lnTo>
                    <a:pt x="158" y="0"/>
                  </a:lnTo>
                  <a:lnTo>
                    <a:pt x="10" y="0"/>
                  </a:lnTo>
                  <a:lnTo>
                    <a:pt x="10" y="0"/>
                  </a:lnTo>
                  <a:lnTo>
                    <a:pt x="5" y="4"/>
                  </a:lnTo>
                  <a:lnTo>
                    <a:pt x="0" y="9"/>
                  </a:lnTo>
                  <a:lnTo>
                    <a:pt x="0" y="9"/>
                  </a:lnTo>
                  <a:lnTo>
                    <a:pt x="5" y="14"/>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1" name="Freeform 260"/>
            <p:cNvSpPr>
              <a:spLocks/>
            </p:cNvSpPr>
            <p:nvPr/>
          </p:nvSpPr>
          <p:spPr bwMode="auto">
            <a:xfrm>
              <a:off x="8262938" y="741363"/>
              <a:ext cx="117475" cy="117475"/>
            </a:xfrm>
            <a:custGeom>
              <a:avLst/>
              <a:gdLst>
                <a:gd name="T0" fmla="*/ 56 w 74"/>
                <a:gd name="T1" fmla="*/ 0 h 74"/>
                <a:gd name="T2" fmla="*/ 18 w 74"/>
                <a:gd name="T3" fmla="*/ 0 h 74"/>
                <a:gd name="T4" fmla="*/ 18 w 74"/>
                <a:gd name="T5" fmla="*/ 0 h 74"/>
                <a:gd name="T6" fmla="*/ 14 w 74"/>
                <a:gd name="T7" fmla="*/ 0 h 74"/>
                <a:gd name="T8" fmla="*/ 9 w 74"/>
                <a:gd name="T9" fmla="*/ 5 h 74"/>
                <a:gd name="T10" fmla="*/ 4 w 74"/>
                <a:gd name="T11" fmla="*/ 9 h 74"/>
                <a:gd name="T12" fmla="*/ 0 w 74"/>
                <a:gd name="T13" fmla="*/ 19 h 74"/>
                <a:gd name="T14" fmla="*/ 0 w 74"/>
                <a:gd name="T15" fmla="*/ 56 h 74"/>
                <a:gd name="T16" fmla="*/ 0 w 74"/>
                <a:gd name="T17" fmla="*/ 56 h 74"/>
                <a:gd name="T18" fmla="*/ 4 w 74"/>
                <a:gd name="T19" fmla="*/ 65 h 74"/>
                <a:gd name="T20" fmla="*/ 9 w 74"/>
                <a:gd name="T21" fmla="*/ 70 h 74"/>
                <a:gd name="T22" fmla="*/ 14 w 74"/>
                <a:gd name="T23" fmla="*/ 74 h 74"/>
                <a:gd name="T24" fmla="*/ 18 w 74"/>
                <a:gd name="T25" fmla="*/ 74 h 74"/>
                <a:gd name="T26" fmla="*/ 56 w 74"/>
                <a:gd name="T27" fmla="*/ 74 h 74"/>
                <a:gd name="T28" fmla="*/ 56 w 74"/>
                <a:gd name="T29" fmla="*/ 74 h 74"/>
                <a:gd name="T30" fmla="*/ 65 w 74"/>
                <a:gd name="T31" fmla="*/ 74 h 74"/>
                <a:gd name="T32" fmla="*/ 69 w 74"/>
                <a:gd name="T33" fmla="*/ 70 h 74"/>
                <a:gd name="T34" fmla="*/ 74 w 74"/>
                <a:gd name="T35" fmla="*/ 65 h 74"/>
                <a:gd name="T36" fmla="*/ 74 w 74"/>
                <a:gd name="T37" fmla="*/ 56 h 74"/>
                <a:gd name="T38" fmla="*/ 74 w 74"/>
                <a:gd name="T39" fmla="*/ 19 h 74"/>
                <a:gd name="T40" fmla="*/ 74 w 74"/>
                <a:gd name="T41" fmla="*/ 19 h 74"/>
                <a:gd name="T42" fmla="*/ 74 w 74"/>
                <a:gd name="T43" fmla="*/ 9 h 74"/>
                <a:gd name="T44" fmla="*/ 69 w 74"/>
                <a:gd name="T45" fmla="*/ 5 h 74"/>
                <a:gd name="T46" fmla="*/ 65 w 74"/>
                <a:gd name="T47" fmla="*/ 0 h 74"/>
                <a:gd name="T48" fmla="*/ 56 w 74"/>
                <a:gd name="T49" fmla="*/ 0 h 74"/>
                <a:gd name="T50" fmla="*/ 56 w 74"/>
                <a:gd name="T5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4">
                  <a:moveTo>
                    <a:pt x="56" y="0"/>
                  </a:moveTo>
                  <a:lnTo>
                    <a:pt x="18" y="0"/>
                  </a:lnTo>
                  <a:lnTo>
                    <a:pt x="18" y="0"/>
                  </a:lnTo>
                  <a:lnTo>
                    <a:pt x="14" y="0"/>
                  </a:lnTo>
                  <a:lnTo>
                    <a:pt x="9" y="5"/>
                  </a:lnTo>
                  <a:lnTo>
                    <a:pt x="4" y="9"/>
                  </a:lnTo>
                  <a:lnTo>
                    <a:pt x="0" y="19"/>
                  </a:lnTo>
                  <a:lnTo>
                    <a:pt x="0" y="56"/>
                  </a:lnTo>
                  <a:lnTo>
                    <a:pt x="0" y="56"/>
                  </a:lnTo>
                  <a:lnTo>
                    <a:pt x="4" y="65"/>
                  </a:lnTo>
                  <a:lnTo>
                    <a:pt x="9" y="70"/>
                  </a:lnTo>
                  <a:lnTo>
                    <a:pt x="14" y="74"/>
                  </a:lnTo>
                  <a:lnTo>
                    <a:pt x="18" y="74"/>
                  </a:lnTo>
                  <a:lnTo>
                    <a:pt x="56" y="74"/>
                  </a:lnTo>
                  <a:lnTo>
                    <a:pt x="56" y="74"/>
                  </a:lnTo>
                  <a:lnTo>
                    <a:pt x="65" y="74"/>
                  </a:lnTo>
                  <a:lnTo>
                    <a:pt x="69" y="70"/>
                  </a:lnTo>
                  <a:lnTo>
                    <a:pt x="74" y="65"/>
                  </a:lnTo>
                  <a:lnTo>
                    <a:pt x="74" y="56"/>
                  </a:lnTo>
                  <a:lnTo>
                    <a:pt x="74" y="19"/>
                  </a:lnTo>
                  <a:lnTo>
                    <a:pt x="74" y="19"/>
                  </a:lnTo>
                  <a:lnTo>
                    <a:pt x="74" y="9"/>
                  </a:lnTo>
                  <a:lnTo>
                    <a:pt x="69" y="5"/>
                  </a:lnTo>
                  <a:lnTo>
                    <a:pt x="65"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2" name="Freeform 261"/>
            <p:cNvSpPr>
              <a:spLocks noEditPoints="1"/>
            </p:cNvSpPr>
            <p:nvPr/>
          </p:nvSpPr>
          <p:spPr bwMode="auto">
            <a:xfrm>
              <a:off x="8145463" y="476250"/>
              <a:ext cx="1060450" cy="1179513"/>
            </a:xfrm>
            <a:custGeom>
              <a:avLst/>
              <a:gdLst>
                <a:gd name="T0" fmla="*/ 556 w 668"/>
                <a:gd name="T1" fmla="*/ 74 h 743"/>
                <a:gd name="T2" fmla="*/ 547 w 668"/>
                <a:gd name="T3" fmla="*/ 56 h 743"/>
                <a:gd name="T4" fmla="*/ 371 w 668"/>
                <a:gd name="T5" fmla="*/ 37 h 743"/>
                <a:gd name="T6" fmla="*/ 366 w 668"/>
                <a:gd name="T7" fmla="*/ 23 h 743"/>
                <a:gd name="T8" fmla="*/ 334 w 668"/>
                <a:gd name="T9" fmla="*/ 19 h 743"/>
                <a:gd name="T10" fmla="*/ 329 w 668"/>
                <a:gd name="T11" fmla="*/ 5 h 743"/>
                <a:gd name="T12" fmla="*/ 241 w 668"/>
                <a:gd name="T13" fmla="*/ 0 h 743"/>
                <a:gd name="T14" fmla="*/ 232 w 668"/>
                <a:gd name="T15" fmla="*/ 5 h 743"/>
                <a:gd name="T16" fmla="*/ 204 w 668"/>
                <a:gd name="T17" fmla="*/ 19 h 743"/>
                <a:gd name="T18" fmla="*/ 195 w 668"/>
                <a:gd name="T19" fmla="*/ 23 h 743"/>
                <a:gd name="T20" fmla="*/ 185 w 668"/>
                <a:gd name="T21" fmla="*/ 56 h 743"/>
                <a:gd name="T22" fmla="*/ 14 w 668"/>
                <a:gd name="T23" fmla="*/ 56 h 743"/>
                <a:gd name="T24" fmla="*/ 0 w 668"/>
                <a:gd name="T25" fmla="*/ 74 h 743"/>
                <a:gd name="T26" fmla="*/ 4 w 668"/>
                <a:gd name="T27" fmla="*/ 733 h 743"/>
                <a:gd name="T28" fmla="*/ 18 w 668"/>
                <a:gd name="T29" fmla="*/ 743 h 743"/>
                <a:gd name="T30" fmla="*/ 538 w 668"/>
                <a:gd name="T31" fmla="*/ 743 h 743"/>
                <a:gd name="T32" fmla="*/ 556 w 668"/>
                <a:gd name="T33" fmla="*/ 733 h 743"/>
                <a:gd name="T34" fmla="*/ 556 w 668"/>
                <a:gd name="T35" fmla="*/ 385 h 743"/>
                <a:gd name="T36" fmla="*/ 603 w 668"/>
                <a:gd name="T37" fmla="*/ 367 h 743"/>
                <a:gd name="T38" fmla="*/ 649 w 668"/>
                <a:gd name="T39" fmla="*/ 320 h 743"/>
                <a:gd name="T40" fmla="*/ 668 w 668"/>
                <a:gd name="T41" fmla="*/ 251 h 743"/>
                <a:gd name="T42" fmla="*/ 659 w 668"/>
                <a:gd name="T43" fmla="*/ 204 h 743"/>
                <a:gd name="T44" fmla="*/ 621 w 668"/>
                <a:gd name="T45" fmla="*/ 149 h 743"/>
                <a:gd name="T46" fmla="*/ 556 w 668"/>
                <a:gd name="T47" fmla="*/ 116 h 743"/>
                <a:gd name="T48" fmla="*/ 529 w 668"/>
                <a:gd name="T49" fmla="*/ 576 h 743"/>
                <a:gd name="T50" fmla="*/ 413 w 668"/>
                <a:gd name="T51" fmla="*/ 580 h 743"/>
                <a:gd name="T52" fmla="*/ 389 w 668"/>
                <a:gd name="T53" fmla="*/ 613 h 743"/>
                <a:gd name="T54" fmla="*/ 55 w 668"/>
                <a:gd name="T55" fmla="*/ 706 h 743"/>
                <a:gd name="T56" fmla="*/ 41 w 668"/>
                <a:gd name="T57" fmla="*/ 696 h 743"/>
                <a:gd name="T58" fmla="*/ 37 w 668"/>
                <a:gd name="T59" fmla="*/ 111 h 743"/>
                <a:gd name="T60" fmla="*/ 51 w 668"/>
                <a:gd name="T61" fmla="*/ 93 h 743"/>
                <a:gd name="T62" fmla="*/ 185 w 668"/>
                <a:gd name="T63" fmla="*/ 93 h 743"/>
                <a:gd name="T64" fmla="*/ 199 w 668"/>
                <a:gd name="T65" fmla="*/ 111 h 743"/>
                <a:gd name="T66" fmla="*/ 352 w 668"/>
                <a:gd name="T67" fmla="*/ 111 h 743"/>
                <a:gd name="T68" fmla="*/ 371 w 668"/>
                <a:gd name="T69" fmla="*/ 102 h 743"/>
                <a:gd name="T70" fmla="*/ 510 w 668"/>
                <a:gd name="T71" fmla="*/ 93 h 743"/>
                <a:gd name="T72" fmla="*/ 524 w 668"/>
                <a:gd name="T73" fmla="*/ 102 h 743"/>
                <a:gd name="T74" fmla="*/ 501 w 668"/>
                <a:gd name="T75" fmla="*/ 116 h 743"/>
                <a:gd name="T76" fmla="*/ 427 w 668"/>
                <a:gd name="T77" fmla="*/ 153 h 743"/>
                <a:gd name="T78" fmla="*/ 389 w 668"/>
                <a:gd name="T79" fmla="*/ 223 h 743"/>
                <a:gd name="T80" fmla="*/ 389 w 668"/>
                <a:gd name="T81" fmla="*/ 279 h 743"/>
                <a:gd name="T82" fmla="*/ 427 w 668"/>
                <a:gd name="T83" fmla="*/ 348 h 743"/>
                <a:gd name="T84" fmla="*/ 501 w 668"/>
                <a:gd name="T85" fmla="*/ 385 h 743"/>
                <a:gd name="T86" fmla="*/ 408 w 668"/>
                <a:gd name="T87" fmla="*/ 706 h 743"/>
                <a:gd name="T88" fmla="*/ 413 w 668"/>
                <a:gd name="T89" fmla="*/ 603 h 743"/>
                <a:gd name="T90" fmla="*/ 427 w 668"/>
                <a:gd name="T91" fmla="*/ 594 h 743"/>
                <a:gd name="T92" fmla="*/ 408 w 668"/>
                <a:gd name="T93" fmla="*/ 706 h 743"/>
                <a:gd name="T94" fmla="*/ 306 w 668"/>
                <a:gd name="T95" fmla="*/ 19 h 743"/>
                <a:gd name="T96" fmla="*/ 315 w 668"/>
                <a:gd name="T97" fmla="*/ 37 h 743"/>
                <a:gd name="T98" fmla="*/ 246 w 668"/>
                <a:gd name="T99" fmla="*/ 28 h 743"/>
                <a:gd name="T100" fmla="*/ 259 w 668"/>
                <a:gd name="T101" fmla="*/ 19 h 743"/>
                <a:gd name="T102" fmla="*/ 529 w 668"/>
                <a:gd name="T103" fmla="*/ 334 h 743"/>
                <a:gd name="T104" fmla="*/ 464 w 668"/>
                <a:gd name="T105" fmla="*/ 251 h 743"/>
                <a:gd name="T106" fmla="*/ 556 w 668"/>
                <a:gd name="T107" fmla="*/ 209 h 743"/>
                <a:gd name="T108" fmla="*/ 556 w 668"/>
                <a:gd name="T109" fmla="*/ 28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8" h="743">
                  <a:moveTo>
                    <a:pt x="556" y="116"/>
                  </a:moveTo>
                  <a:lnTo>
                    <a:pt x="556" y="74"/>
                  </a:lnTo>
                  <a:lnTo>
                    <a:pt x="556" y="74"/>
                  </a:lnTo>
                  <a:lnTo>
                    <a:pt x="556" y="65"/>
                  </a:lnTo>
                  <a:lnTo>
                    <a:pt x="552" y="60"/>
                  </a:lnTo>
                  <a:lnTo>
                    <a:pt x="547" y="56"/>
                  </a:lnTo>
                  <a:lnTo>
                    <a:pt x="538" y="56"/>
                  </a:lnTo>
                  <a:lnTo>
                    <a:pt x="371" y="56"/>
                  </a:lnTo>
                  <a:lnTo>
                    <a:pt x="371" y="37"/>
                  </a:lnTo>
                  <a:lnTo>
                    <a:pt x="371" y="37"/>
                  </a:lnTo>
                  <a:lnTo>
                    <a:pt x="371" y="28"/>
                  </a:lnTo>
                  <a:lnTo>
                    <a:pt x="366" y="23"/>
                  </a:lnTo>
                  <a:lnTo>
                    <a:pt x="362" y="19"/>
                  </a:lnTo>
                  <a:lnTo>
                    <a:pt x="352" y="19"/>
                  </a:lnTo>
                  <a:lnTo>
                    <a:pt x="334" y="19"/>
                  </a:lnTo>
                  <a:lnTo>
                    <a:pt x="334" y="19"/>
                  </a:lnTo>
                  <a:lnTo>
                    <a:pt x="334" y="9"/>
                  </a:lnTo>
                  <a:lnTo>
                    <a:pt x="329" y="5"/>
                  </a:lnTo>
                  <a:lnTo>
                    <a:pt x="324" y="0"/>
                  </a:lnTo>
                  <a:lnTo>
                    <a:pt x="315" y="0"/>
                  </a:lnTo>
                  <a:lnTo>
                    <a:pt x="241" y="0"/>
                  </a:lnTo>
                  <a:lnTo>
                    <a:pt x="241" y="0"/>
                  </a:lnTo>
                  <a:lnTo>
                    <a:pt x="236" y="0"/>
                  </a:lnTo>
                  <a:lnTo>
                    <a:pt x="232" y="5"/>
                  </a:lnTo>
                  <a:lnTo>
                    <a:pt x="227" y="9"/>
                  </a:lnTo>
                  <a:lnTo>
                    <a:pt x="222" y="19"/>
                  </a:lnTo>
                  <a:lnTo>
                    <a:pt x="204" y="19"/>
                  </a:lnTo>
                  <a:lnTo>
                    <a:pt x="204" y="19"/>
                  </a:lnTo>
                  <a:lnTo>
                    <a:pt x="199" y="19"/>
                  </a:lnTo>
                  <a:lnTo>
                    <a:pt x="195" y="23"/>
                  </a:lnTo>
                  <a:lnTo>
                    <a:pt x="190" y="28"/>
                  </a:lnTo>
                  <a:lnTo>
                    <a:pt x="185" y="37"/>
                  </a:lnTo>
                  <a:lnTo>
                    <a:pt x="185" y="56"/>
                  </a:lnTo>
                  <a:lnTo>
                    <a:pt x="18" y="56"/>
                  </a:lnTo>
                  <a:lnTo>
                    <a:pt x="18" y="56"/>
                  </a:lnTo>
                  <a:lnTo>
                    <a:pt x="14" y="56"/>
                  </a:lnTo>
                  <a:lnTo>
                    <a:pt x="9" y="60"/>
                  </a:lnTo>
                  <a:lnTo>
                    <a:pt x="4" y="65"/>
                  </a:lnTo>
                  <a:lnTo>
                    <a:pt x="0" y="74"/>
                  </a:lnTo>
                  <a:lnTo>
                    <a:pt x="0" y="724"/>
                  </a:lnTo>
                  <a:lnTo>
                    <a:pt x="0" y="724"/>
                  </a:lnTo>
                  <a:lnTo>
                    <a:pt x="4" y="733"/>
                  </a:lnTo>
                  <a:lnTo>
                    <a:pt x="9" y="738"/>
                  </a:lnTo>
                  <a:lnTo>
                    <a:pt x="14" y="743"/>
                  </a:lnTo>
                  <a:lnTo>
                    <a:pt x="18" y="743"/>
                  </a:lnTo>
                  <a:lnTo>
                    <a:pt x="389" y="743"/>
                  </a:lnTo>
                  <a:lnTo>
                    <a:pt x="538" y="743"/>
                  </a:lnTo>
                  <a:lnTo>
                    <a:pt x="538" y="743"/>
                  </a:lnTo>
                  <a:lnTo>
                    <a:pt x="547" y="743"/>
                  </a:lnTo>
                  <a:lnTo>
                    <a:pt x="552" y="738"/>
                  </a:lnTo>
                  <a:lnTo>
                    <a:pt x="556" y="733"/>
                  </a:lnTo>
                  <a:lnTo>
                    <a:pt x="556" y="724"/>
                  </a:lnTo>
                  <a:lnTo>
                    <a:pt x="556" y="576"/>
                  </a:lnTo>
                  <a:lnTo>
                    <a:pt x="556" y="385"/>
                  </a:lnTo>
                  <a:lnTo>
                    <a:pt x="556" y="385"/>
                  </a:lnTo>
                  <a:lnTo>
                    <a:pt x="580" y="381"/>
                  </a:lnTo>
                  <a:lnTo>
                    <a:pt x="603" y="367"/>
                  </a:lnTo>
                  <a:lnTo>
                    <a:pt x="621" y="353"/>
                  </a:lnTo>
                  <a:lnTo>
                    <a:pt x="635" y="339"/>
                  </a:lnTo>
                  <a:lnTo>
                    <a:pt x="649" y="320"/>
                  </a:lnTo>
                  <a:lnTo>
                    <a:pt x="659" y="297"/>
                  </a:lnTo>
                  <a:lnTo>
                    <a:pt x="663" y="274"/>
                  </a:lnTo>
                  <a:lnTo>
                    <a:pt x="668" y="251"/>
                  </a:lnTo>
                  <a:lnTo>
                    <a:pt x="668" y="251"/>
                  </a:lnTo>
                  <a:lnTo>
                    <a:pt x="663" y="227"/>
                  </a:lnTo>
                  <a:lnTo>
                    <a:pt x="659" y="204"/>
                  </a:lnTo>
                  <a:lnTo>
                    <a:pt x="649" y="181"/>
                  </a:lnTo>
                  <a:lnTo>
                    <a:pt x="635" y="162"/>
                  </a:lnTo>
                  <a:lnTo>
                    <a:pt x="621" y="149"/>
                  </a:lnTo>
                  <a:lnTo>
                    <a:pt x="603" y="135"/>
                  </a:lnTo>
                  <a:lnTo>
                    <a:pt x="580" y="121"/>
                  </a:lnTo>
                  <a:lnTo>
                    <a:pt x="556" y="116"/>
                  </a:lnTo>
                  <a:lnTo>
                    <a:pt x="556" y="116"/>
                  </a:lnTo>
                  <a:close/>
                  <a:moveTo>
                    <a:pt x="529" y="390"/>
                  </a:moveTo>
                  <a:lnTo>
                    <a:pt x="529" y="576"/>
                  </a:lnTo>
                  <a:lnTo>
                    <a:pt x="427" y="576"/>
                  </a:lnTo>
                  <a:lnTo>
                    <a:pt x="427" y="576"/>
                  </a:lnTo>
                  <a:lnTo>
                    <a:pt x="413" y="580"/>
                  </a:lnTo>
                  <a:lnTo>
                    <a:pt x="403" y="585"/>
                  </a:lnTo>
                  <a:lnTo>
                    <a:pt x="394" y="599"/>
                  </a:lnTo>
                  <a:lnTo>
                    <a:pt x="389" y="613"/>
                  </a:lnTo>
                  <a:lnTo>
                    <a:pt x="389" y="706"/>
                  </a:lnTo>
                  <a:lnTo>
                    <a:pt x="55" y="706"/>
                  </a:lnTo>
                  <a:lnTo>
                    <a:pt x="55" y="706"/>
                  </a:lnTo>
                  <a:lnTo>
                    <a:pt x="51" y="706"/>
                  </a:lnTo>
                  <a:lnTo>
                    <a:pt x="46" y="701"/>
                  </a:lnTo>
                  <a:lnTo>
                    <a:pt x="41" y="696"/>
                  </a:lnTo>
                  <a:lnTo>
                    <a:pt x="37" y="687"/>
                  </a:lnTo>
                  <a:lnTo>
                    <a:pt x="37" y="111"/>
                  </a:lnTo>
                  <a:lnTo>
                    <a:pt x="37" y="111"/>
                  </a:lnTo>
                  <a:lnTo>
                    <a:pt x="41" y="102"/>
                  </a:lnTo>
                  <a:lnTo>
                    <a:pt x="46" y="97"/>
                  </a:lnTo>
                  <a:lnTo>
                    <a:pt x="51" y="93"/>
                  </a:lnTo>
                  <a:lnTo>
                    <a:pt x="55" y="93"/>
                  </a:lnTo>
                  <a:lnTo>
                    <a:pt x="185" y="93"/>
                  </a:lnTo>
                  <a:lnTo>
                    <a:pt x="185" y="93"/>
                  </a:lnTo>
                  <a:lnTo>
                    <a:pt x="190" y="102"/>
                  </a:lnTo>
                  <a:lnTo>
                    <a:pt x="195" y="107"/>
                  </a:lnTo>
                  <a:lnTo>
                    <a:pt x="199" y="111"/>
                  </a:lnTo>
                  <a:lnTo>
                    <a:pt x="204" y="111"/>
                  </a:lnTo>
                  <a:lnTo>
                    <a:pt x="352" y="111"/>
                  </a:lnTo>
                  <a:lnTo>
                    <a:pt x="352" y="111"/>
                  </a:lnTo>
                  <a:lnTo>
                    <a:pt x="362" y="111"/>
                  </a:lnTo>
                  <a:lnTo>
                    <a:pt x="366" y="107"/>
                  </a:lnTo>
                  <a:lnTo>
                    <a:pt x="371" y="102"/>
                  </a:lnTo>
                  <a:lnTo>
                    <a:pt x="371" y="93"/>
                  </a:lnTo>
                  <a:lnTo>
                    <a:pt x="510" y="93"/>
                  </a:lnTo>
                  <a:lnTo>
                    <a:pt x="510" y="93"/>
                  </a:lnTo>
                  <a:lnTo>
                    <a:pt x="515" y="93"/>
                  </a:lnTo>
                  <a:lnTo>
                    <a:pt x="519" y="97"/>
                  </a:lnTo>
                  <a:lnTo>
                    <a:pt x="524" y="102"/>
                  </a:lnTo>
                  <a:lnTo>
                    <a:pt x="529" y="111"/>
                  </a:lnTo>
                  <a:lnTo>
                    <a:pt x="529" y="111"/>
                  </a:lnTo>
                  <a:lnTo>
                    <a:pt x="501" y="116"/>
                  </a:lnTo>
                  <a:lnTo>
                    <a:pt x="473" y="121"/>
                  </a:lnTo>
                  <a:lnTo>
                    <a:pt x="450" y="135"/>
                  </a:lnTo>
                  <a:lnTo>
                    <a:pt x="427" y="153"/>
                  </a:lnTo>
                  <a:lnTo>
                    <a:pt x="413" y="172"/>
                  </a:lnTo>
                  <a:lnTo>
                    <a:pt x="399" y="195"/>
                  </a:lnTo>
                  <a:lnTo>
                    <a:pt x="389" y="223"/>
                  </a:lnTo>
                  <a:lnTo>
                    <a:pt x="389" y="251"/>
                  </a:lnTo>
                  <a:lnTo>
                    <a:pt x="389" y="251"/>
                  </a:lnTo>
                  <a:lnTo>
                    <a:pt x="389" y="279"/>
                  </a:lnTo>
                  <a:lnTo>
                    <a:pt x="399" y="306"/>
                  </a:lnTo>
                  <a:lnTo>
                    <a:pt x="413" y="330"/>
                  </a:lnTo>
                  <a:lnTo>
                    <a:pt x="427" y="348"/>
                  </a:lnTo>
                  <a:lnTo>
                    <a:pt x="450" y="367"/>
                  </a:lnTo>
                  <a:lnTo>
                    <a:pt x="473" y="381"/>
                  </a:lnTo>
                  <a:lnTo>
                    <a:pt x="501" y="385"/>
                  </a:lnTo>
                  <a:lnTo>
                    <a:pt x="529" y="390"/>
                  </a:lnTo>
                  <a:lnTo>
                    <a:pt x="529" y="390"/>
                  </a:lnTo>
                  <a:close/>
                  <a:moveTo>
                    <a:pt x="408" y="706"/>
                  </a:moveTo>
                  <a:lnTo>
                    <a:pt x="408" y="613"/>
                  </a:lnTo>
                  <a:lnTo>
                    <a:pt x="408" y="613"/>
                  </a:lnTo>
                  <a:lnTo>
                    <a:pt x="413" y="603"/>
                  </a:lnTo>
                  <a:lnTo>
                    <a:pt x="417" y="599"/>
                  </a:lnTo>
                  <a:lnTo>
                    <a:pt x="422" y="594"/>
                  </a:lnTo>
                  <a:lnTo>
                    <a:pt x="427" y="594"/>
                  </a:lnTo>
                  <a:lnTo>
                    <a:pt x="515" y="594"/>
                  </a:lnTo>
                  <a:lnTo>
                    <a:pt x="524" y="594"/>
                  </a:lnTo>
                  <a:lnTo>
                    <a:pt x="408" y="706"/>
                  </a:lnTo>
                  <a:close/>
                  <a:moveTo>
                    <a:pt x="297" y="19"/>
                  </a:moveTo>
                  <a:lnTo>
                    <a:pt x="297" y="19"/>
                  </a:lnTo>
                  <a:lnTo>
                    <a:pt x="306" y="19"/>
                  </a:lnTo>
                  <a:lnTo>
                    <a:pt x="311" y="23"/>
                  </a:lnTo>
                  <a:lnTo>
                    <a:pt x="315" y="28"/>
                  </a:lnTo>
                  <a:lnTo>
                    <a:pt x="315" y="37"/>
                  </a:lnTo>
                  <a:lnTo>
                    <a:pt x="241" y="37"/>
                  </a:lnTo>
                  <a:lnTo>
                    <a:pt x="241" y="37"/>
                  </a:lnTo>
                  <a:lnTo>
                    <a:pt x="246" y="28"/>
                  </a:lnTo>
                  <a:lnTo>
                    <a:pt x="250" y="23"/>
                  </a:lnTo>
                  <a:lnTo>
                    <a:pt x="255" y="19"/>
                  </a:lnTo>
                  <a:lnTo>
                    <a:pt x="259" y="19"/>
                  </a:lnTo>
                  <a:lnTo>
                    <a:pt x="297" y="19"/>
                  </a:lnTo>
                  <a:close/>
                  <a:moveTo>
                    <a:pt x="556" y="283"/>
                  </a:moveTo>
                  <a:lnTo>
                    <a:pt x="529" y="334"/>
                  </a:lnTo>
                  <a:lnTo>
                    <a:pt x="515" y="353"/>
                  </a:lnTo>
                  <a:lnTo>
                    <a:pt x="440" y="279"/>
                  </a:lnTo>
                  <a:lnTo>
                    <a:pt x="464" y="251"/>
                  </a:lnTo>
                  <a:lnTo>
                    <a:pt x="505" y="297"/>
                  </a:lnTo>
                  <a:lnTo>
                    <a:pt x="529" y="265"/>
                  </a:lnTo>
                  <a:lnTo>
                    <a:pt x="556" y="209"/>
                  </a:lnTo>
                  <a:lnTo>
                    <a:pt x="584" y="167"/>
                  </a:lnTo>
                  <a:lnTo>
                    <a:pt x="617" y="186"/>
                  </a:lnTo>
                  <a:lnTo>
                    <a:pt x="556"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grpSp>
      <p:grpSp>
        <p:nvGrpSpPr>
          <p:cNvPr id="263" name="Group 262"/>
          <p:cNvGrpSpPr/>
          <p:nvPr/>
        </p:nvGrpSpPr>
        <p:grpSpPr>
          <a:xfrm>
            <a:off x="4912603" y="3481211"/>
            <a:ext cx="478166" cy="471009"/>
            <a:chOff x="8026400" y="2486025"/>
            <a:chExt cx="1485900" cy="1463676"/>
          </a:xfrm>
          <a:solidFill>
            <a:schemeClr val="bg1"/>
          </a:solidFill>
        </p:grpSpPr>
        <p:sp>
          <p:nvSpPr>
            <p:cNvPr id="264" name="Freeform 38"/>
            <p:cNvSpPr>
              <a:spLocks/>
            </p:cNvSpPr>
            <p:nvPr/>
          </p:nvSpPr>
          <p:spPr bwMode="auto">
            <a:xfrm>
              <a:off x="8026400" y="3697288"/>
              <a:ext cx="420688" cy="252413"/>
            </a:xfrm>
            <a:custGeom>
              <a:avLst/>
              <a:gdLst/>
              <a:ahLst/>
              <a:cxnLst>
                <a:cxn ang="0">
                  <a:pos x="0" y="88"/>
                </a:cxn>
                <a:cxn ang="0">
                  <a:pos x="245" y="159"/>
                </a:cxn>
                <a:cxn ang="0">
                  <a:pos x="265" y="120"/>
                </a:cxn>
                <a:cxn ang="0">
                  <a:pos x="19" y="0"/>
                </a:cxn>
                <a:cxn ang="0">
                  <a:pos x="0" y="88"/>
                </a:cxn>
              </a:cxnLst>
              <a:rect l="0" t="0" r="r" b="b"/>
              <a:pathLst>
                <a:path w="265" h="159">
                  <a:moveTo>
                    <a:pt x="0" y="88"/>
                  </a:moveTo>
                  <a:lnTo>
                    <a:pt x="245" y="159"/>
                  </a:lnTo>
                  <a:lnTo>
                    <a:pt x="265" y="120"/>
                  </a:lnTo>
                  <a:lnTo>
                    <a:pt x="19" y="0"/>
                  </a:lnTo>
                  <a:lnTo>
                    <a:pt x="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5" name="Rectangle 39"/>
            <p:cNvSpPr>
              <a:spLocks noChangeArrowheads="1"/>
            </p:cNvSpPr>
            <p:nvPr/>
          </p:nvSpPr>
          <p:spPr bwMode="auto">
            <a:xfrm>
              <a:off x="8743950" y="2959100"/>
              <a:ext cx="619125"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6" name="Rectangle 40"/>
            <p:cNvSpPr>
              <a:spLocks noChangeArrowheads="1"/>
            </p:cNvSpPr>
            <p:nvPr/>
          </p:nvSpPr>
          <p:spPr bwMode="auto">
            <a:xfrm>
              <a:off x="8743950" y="2770188"/>
              <a:ext cx="27146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7" name="Freeform 41"/>
            <p:cNvSpPr>
              <a:spLocks noEditPoints="1"/>
            </p:cNvSpPr>
            <p:nvPr/>
          </p:nvSpPr>
          <p:spPr bwMode="auto">
            <a:xfrm>
              <a:off x="8108950" y="2486025"/>
              <a:ext cx="1403350" cy="1339850"/>
            </a:xfrm>
            <a:custGeom>
              <a:avLst/>
              <a:gdLst/>
              <a:ahLst/>
              <a:cxnLst>
                <a:cxn ang="0">
                  <a:pos x="735" y="61"/>
                </a:cxn>
                <a:cxn ang="0">
                  <a:pos x="691" y="24"/>
                </a:cxn>
                <a:cxn ang="0">
                  <a:pos x="638" y="4"/>
                </a:cxn>
                <a:cxn ang="0">
                  <a:pos x="300" y="0"/>
                </a:cxn>
                <a:cxn ang="0">
                  <a:pos x="284" y="4"/>
                </a:cxn>
                <a:cxn ang="0">
                  <a:pos x="265" y="21"/>
                </a:cxn>
                <a:cxn ang="0">
                  <a:pos x="258" y="47"/>
                </a:cxn>
                <a:cxn ang="0">
                  <a:pos x="207" y="418"/>
                </a:cxn>
                <a:cxn ang="0">
                  <a:pos x="102" y="475"/>
                </a:cxn>
                <a:cxn ang="0">
                  <a:pos x="89" y="484"/>
                </a:cxn>
                <a:cxn ang="0">
                  <a:pos x="80" y="497"/>
                </a:cxn>
                <a:cxn ang="0">
                  <a:pos x="55" y="555"/>
                </a:cxn>
                <a:cxn ang="0">
                  <a:pos x="21" y="658"/>
                </a:cxn>
                <a:cxn ang="0">
                  <a:pos x="0" y="749"/>
                </a:cxn>
                <a:cxn ang="0">
                  <a:pos x="199" y="843"/>
                </a:cxn>
                <a:cxn ang="0">
                  <a:pos x="237" y="819"/>
                </a:cxn>
                <a:cxn ang="0">
                  <a:pos x="263" y="793"/>
                </a:cxn>
                <a:cxn ang="0">
                  <a:pos x="275" y="809"/>
                </a:cxn>
                <a:cxn ang="0">
                  <a:pos x="288" y="817"/>
                </a:cxn>
                <a:cxn ang="0">
                  <a:pos x="300" y="819"/>
                </a:cxn>
                <a:cxn ang="0">
                  <a:pos x="849" y="818"/>
                </a:cxn>
                <a:cxn ang="0">
                  <a:pos x="871" y="805"/>
                </a:cxn>
                <a:cxn ang="0">
                  <a:pos x="883" y="780"/>
                </a:cxn>
                <a:cxn ang="0">
                  <a:pos x="884" y="249"/>
                </a:cxn>
                <a:cxn ang="0">
                  <a:pos x="876" y="221"/>
                </a:cxn>
                <a:cxn ang="0">
                  <a:pos x="845" y="771"/>
                </a:cxn>
                <a:cxn ang="0">
                  <a:pos x="843" y="778"/>
                </a:cxn>
                <a:cxn ang="0">
                  <a:pos x="321" y="780"/>
                </a:cxn>
                <a:cxn ang="0">
                  <a:pos x="300" y="780"/>
                </a:cxn>
                <a:cxn ang="0">
                  <a:pos x="297" y="776"/>
                </a:cxn>
                <a:cxn ang="0">
                  <a:pos x="296" y="751"/>
                </a:cxn>
                <a:cxn ang="0">
                  <a:pos x="355" y="660"/>
                </a:cxn>
                <a:cxn ang="0">
                  <a:pos x="375" y="632"/>
                </a:cxn>
                <a:cxn ang="0">
                  <a:pos x="397" y="608"/>
                </a:cxn>
                <a:cxn ang="0">
                  <a:pos x="427" y="575"/>
                </a:cxn>
                <a:cxn ang="0">
                  <a:pos x="433" y="557"/>
                </a:cxn>
                <a:cxn ang="0">
                  <a:pos x="429" y="545"/>
                </a:cxn>
                <a:cxn ang="0">
                  <a:pos x="412" y="528"/>
                </a:cxn>
                <a:cxn ang="0">
                  <a:pos x="383" y="520"/>
                </a:cxn>
                <a:cxn ang="0">
                  <a:pos x="365" y="522"/>
                </a:cxn>
                <a:cxn ang="0">
                  <a:pos x="341" y="529"/>
                </a:cxn>
                <a:cxn ang="0">
                  <a:pos x="307" y="552"/>
                </a:cxn>
                <a:cxn ang="0">
                  <a:pos x="261" y="595"/>
                </a:cxn>
                <a:cxn ang="0">
                  <a:pos x="224" y="626"/>
                </a:cxn>
                <a:cxn ang="0">
                  <a:pos x="214" y="620"/>
                </a:cxn>
                <a:cxn ang="0">
                  <a:pos x="209" y="610"/>
                </a:cxn>
                <a:cxn ang="0">
                  <a:pos x="211" y="592"/>
                </a:cxn>
                <a:cxn ang="0">
                  <a:pos x="230" y="557"/>
                </a:cxn>
                <a:cxn ang="0">
                  <a:pos x="258" y="551"/>
                </a:cxn>
                <a:cxn ang="0">
                  <a:pos x="296" y="47"/>
                </a:cxn>
                <a:cxn ang="0">
                  <a:pos x="299" y="38"/>
                </a:cxn>
                <a:cxn ang="0">
                  <a:pos x="610" y="37"/>
                </a:cxn>
                <a:cxn ang="0">
                  <a:pos x="640" y="46"/>
                </a:cxn>
                <a:cxn ang="0">
                  <a:pos x="661" y="71"/>
                </a:cxn>
                <a:cxn ang="0">
                  <a:pos x="670" y="214"/>
                </a:cxn>
                <a:cxn ang="0">
                  <a:pos x="831" y="242"/>
                </a:cxn>
                <a:cxn ang="0">
                  <a:pos x="844" y="254"/>
                </a:cxn>
                <a:cxn ang="0">
                  <a:pos x="845" y="771"/>
                </a:cxn>
              </a:cxnLst>
              <a:rect l="0" t="0" r="r" b="b"/>
              <a:pathLst>
                <a:path w="884" h="844">
                  <a:moveTo>
                    <a:pt x="870" y="213"/>
                  </a:moveTo>
                  <a:lnTo>
                    <a:pt x="735" y="61"/>
                  </a:lnTo>
                  <a:lnTo>
                    <a:pt x="735" y="61"/>
                  </a:lnTo>
                  <a:lnTo>
                    <a:pt x="722" y="46"/>
                  </a:lnTo>
                  <a:lnTo>
                    <a:pt x="706" y="35"/>
                  </a:lnTo>
                  <a:lnTo>
                    <a:pt x="691" y="24"/>
                  </a:lnTo>
                  <a:lnTo>
                    <a:pt x="674" y="16"/>
                  </a:lnTo>
                  <a:lnTo>
                    <a:pt x="657" y="9"/>
                  </a:lnTo>
                  <a:lnTo>
                    <a:pt x="638" y="4"/>
                  </a:lnTo>
                  <a:lnTo>
                    <a:pt x="619" y="1"/>
                  </a:lnTo>
                  <a:lnTo>
                    <a:pt x="600" y="0"/>
                  </a:lnTo>
                  <a:lnTo>
                    <a:pt x="300" y="0"/>
                  </a:lnTo>
                  <a:lnTo>
                    <a:pt x="300" y="0"/>
                  </a:lnTo>
                  <a:lnTo>
                    <a:pt x="292" y="1"/>
                  </a:lnTo>
                  <a:lnTo>
                    <a:pt x="284" y="4"/>
                  </a:lnTo>
                  <a:lnTo>
                    <a:pt x="277" y="8"/>
                  </a:lnTo>
                  <a:lnTo>
                    <a:pt x="271" y="14"/>
                  </a:lnTo>
                  <a:lnTo>
                    <a:pt x="265" y="21"/>
                  </a:lnTo>
                  <a:lnTo>
                    <a:pt x="261" y="29"/>
                  </a:lnTo>
                  <a:lnTo>
                    <a:pt x="258" y="38"/>
                  </a:lnTo>
                  <a:lnTo>
                    <a:pt x="258" y="47"/>
                  </a:lnTo>
                  <a:lnTo>
                    <a:pt x="258" y="392"/>
                  </a:lnTo>
                  <a:lnTo>
                    <a:pt x="258" y="392"/>
                  </a:lnTo>
                  <a:lnTo>
                    <a:pt x="207" y="418"/>
                  </a:lnTo>
                  <a:lnTo>
                    <a:pt x="158" y="445"/>
                  </a:lnTo>
                  <a:lnTo>
                    <a:pt x="158" y="445"/>
                  </a:lnTo>
                  <a:lnTo>
                    <a:pt x="102" y="475"/>
                  </a:lnTo>
                  <a:lnTo>
                    <a:pt x="102" y="475"/>
                  </a:lnTo>
                  <a:lnTo>
                    <a:pt x="95" y="479"/>
                  </a:lnTo>
                  <a:lnTo>
                    <a:pt x="89" y="484"/>
                  </a:lnTo>
                  <a:lnTo>
                    <a:pt x="84" y="490"/>
                  </a:lnTo>
                  <a:lnTo>
                    <a:pt x="80" y="497"/>
                  </a:lnTo>
                  <a:lnTo>
                    <a:pt x="80" y="497"/>
                  </a:lnTo>
                  <a:lnTo>
                    <a:pt x="71" y="516"/>
                  </a:lnTo>
                  <a:lnTo>
                    <a:pt x="63" y="535"/>
                  </a:lnTo>
                  <a:lnTo>
                    <a:pt x="55" y="555"/>
                  </a:lnTo>
                  <a:lnTo>
                    <a:pt x="47" y="576"/>
                  </a:lnTo>
                  <a:lnTo>
                    <a:pt x="33" y="618"/>
                  </a:lnTo>
                  <a:lnTo>
                    <a:pt x="21" y="658"/>
                  </a:lnTo>
                  <a:lnTo>
                    <a:pt x="12" y="694"/>
                  </a:lnTo>
                  <a:lnTo>
                    <a:pt x="5" y="722"/>
                  </a:lnTo>
                  <a:lnTo>
                    <a:pt x="0" y="749"/>
                  </a:lnTo>
                  <a:lnTo>
                    <a:pt x="196" y="844"/>
                  </a:lnTo>
                  <a:lnTo>
                    <a:pt x="199" y="843"/>
                  </a:lnTo>
                  <a:lnTo>
                    <a:pt x="199" y="843"/>
                  </a:lnTo>
                  <a:lnTo>
                    <a:pt x="215" y="834"/>
                  </a:lnTo>
                  <a:lnTo>
                    <a:pt x="229" y="825"/>
                  </a:lnTo>
                  <a:lnTo>
                    <a:pt x="237" y="819"/>
                  </a:lnTo>
                  <a:lnTo>
                    <a:pt x="245" y="812"/>
                  </a:lnTo>
                  <a:lnTo>
                    <a:pt x="253" y="804"/>
                  </a:lnTo>
                  <a:lnTo>
                    <a:pt x="263" y="793"/>
                  </a:lnTo>
                  <a:lnTo>
                    <a:pt x="263" y="793"/>
                  </a:lnTo>
                  <a:lnTo>
                    <a:pt x="268" y="802"/>
                  </a:lnTo>
                  <a:lnTo>
                    <a:pt x="275" y="809"/>
                  </a:lnTo>
                  <a:lnTo>
                    <a:pt x="275" y="809"/>
                  </a:lnTo>
                  <a:lnTo>
                    <a:pt x="283" y="815"/>
                  </a:lnTo>
                  <a:lnTo>
                    <a:pt x="288" y="817"/>
                  </a:lnTo>
                  <a:lnTo>
                    <a:pt x="292" y="818"/>
                  </a:lnTo>
                  <a:lnTo>
                    <a:pt x="292" y="818"/>
                  </a:lnTo>
                  <a:lnTo>
                    <a:pt x="300" y="819"/>
                  </a:lnTo>
                  <a:lnTo>
                    <a:pt x="841" y="819"/>
                  </a:lnTo>
                  <a:lnTo>
                    <a:pt x="841" y="819"/>
                  </a:lnTo>
                  <a:lnTo>
                    <a:pt x="849" y="818"/>
                  </a:lnTo>
                  <a:lnTo>
                    <a:pt x="857" y="815"/>
                  </a:lnTo>
                  <a:lnTo>
                    <a:pt x="864" y="811"/>
                  </a:lnTo>
                  <a:lnTo>
                    <a:pt x="871" y="805"/>
                  </a:lnTo>
                  <a:lnTo>
                    <a:pt x="877" y="797"/>
                  </a:lnTo>
                  <a:lnTo>
                    <a:pt x="880" y="789"/>
                  </a:lnTo>
                  <a:lnTo>
                    <a:pt x="883" y="780"/>
                  </a:lnTo>
                  <a:lnTo>
                    <a:pt x="884" y="771"/>
                  </a:lnTo>
                  <a:lnTo>
                    <a:pt x="884" y="249"/>
                  </a:lnTo>
                  <a:lnTo>
                    <a:pt x="884" y="249"/>
                  </a:lnTo>
                  <a:lnTo>
                    <a:pt x="883" y="239"/>
                  </a:lnTo>
                  <a:lnTo>
                    <a:pt x="880" y="230"/>
                  </a:lnTo>
                  <a:lnTo>
                    <a:pt x="876" y="221"/>
                  </a:lnTo>
                  <a:lnTo>
                    <a:pt x="870" y="213"/>
                  </a:lnTo>
                  <a:lnTo>
                    <a:pt x="870" y="213"/>
                  </a:lnTo>
                  <a:close/>
                  <a:moveTo>
                    <a:pt x="845" y="771"/>
                  </a:moveTo>
                  <a:lnTo>
                    <a:pt x="845" y="771"/>
                  </a:lnTo>
                  <a:lnTo>
                    <a:pt x="845" y="775"/>
                  </a:lnTo>
                  <a:lnTo>
                    <a:pt x="843" y="778"/>
                  </a:lnTo>
                  <a:lnTo>
                    <a:pt x="842" y="780"/>
                  </a:lnTo>
                  <a:lnTo>
                    <a:pt x="841" y="780"/>
                  </a:lnTo>
                  <a:lnTo>
                    <a:pt x="321" y="780"/>
                  </a:lnTo>
                  <a:lnTo>
                    <a:pt x="321" y="780"/>
                  </a:lnTo>
                  <a:lnTo>
                    <a:pt x="302" y="781"/>
                  </a:lnTo>
                  <a:lnTo>
                    <a:pt x="300" y="780"/>
                  </a:lnTo>
                  <a:lnTo>
                    <a:pt x="299" y="779"/>
                  </a:lnTo>
                  <a:lnTo>
                    <a:pt x="299" y="779"/>
                  </a:lnTo>
                  <a:lnTo>
                    <a:pt x="297" y="776"/>
                  </a:lnTo>
                  <a:lnTo>
                    <a:pt x="296" y="771"/>
                  </a:lnTo>
                  <a:lnTo>
                    <a:pt x="296" y="751"/>
                  </a:lnTo>
                  <a:lnTo>
                    <a:pt x="296" y="751"/>
                  </a:lnTo>
                  <a:lnTo>
                    <a:pt x="311" y="729"/>
                  </a:lnTo>
                  <a:lnTo>
                    <a:pt x="326" y="705"/>
                  </a:lnTo>
                  <a:lnTo>
                    <a:pt x="355" y="660"/>
                  </a:lnTo>
                  <a:lnTo>
                    <a:pt x="355" y="660"/>
                  </a:lnTo>
                  <a:lnTo>
                    <a:pt x="365" y="645"/>
                  </a:lnTo>
                  <a:lnTo>
                    <a:pt x="375" y="632"/>
                  </a:lnTo>
                  <a:lnTo>
                    <a:pt x="387" y="619"/>
                  </a:lnTo>
                  <a:lnTo>
                    <a:pt x="397" y="608"/>
                  </a:lnTo>
                  <a:lnTo>
                    <a:pt x="397" y="608"/>
                  </a:lnTo>
                  <a:lnTo>
                    <a:pt x="411" y="594"/>
                  </a:lnTo>
                  <a:lnTo>
                    <a:pt x="423" y="581"/>
                  </a:lnTo>
                  <a:lnTo>
                    <a:pt x="427" y="575"/>
                  </a:lnTo>
                  <a:lnTo>
                    <a:pt x="430" y="568"/>
                  </a:lnTo>
                  <a:lnTo>
                    <a:pt x="432" y="562"/>
                  </a:lnTo>
                  <a:lnTo>
                    <a:pt x="433" y="557"/>
                  </a:lnTo>
                  <a:lnTo>
                    <a:pt x="433" y="557"/>
                  </a:lnTo>
                  <a:lnTo>
                    <a:pt x="432" y="551"/>
                  </a:lnTo>
                  <a:lnTo>
                    <a:pt x="429" y="545"/>
                  </a:lnTo>
                  <a:lnTo>
                    <a:pt x="425" y="539"/>
                  </a:lnTo>
                  <a:lnTo>
                    <a:pt x="420" y="533"/>
                  </a:lnTo>
                  <a:lnTo>
                    <a:pt x="412" y="528"/>
                  </a:lnTo>
                  <a:lnTo>
                    <a:pt x="404" y="524"/>
                  </a:lnTo>
                  <a:lnTo>
                    <a:pt x="394" y="521"/>
                  </a:lnTo>
                  <a:lnTo>
                    <a:pt x="383" y="520"/>
                  </a:lnTo>
                  <a:lnTo>
                    <a:pt x="383" y="520"/>
                  </a:lnTo>
                  <a:lnTo>
                    <a:pt x="374" y="521"/>
                  </a:lnTo>
                  <a:lnTo>
                    <a:pt x="365" y="522"/>
                  </a:lnTo>
                  <a:lnTo>
                    <a:pt x="357" y="524"/>
                  </a:lnTo>
                  <a:lnTo>
                    <a:pt x="349" y="526"/>
                  </a:lnTo>
                  <a:lnTo>
                    <a:pt x="341" y="529"/>
                  </a:lnTo>
                  <a:lnTo>
                    <a:pt x="334" y="532"/>
                  </a:lnTo>
                  <a:lnTo>
                    <a:pt x="320" y="541"/>
                  </a:lnTo>
                  <a:lnTo>
                    <a:pt x="307" y="552"/>
                  </a:lnTo>
                  <a:lnTo>
                    <a:pt x="293" y="565"/>
                  </a:lnTo>
                  <a:lnTo>
                    <a:pt x="261" y="595"/>
                  </a:lnTo>
                  <a:lnTo>
                    <a:pt x="261" y="595"/>
                  </a:lnTo>
                  <a:lnTo>
                    <a:pt x="249" y="606"/>
                  </a:lnTo>
                  <a:lnTo>
                    <a:pt x="238" y="615"/>
                  </a:lnTo>
                  <a:lnTo>
                    <a:pt x="224" y="626"/>
                  </a:lnTo>
                  <a:lnTo>
                    <a:pt x="224" y="626"/>
                  </a:lnTo>
                  <a:lnTo>
                    <a:pt x="219" y="624"/>
                  </a:lnTo>
                  <a:lnTo>
                    <a:pt x="214" y="620"/>
                  </a:lnTo>
                  <a:lnTo>
                    <a:pt x="211" y="616"/>
                  </a:lnTo>
                  <a:lnTo>
                    <a:pt x="209" y="610"/>
                  </a:lnTo>
                  <a:lnTo>
                    <a:pt x="209" y="610"/>
                  </a:lnTo>
                  <a:lnTo>
                    <a:pt x="208" y="606"/>
                  </a:lnTo>
                  <a:lnTo>
                    <a:pt x="208" y="601"/>
                  </a:lnTo>
                  <a:lnTo>
                    <a:pt x="211" y="592"/>
                  </a:lnTo>
                  <a:lnTo>
                    <a:pt x="215" y="581"/>
                  </a:lnTo>
                  <a:lnTo>
                    <a:pt x="222" y="569"/>
                  </a:lnTo>
                  <a:lnTo>
                    <a:pt x="230" y="557"/>
                  </a:lnTo>
                  <a:lnTo>
                    <a:pt x="239" y="545"/>
                  </a:lnTo>
                  <a:lnTo>
                    <a:pt x="258" y="520"/>
                  </a:lnTo>
                  <a:lnTo>
                    <a:pt x="258" y="551"/>
                  </a:lnTo>
                  <a:lnTo>
                    <a:pt x="296" y="505"/>
                  </a:lnTo>
                  <a:lnTo>
                    <a:pt x="296" y="47"/>
                  </a:lnTo>
                  <a:lnTo>
                    <a:pt x="296" y="47"/>
                  </a:lnTo>
                  <a:lnTo>
                    <a:pt x="296" y="43"/>
                  </a:lnTo>
                  <a:lnTo>
                    <a:pt x="298" y="40"/>
                  </a:lnTo>
                  <a:lnTo>
                    <a:pt x="299" y="38"/>
                  </a:lnTo>
                  <a:lnTo>
                    <a:pt x="300" y="37"/>
                  </a:lnTo>
                  <a:lnTo>
                    <a:pt x="610" y="37"/>
                  </a:lnTo>
                  <a:lnTo>
                    <a:pt x="610" y="37"/>
                  </a:lnTo>
                  <a:lnTo>
                    <a:pt x="621" y="39"/>
                  </a:lnTo>
                  <a:lnTo>
                    <a:pt x="631" y="42"/>
                  </a:lnTo>
                  <a:lnTo>
                    <a:pt x="640" y="46"/>
                  </a:lnTo>
                  <a:lnTo>
                    <a:pt x="649" y="54"/>
                  </a:lnTo>
                  <a:lnTo>
                    <a:pt x="656" y="62"/>
                  </a:lnTo>
                  <a:lnTo>
                    <a:pt x="661" y="71"/>
                  </a:lnTo>
                  <a:lnTo>
                    <a:pt x="665" y="81"/>
                  </a:lnTo>
                  <a:lnTo>
                    <a:pt x="666" y="91"/>
                  </a:lnTo>
                  <a:lnTo>
                    <a:pt x="670" y="214"/>
                  </a:lnTo>
                  <a:lnTo>
                    <a:pt x="827" y="241"/>
                  </a:lnTo>
                  <a:lnTo>
                    <a:pt x="827" y="241"/>
                  </a:lnTo>
                  <a:lnTo>
                    <a:pt x="831" y="242"/>
                  </a:lnTo>
                  <a:lnTo>
                    <a:pt x="834" y="243"/>
                  </a:lnTo>
                  <a:lnTo>
                    <a:pt x="839" y="248"/>
                  </a:lnTo>
                  <a:lnTo>
                    <a:pt x="844" y="254"/>
                  </a:lnTo>
                  <a:lnTo>
                    <a:pt x="845" y="258"/>
                  </a:lnTo>
                  <a:lnTo>
                    <a:pt x="845" y="261"/>
                  </a:lnTo>
                  <a:lnTo>
                    <a:pt x="845" y="7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8" name="Freeform 42"/>
            <p:cNvSpPr>
              <a:spLocks/>
            </p:cNvSpPr>
            <p:nvPr/>
          </p:nvSpPr>
          <p:spPr bwMode="auto">
            <a:xfrm>
              <a:off x="8843963" y="3336925"/>
              <a:ext cx="519113" cy="82550"/>
            </a:xfrm>
            <a:custGeom>
              <a:avLst/>
              <a:gdLst/>
              <a:ahLst/>
              <a:cxnLst>
                <a:cxn ang="0">
                  <a:pos x="0" y="52"/>
                </a:cxn>
                <a:cxn ang="0">
                  <a:pos x="327" y="52"/>
                </a:cxn>
                <a:cxn ang="0">
                  <a:pos x="327" y="0"/>
                </a:cxn>
                <a:cxn ang="0">
                  <a:pos x="3" y="0"/>
                </a:cxn>
                <a:cxn ang="0">
                  <a:pos x="3" y="0"/>
                </a:cxn>
                <a:cxn ang="0">
                  <a:pos x="5" y="6"/>
                </a:cxn>
                <a:cxn ang="0">
                  <a:pos x="6" y="12"/>
                </a:cxn>
                <a:cxn ang="0">
                  <a:pos x="7" y="18"/>
                </a:cxn>
                <a:cxn ang="0">
                  <a:pos x="7" y="24"/>
                </a:cxn>
                <a:cxn ang="0">
                  <a:pos x="6" y="31"/>
                </a:cxn>
                <a:cxn ang="0">
                  <a:pos x="5" y="37"/>
                </a:cxn>
                <a:cxn ang="0">
                  <a:pos x="3" y="45"/>
                </a:cxn>
                <a:cxn ang="0">
                  <a:pos x="0" y="52"/>
                </a:cxn>
                <a:cxn ang="0">
                  <a:pos x="0" y="52"/>
                </a:cxn>
              </a:cxnLst>
              <a:rect l="0" t="0" r="r" b="b"/>
              <a:pathLst>
                <a:path w="327" h="52">
                  <a:moveTo>
                    <a:pt x="0" y="52"/>
                  </a:moveTo>
                  <a:lnTo>
                    <a:pt x="327" y="52"/>
                  </a:lnTo>
                  <a:lnTo>
                    <a:pt x="327" y="0"/>
                  </a:lnTo>
                  <a:lnTo>
                    <a:pt x="3" y="0"/>
                  </a:lnTo>
                  <a:lnTo>
                    <a:pt x="3" y="0"/>
                  </a:lnTo>
                  <a:lnTo>
                    <a:pt x="5" y="6"/>
                  </a:lnTo>
                  <a:lnTo>
                    <a:pt x="6" y="12"/>
                  </a:lnTo>
                  <a:lnTo>
                    <a:pt x="7" y="18"/>
                  </a:lnTo>
                  <a:lnTo>
                    <a:pt x="7" y="24"/>
                  </a:lnTo>
                  <a:lnTo>
                    <a:pt x="6" y="31"/>
                  </a:lnTo>
                  <a:lnTo>
                    <a:pt x="5" y="37"/>
                  </a:lnTo>
                  <a:lnTo>
                    <a:pt x="3" y="45"/>
                  </a:lnTo>
                  <a:lnTo>
                    <a:pt x="0" y="52"/>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69" name="Rectangle 43"/>
            <p:cNvSpPr>
              <a:spLocks noChangeArrowheads="1"/>
            </p:cNvSpPr>
            <p:nvPr/>
          </p:nvSpPr>
          <p:spPr bwMode="auto">
            <a:xfrm>
              <a:off x="8666163" y="3149600"/>
              <a:ext cx="6969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70" name="Freeform 44"/>
            <p:cNvSpPr>
              <a:spLocks/>
            </p:cNvSpPr>
            <p:nvPr/>
          </p:nvSpPr>
          <p:spPr bwMode="auto">
            <a:xfrm>
              <a:off x="8694738" y="3529013"/>
              <a:ext cx="320675" cy="80963"/>
            </a:xfrm>
            <a:custGeom>
              <a:avLst/>
              <a:gdLst/>
              <a:ahLst/>
              <a:cxnLst>
                <a:cxn ang="0">
                  <a:pos x="18" y="22"/>
                </a:cxn>
                <a:cxn ang="0">
                  <a:pos x="18" y="22"/>
                </a:cxn>
                <a:cxn ang="0">
                  <a:pos x="0" y="51"/>
                </a:cxn>
                <a:cxn ang="0">
                  <a:pos x="202" y="51"/>
                </a:cxn>
                <a:cxn ang="0">
                  <a:pos x="202" y="0"/>
                </a:cxn>
                <a:cxn ang="0">
                  <a:pos x="35" y="0"/>
                </a:cxn>
                <a:cxn ang="0">
                  <a:pos x="35" y="0"/>
                </a:cxn>
                <a:cxn ang="0">
                  <a:pos x="26" y="11"/>
                </a:cxn>
                <a:cxn ang="0">
                  <a:pos x="18" y="22"/>
                </a:cxn>
                <a:cxn ang="0">
                  <a:pos x="18" y="22"/>
                </a:cxn>
              </a:cxnLst>
              <a:rect l="0" t="0" r="r" b="b"/>
              <a:pathLst>
                <a:path w="202" h="51">
                  <a:moveTo>
                    <a:pt x="18" y="22"/>
                  </a:moveTo>
                  <a:lnTo>
                    <a:pt x="18" y="22"/>
                  </a:lnTo>
                  <a:lnTo>
                    <a:pt x="0" y="51"/>
                  </a:lnTo>
                  <a:lnTo>
                    <a:pt x="202" y="51"/>
                  </a:lnTo>
                  <a:lnTo>
                    <a:pt x="202" y="0"/>
                  </a:lnTo>
                  <a:lnTo>
                    <a:pt x="35" y="0"/>
                  </a:lnTo>
                  <a:lnTo>
                    <a:pt x="35" y="0"/>
                  </a:lnTo>
                  <a:lnTo>
                    <a:pt x="26" y="11"/>
                  </a:lnTo>
                  <a:lnTo>
                    <a:pt x="18" y="22"/>
                  </a:lnTo>
                  <a:lnTo>
                    <a:pt x="1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grpSp>
      <p:grpSp>
        <p:nvGrpSpPr>
          <p:cNvPr id="271" name="Group 270"/>
          <p:cNvGrpSpPr/>
          <p:nvPr/>
        </p:nvGrpSpPr>
        <p:grpSpPr>
          <a:xfrm>
            <a:off x="4092832" y="4196059"/>
            <a:ext cx="451881" cy="606537"/>
            <a:chOff x="530977" y="2019996"/>
            <a:chExt cx="564851" cy="758177"/>
          </a:xfrm>
          <a:solidFill>
            <a:schemeClr val="bg1"/>
          </a:solidFill>
        </p:grpSpPr>
        <p:sp>
          <p:nvSpPr>
            <p:cNvPr id="272" name="Freeform 9"/>
            <p:cNvSpPr>
              <a:spLocks/>
            </p:cNvSpPr>
            <p:nvPr/>
          </p:nvSpPr>
          <p:spPr bwMode="auto">
            <a:xfrm>
              <a:off x="981512" y="2341086"/>
              <a:ext cx="67244" cy="85736"/>
            </a:xfrm>
            <a:custGeom>
              <a:avLst/>
              <a:gdLst>
                <a:gd name="T0" fmla="*/ 21 w 40"/>
                <a:gd name="T1" fmla="*/ 0 h 51"/>
                <a:gd name="T2" fmla="*/ 21 w 40"/>
                <a:gd name="T3" fmla="*/ 0 h 51"/>
                <a:gd name="T4" fmla="*/ 16 w 40"/>
                <a:gd name="T5" fmla="*/ 0 h 51"/>
                <a:gd name="T6" fmla="*/ 13 w 40"/>
                <a:gd name="T7" fmla="*/ 2 h 51"/>
                <a:gd name="T8" fmla="*/ 5 w 40"/>
                <a:gd name="T9" fmla="*/ 8 h 51"/>
                <a:gd name="T10" fmla="*/ 2 w 40"/>
                <a:gd name="T11" fmla="*/ 16 h 51"/>
                <a:gd name="T12" fmla="*/ 0 w 40"/>
                <a:gd name="T13" fmla="*/ 25 h 51"/>
                <a:gd name="T14" fmla="*/ 0 w 40"/>
                <a:gd name="T15" fmla="*/ 25 h 51"/>
                <a:gd name="T16" fmla="*/ 2 w 40"/>
                <a:gd name="T17" fmla="*/ 35 h 51"/>
                <a:gd name="T18" fmla="*/ 5 w 40"/>
                <a:gd name="T19" fmla="*/ 43 h 51"/>
                <a:gd name="T20" fmla="*/ 13 w 40"/>
                <a:gd name="T21" fmla="*/ 49 h 51"/>
                <a:gd name="T22" fmla="*/ 16 w 40"/>
                <a:gd name="T23" fmla="*/ 49 h 51"/>
                <a:gd name="T24" fmla="*/ 21 w 40"/>
                <a:gd name="T25" fmla="*/ 51 h 51"/>
                <a:gd name="T26" fmla="*/ 21 w 40"/>
                <a:gd name="T27" fmla="*/ 51 h 51"/>
                <a:gd name="T28" fmla="*/ 24 w 40"/>
                <a:gd name="T29" fmla="*/ 49 h 51"/>
                <a:gd name="T30" fmla="*/ 29 w 40"/>
                <a:gd name="T31" fmla="*/ 49 h 51"/>
                <a:gd name="T32" fmla="*/ 35 w 40"/>
                <a:gd name="T33" fmla="*/ 43 h 51"/>
                <a:gd name="T34" fmla="*/ 38 w 40"/>
                <a:gd name="T35" fmla="*/ 35 h 51"/>
                <a:gd name="T36" fmla="*/ 40 w 40"/>
                <a:gd name="T37" fmla="*/ 25 h 51"/>
                <a:gd name="T38" fmla="*/ 40 w 40"/>
                <a:gd name="T39" fmla="*/ 25 h 51"/>
                <a:gd name="T40" fmla="*/ 38 w 40"/>
                <a:gd name="T41" fmla="*/ 16 h 51"/>
                <a:gd name="T42" fmla="*/ 35 w 40"/>
                <a:gd name="T43" fmla="*/ 8 h 51"/>
                <a:gd name="T44" fmla="*/ 29 w 40"/>
                <a:gd name="T45" fmla="*/ 2 h 51"/>
                <a:gd name="T46" fmla="*/ 24 w 40"/>
                <a:gd name="T47" fmla="*/ 0 h 51"/>
                <a:gd name="T48" fmla="*/ 21 w 40"/>
                <a:gd name="T49" fmla="*/ 0 h 51"/>
                <a:gd name="T50" fmla="*/ 21 w 40"/>
                <a:gd name="T5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51">
                  <a:moveTo>
                    <a:pt x="21" y="0"/>
                  </a:moveTo>
                  <a:lnTo>
                    <a:pt x="21" y="0"/>
                  </a:lnTo>
                  <a:lnTo>
                    <a:pt x="16" y="0"/>
                  </a:lnTo>
                  <a:lnTo>
                    <a:pt x="13" y="2"/>
                  </a:lnTo>
                  <a:lnTo>
                    <a:pt x="5" y="8"/>
                  </a:lnTo>
                  <a:lnTo>
                    <a:pt x="2" y="16"/>
                  </a:lnTo>
                  <a:lnTo>
                    <a:pt x="0" y="25"/>
                  </a:lnTo>
                  <a:lnTo>
                    <a:pt x="0" y="25"/>
                  </a:lnTo>
                  <a:lnTo>
                    <a:pt x="2" y="35"/>
                  </a:lnTo>
                  <a:lnTo>
                    <a:pt x="5" y="43"/>
                  </a:lnTo>
                  <a:lnTo>
                    <a:pt x="13" y="49"/>
                  </a:lnTo>
                  <a:lnTo>
                    <a:pt x="16" y="49"/>
                  </a:lnTo>
                  <a:lnTo>
                    <a:pt x="21" y="51"/>
                  </a:lnTo>
                  <a:lnTo>
                    <a:pt x="21" y="51"/>
                  </a:lnTo>
                  <a:lnTo>
                    <a:pt x="24" y="49"/>
                  </a:lnTo>
                  <a:lnTo>
                    <a:pt x="29" y="49"/>
                  </a:lnTo>
                  <a:lnTo>
                    <a:pt x="35" y="43"/>
                  </a:lnTo>
                  <a:lnTo>
                    <a:pt x="38" y="35"/>
                  </a:lnTo>
                  <a:lnTo>
                    <a:pt x="40" y="25"/>
                  </a:lnTo>
                  <a:lnTo>
                    <a:pt x="40" y="25"/>
                  </a:lnTo>
                  <a:lnTo>
                    <a:pt x="38" y="16"/>
                  </a:lnTo>
                  <a:lnTo>
                    <a:pt x="35" y="8"/>
                  </a:lnTo>
                  <a:lnTo>
                    <a:pt x="29" y="2"/>
                  </a:lnTo>
                  <a:lnTo>
                    <a:pt x="24"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73" name="Freeform 10"/>
            <p:cNvSpPr>
              <a:spLocks/>
            </p:cNvSpPr>
            <p:nvPr/>
          </p:nvSpPr>
          <p:spPr bwMode="auto">
            <a:xfrm>
              <a:off x="889052" y="2431866"/>
              <a:ext cx="206776" cy="346307"/>
            </a:xfrm>
            <a:custGeom>
              <a:avLst/>
              <a:gdLst>
                <a:gd name="T0" fmla="*/ 114 w 123"/>
                <a:gd name="T1" fmla="*/ 14 h 206"/>
                <a:gd name="T2" fmla="*/ 111 w 123"/>
                <a:gd name="T3" fmla="*/ 6 h 206"/>
                <a:gd name="T4" fmla="*/ 103 w 123"/>
                <a:gd name="T5" fmla="*/ 3 h 206"/>
                <a:gd name="T6" fmla="*/ 103 w 123"/>
                <a:gd name="T7" fmla="*/ 3 h 206"/>
                <a:gd name="T8" fmla="*/ 92 w 123"/>
                <a:gd name="T9" fmla="*/ 1 h 206"/>
                <a:gd name="T10" fmla="*/ 101 w 123"/>
                <a:gd name="T11" fmla="*/ 9 h 206"/>
                <a:gd name="T12" fmla="*/ 95 w 123"/>
                <a:gd name="T13" fmla="*/ 22 h 206"/>
                <a:gd name="T14" fmla="*/ 81 w 123"/>
                <a:gd name="T15" fmla="*/ 11 h 206"/>
                <a:gd name="T16" fmla="*/ 79 w 123"/>
                <a:gd name="T17" fmla="*/ 0 h 206"/>
                <a:gd name="T18" fmla="*/ 68 w 123"/>
                <a:gd name="T19" fmla="*/ 9 h 206"/>
                <a:gd name="T20" fmla="*/ 68 w 123"/>
                <a:gd name="T21" fmla="*/ 52 h 206"/>
                <a:gd name="T22" fmla="*/ 60 w 123"/>
                <a:gd name="T23" fmla="*/ 14 h 206"/>
                <a:gd name="T24" fmla="*/ 59 w 123"/>
                <a:gd name="T25" fmla="*/ 1 h 206"/>
                <a:gd name="T26" fmla="*/ 59 w 123"/>
                <a:gd name="T27" fmla="*/ 1 h 206"/>
                <a:gd name="T28" fmla="*/ 47 w 123"/>
                <a:gd name="T29" fmla="*/ 3 h 206"/>
                <a:gd name="T30" fmla="*/ 47 w 123"/>
                <a:gd name="T31" fmla="*/ 3 h 206"/>
                <a:gd name="T32" fmla="*/ 41 w 123"/>
                <a:gd name="T33" fmla="*/ 4 h 206"/>
                <a:gd name="T34" fmla="*/ 36 w 123"/>
                <a:gd name="T35" fmla="*/ 11 h 206"/>
                <a:gd name="T36" fmla="*/ 30 w 123"/>
                <a:gd name="T37" fmla="*/ 33 h 206"/>
                <a:gd name="T38" fmla="*/ 11 w 123"/>
                <a:gd name="T39" fmla="*/ 74 h 206"/>
                <a:gd name="T40" fmla="*/ 0 w 123"/>
                <a:gd name="T41" fmla="*/ 96 h 206"/>
                <a:gd name="T42" fmla="*/ 27 w 123"/>
                <a:gd name="T43" fmla="*/ 109 h 206"/>
                <a:gd name="T44" fmla="*/ 41 w 123"/>
                <a:gd name="T45" fmla="*/ 75 h 206"/>
                <a:gd name="T46" fmla="*/ 40 w 123"/>
                <a:gd name="T47" fmla="*/ 109 h 206"/>
                <a:gd name="T48" fmla="*/ 40 w 123"/>
                <a:gd name="T49" fmla="*/ 110 h 206"/>
                <a:gd name="T50" fmla="*/ 46 w 123"/>
                <a:gd name="T51" fmla="*/ 206 h 206"/>
                <a:gd name="T52" fmla="*/ 74 w 123"/>
                <a:gd name="T53" fmla="*/ 206 h 206"/>
                <a:gd name="T54" fmla="*/ 74 w 123"/>
                <a:gd name="T55" fmla="*/ 110 h 206"/>
                <a:gd name="T56" fmla="*/ 76 w 123"/>
                <a:gd name="T57" fmla="*/ 110 h 206"/>
                <a:gd name="T58" fmla="*/ 107 w 123"/>
                <a:gd name="T59" fmla="*/ 206 h 206"/>
                <a:gd name="T60" fmla="*/ 107 w 123"/>
                <a:gd name="T61" fmla="*/ 154 h 206"/>
                <a:gd name="T62" fmla="*/ 107 w 123"/>
                <a:gd name="T63" fmla="*/ 110 h 206"/>
                <a:gd name="T64" fmla="*/ 109 w 123"/>
                <a:gd name="T65" fmla="*/ 110 h 206"/>
                <a:gd name="T66" fmla="*/ 111 w 123"/>
                <a:gd name="T67" fmla="*/ 110 h 206"/>
                <a:gd name="T68" fmla="*/ 111 w 123"/>
                <a:gd name="T69" fmla="*/ 110 h 206"/>
                <a:gd name="T70" fmla="*/ 114 w 123"/>
                <a:gd name="T71" fmla="*/ 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206">
                  <a:moveTo>
                    <a:pt x="114" y="14"/>
                  </a:moveTo>
                  <a:lnTo>
                    <a:pt x="114" y="14"/>
                  </a:lnTo>
                  <a:lnTo>
                    <a:pt x="112" y="9"/>
                  </a:lnTo>
                  <a:lnTo>
                    <a:pt x="111" y="6"/>
                  </a:lnTo>
                  <a:lnTo>
                    <a:pt x="107" y="3"/>
                  </a:lnTo>
                  <a:lnTo>
                    <a:pt x="103" y="3"/>
                  </a:lnTo>
                  <a:lnTo>
                    <a:pt x="103" y="3"/>
                  </a:lnTo>
                  <a:lnTo>
                    <a:pt x="103" y="3"/>
                  </a:lnTo>
                  <a:lnTo>
                    <a:pt x="103" y="3"/>
                  </a:lnTo>
                  <a:lnTo>
                    <a:pt x="92" y="1"/>
                  </a:lnTo>
                  <a:lnTo>
                    <a:pt x="92" y="1"/>
                  </a:lnTo>
                  <a:lnTo>
                    <a:pt x="101" y="9"/>
                  </a:lnTo>
                  <a:lnTo>
                    <a:pt x="90" y="14"/>
                  </a:lnTo>
                  <a:lnTo>
                    <a:pt x="95" y="22"/>
                  </a:lnTo>
                  <a:lnTo>
                    <a:pt x="82" y="52"/>
                  </a:lnTo>
                  <a:lnTo>
                    <a:pt x="81" y="11"/>
                  </a:lnTo>
                  <a:lnTo>
                    <a:pt x="82" y="9"/>
                  </a:lnTo>
                  <a:lnTo>
                    <a:pt x="79" y="0"/>
                  </a:lnTo>
                  <a:lnTo>
                    <a:pt x="71" y="0"/>
                  </a:lnTo>
                  <a:lnTo>
                    <a:pt x="68" y="9"/>
                  </a:lnTo>
                  <a:lnTo>
                    <a:pt x="71" y="11"/>
                  </a:lnTo>
                  <a:lnTo>
                    <a:pt x="68" y="52"/>
                  </a:lnTo>
                  <a:lnTo>
                    <a:pt x="55" y="22"/>
                  </a:lnTo>
                  <a:lnTo>
                    <a:pt x="60" y="14"/>
                  </a:lnTo>
                  <a:lnTo>
                    <a:pt x="49" y="9"/>
                  </a:lnTo>
                  <a:lnTo>
                    <a:pt x="59" y="1"/>
                  </a:lnTo>
                  <a:lnTo>
                    <a:pt x="59" y="1"/>
                  </a:lnTo>
                  <a:lnTo>
                    <a:pt x="59" y="1"/>
                  </a:lnTo>
                  <a:lnTo>
                    <a:pt x="47" y="3"/>
                  </a:lnTo>
                  <a:lnTo>
                    <a:pt x="47" y="3"/>
                  </a:lnTo>
                  <a:lnTo>
                    <a:pt x="47" y="3"/>
                  </a:lnTo>
                  <a:lnTo>
                    <a:pt x="47" y="3"/>
                  </a:lnTo>
                  <a:lnTo>
                    <a:pt x="44" y="3"/>
                  </a:lnTo>
                  <a:lnTo>
                    <a:pt x="41" y="4"/>
                  </a:lnTo>
                  <a:lnTo>
                    <a:pt x="38" y="8"/>
                  </a:lnTo>
                  <a:lnTo>
                    <a:pt x="36" y="11"/>
                  </a:lnTo>
                  <a:lnTo>
                    <a:pt x="36" y="11"/>
                  </a:lnTo>
                  <a:lnTo>
                    <a:pt x="30" y="33"/>
                  </a:lnTo>
                  <a:lnTo>
                    <a:pt x="22" y="53"/>
                  </a:lnTo>
                  <a:lnTo>
                    <a:pt x="11" y="74"/>
                  </a:lnTo>
                  <a:lnTo>
                    <a:pt x="0" y="96"/>
                  </a:lnTo>
                  <a:lnTo>
                    <a:pt x="0" y="96"/>
                  </a:lnTo>
                  <a:lnTo>
                    <a:pt x="27" y="109"/>
                  </a:lnTo>
                  <a:lnTo>
                    <a:pt x="27" y="109"/>
                  </a:lnTo>
                  <a:lnTo>
                    <a:pt x="41" y="75"/>
                  </a:lnTo>
                  <a:lnTo>
                    <a:pt x="41" y="75"/>
                  </a:lnTo>
                  <a:lnTo>
                    <a:pt x="40" y="109"/>
                  </a:lnTo>
                  <a:lnTo>
                    <a:pt x="40" y="109"/>
                  </a:lnTo>
                  <a:lnTo>
                    <a:pt x="40" y="110"/>
                  </a:lnTo>
                  <a:lnTo>
                    <a:pt x="40" y="110"/>
                  </a:lnTo>
                  <a:lnTo>
                    <a:pt x="43" y="110"/>
                  </a:lnTo>
                  <a:lnTo>
                    <a:pt x="46" y="206"/>
                  </a:lnTo>
                  <a:lnTo>
                    <a:pt x="74" y="206"/>
                  </a:lnTo>
                  <a:lnTo>
                    <a:pt x="74" y="206"/>
                  </a:lnTo>
                  <a:lnTo>
                    <a:pt x="74" y="154"/>
                  </a:lnTo>
                  <a:lnTo>
                    <a:pt x="74" y="110"/>
                  </a:lnTo>
                  <a:lnTo>
                    <a:pt x="74" y="110"/>
                  </a:lnTo>
                  <a:lnTo>
                    <a:pt x="76" y="110"/>
                  </a:lnTo>
                  <a:lnTo>
                    <a:pt x="79" y="206"/>
                  </a:lnTo>
                  <a:lnTo>
                    <a:pt x="107" y="206"/>
                  </a:lnTo>
                  <a:lnTo>
                    <a:pt x="107" y="206"/>
                  </a:lnTo>
                  <a:lnTo>
                    <a:pt x="107" y="154"/>
                  </a:lnTo>
                  <a:lnTo>
                    <a:pt x="107" y="110"/>
                  </a:lnTo>
                  <a:lnTo>
                    <a:pt x="107" y="110"/>
                  </a:lnTo>
                  <a:lnTo>
                    <a:pt x="109" y="110"/>
                  </a:lnTo>
                  <a:lnTo>
                    <a:pt x="109" y="110"/>
                  </a:lnTo>
                  <a:lnTo>
                    <a:pt x="111" y="110"/>
                  </a:lnTo>
                  <a:lnTo>
                    <a:pt x="111" y="110"/>
                  </a:lnTo>
                  <a:lnTo>
                    <a:pt x="111" y="110"/>
                  </a:lnTo>
                  <a:lnTo>
                    <a:pt x="111" y="110"/>
                  </a:lnTo>
                  <a:lnTo>
                    <a:pt x="123" y="109"/>
                  </a:lnTo>
                  <a:lnTo>
                    <a:pt x="1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74" name="Freeform 11"/>
            <p:cNvSpPr>
              <a:spLocks/>
            </p:cNvSpPr>
            <p:nvPr/>
          </p:nvSpPr>
          <p:spPr bwMode="auto">
            <a:xfrm>
              <a:off x="618394" y="2341086"/>
              <a:ext cx="68925" cy="85736"/>
            </a:xfrm>
            <a:custGeom>
              <a:avLst/>
              <a:gdLst>
                <a:gd name="T0" fmla="*/ 21 w 41"/>
                <a:gd name="T1" fmla="*/ 51 h 51"/>
                <a:gd name="T2" fmla="*/ 21 w 41"/>
                <a:gd name="T3" fmla="*/ 51 h 51"/>
                <a:gd name="T4" fmla="*/ 24 w 41"/>
                <a:gd name="T5" fmla="*/ 49 h 51"/>
                <a:gd name="T6" fmla="*/ 29 w 41"/>
                <a:gd name="T7" fmla="*/ 49 h 51"/>
                <a:gd name="T8" fmla="*/ 35 w 41"/>
                <a:gd name="T9" fmla="*/ 43 h 51"/>
                <a:gd name="T10" fmla="*/ 40 w 41"/>
                <a:gd name="T11" fmla="*/ 35 h 51"/>
                <a:gd name="T12" fmla="*/ 41 w 41"/>
                <a:gd name="T13" fmla="*/ 25 h 51"/>
                <a:gd name="T14" fmla="*/ 41 w 41"/>
                <a:gd name="T15" fmla="*/ 25 h 51"/>
                <a:gd name="T16" fmla="*/ 40 w 41"/>
                <a:gd name="T17" fmla="*/ 16 h 51"/>
                <a:gd name="T18" fmla="*/ 35 w 41"/>
                <a:gd name="T19" fmla="*/ 8 h 51"/>
                <a:gd name="T20" fmla="*/ 29 w 41"/>
                <a:gd name="T21" fmla="*/ 2 h 51"/>
                <a:gd name="T22" fmla="*/ 24 w 41"/>
                <a:gd name="T23" fmla="*/ 0 h 51"/>
                <a:gd name="T24" fmla="*/ 21 w 41"/>
                <a:gd name="T25" fmla="*/ 0 h 51"/>
                <a:gd name="T26" fmla="*/ 21 w 41"/>
                <a:gd name="T27" fmla="*/ 0 h 51"/>
                <a:gd name="T28" fmla="*/ 16 w 41"/>
                <a:gd name="T29" fmla="*/ 0 h 51"/>
                <a:gd name="T30" fmla="*/ 13 w 41"/>
                <a:gd name="T31" fmla="*/ 2 h 51"/>
                <a:gd name="T32" fmla="*/ 7 w 41"/>
                <a:gd name="T33" fmla="*/ 8 h 51"/>
                <a:gd name="T34" fmla="*/ 2 w 41"/>
                <a:gd name="T35" fmla="*/ 16 h 51"/>
                <a:gd name="T36" fmla="*/ 0 w 41"/>
                <a:gd name="T37" fmla="*/ 25 h 51"/>
                <a:gd name="T38" fmla="*/ 0 w 41"/>
                <a:gd name="T39" fmla="*/ 25 h 51"/>
                <a:gd name="T40" fmla="*/ 2 w 41"/>
                <a:gd name="T41" fmla="*/ 35 h 51"/>
                <a:gd name="T42" fmla="*/ 7 w 41"/>
                <a:gd name="T43" fmla="*/ 43 h 51"/>
                <a:gd name="T44" fmla="*/ 13 w 41"/>
                <a:gd name="T45" fmla="*/ 49 h 51"/>
                <a:gd name="T46" fmla="*/ 16 w 41"/>
                <a:gd name="T47" fmla="*/ 49 h 51"/>
                <a:gd name="T48" fmla="*/ 21 w 41"/>
                <a:gd name="T49" fmla="*/ 51 h 51"/>
                <a:gd name="T50" fmla="*/ 21 w 41"/>
                <a:gd name="T5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1">
                  <a:moveTo>
                    <a:pt x="21" y="51"/>
                  </a:moveTo>
                  <a:lnTo>
                    <a:pt x="21" y="51"/>
                  </a:lnTo>
                  <a:lnTo>
                    <a:pt x="24" y="49"/>
                  </a:lnTo>
                  <a:lnTo>
                    <a:pt x="29" y="49"/>
                  </a:lnTo>
                  <a:lnTo>
                    <a:pt x="35" y="43"/>
                  </a:lnTo>
                  <a:lnTo>
                    <a:pt x="40" y="35"/>
                  </a:lnTo>
                  <a:lnTo>
                    <a:pt x="41" y="25"/>
                  </a:lnTo>
                  <a:lnTo>
                    <a:pt x="41" y="25"/>
                  </a:lnTo>
                  <a:lnTo>
                    <a:pt x="40" y="16"/>
                  </a:lnTo>
                  <a:lnTo>
                    <a:pt x="35" y="8"/>
                  </a:lnTo>
                  <a:lnTo>
                    <a:pt x="29" y="2"/>
                  </a:lnTo>
                  <a:lnTo>
                    <a:pt x="24" y="0"/>
                  </a:lnTo>
                  <a:lnTo>
                    <a:pt x="21" y="0"/>
                  </a:lnTo>
                  <a:lnTo>
                    <a:pt x="21" y="0"/>
                  </a:lnTo>
                  <a:lnTo>
                    <a:pt x="16" y="0"/>
                  </a:lnTo>
                  <a:lnTo>
                    <a:pt x="13" y="2"/>
                  </a:lnTo>
                  <a:lnTo>
                    <a:pt x="7" y="8"/>
                  </a:lnTo>
                  <a:lnTo>
                    <a:pt x="2" y="16"/>
                  </a:lnTo>
                  <a:lnTo>
                    <a:pt x="0" y="25"/>
                  </a:lnTo>
                  <a:lnTo>
                    <a:pt x="0" y="25"/>
                  </a:lnTo>
                  <a:lnTo>
                    <a:pt x="2" y="35"/>
                  </a:lnTo>
                  <a:lnTo>
                    <a:pt x="7" y="43"/>
                  </a:lnTo>
                  <a:lnTo>
                    <a:pt x="13" y="49"/>
                  </a:lnTo>
                  <a:lnTo>
                    <a:pt x="16" y="49"/>
                  </a:lnTo>
                  <a:lnTo>
                    <a:pt x="21" y="51"/>
                  </a:lnTo>
                  <a:lnTo>
                    <a:pt x="2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75" name="Freeform 12"/>
            <p:cNvSpPr>
              <a:spLocks noEditPoints="1"/>
            </p:cNvSpPr>
            <p:nvPr/>
          </p:nvSpPr>
          <p:spPr bwMode="auto">
            <a:xfrm>
              <a:off x="530977" y="2332681"/>
              <a:ext cx="248803" cy="445492"/>
            </a:xfrm>
            <a:custGeom>
              <a:avLst/>
              <a:gdLst>
                <a:gd name="T0" fmla="*/ 148 w 148"/>
                <a:gd name="T1" fmla="*/ 51 h 265"/>
                <a:gd name="T2" fmla="*/ 148 w 148"/>
                <a:gd name="T3" fmla="*/ 49 h 265"/>
                <a:gd name="T4" fmla="*/ 148 w 148"/>
                <a:gd name="T5" fmla="*/ 48 h 265"/>
                <a:gd name="T6" fmla="*/ 147 w 148"/>
                <a:gd name="T7" fmla="*/ 38 h 265"/>
                <a:gd name="T8" fmla="*/ 147 w 148"/>
                <a:gd name="T9" fmla="*/ 0 h 265"/>
                <a:gd name="T10" fmla="*/ 119 w 148"/>
                <a:gd name="T11" fmla="*/ 2 h 265"/>
                <a:gd name="T12" fmla="*/ 122 w 148"/>
                <a:gd name="T13" fmla="*/ 40 h 265"/>
                <a:gd name="T14" fmla="*/ 87 w 148"/>
                <a:gd name="T15" fmla="*/ 59 h 265"/>
                <a:gd name="T16" fmla="*/ 89 w 148"/>
                <a:gd name="T17" fmla="*/ 73 h 265"/>
                <a:gd name="T18" fmla="*/ 79 w 148"/>
                <a:gd name="T19" fmla="*/ 111 h 265"/>
                <a:gd name="T20" fmla="*/ 79 w 148"/>
                <a:gd name="T21" fmla="*/ 68 h 265"/>
                <a:gd name="T22" fmla="*/ 68 w 148"/>
                <a:gd name="T23" fmla="*/ 59 h 265"/>
                <a:gd name="T24" fmla="*/ 68 w 148"/>
                <a:gd name="T25" fmla="*/ 70 h 265"/>
                <a:gd name="T26" fmla="*/ 52 w 148"/>
                <a:gd name="T27" fmla="*/ 81 h 265"/>
                <a:gd name="T28" fmla="*/ 46 w 148"/>
                <a:gd name="T29" fmla="*/ 68 h 265"/>
                <a:gd name="T30" fmla="*/ 55 w 148"/>
                <a:gd name="T31" fmla="*/ 60 h 265"/>
                <a:gd name="T32" fmla="*/ 46 w 148"/>
                <a:gd name="T33" fmla="*/ 62 h 265"/>
                <a:gd name="T34" fmla="*/ 44 w 148"/>
                <a:gd name="T35" fmla="*/ 62 h 265"/>
                <a:gd name="T36" fmla="*/ 40 w 148"/>
                <a:gd name="T37" fmla="*/ 63 h 265"/>
                <a:gd name="T38" fmla="*/ 2 w 148"/>
                <a:gd name="T39" fmla="*/ 103 h 265"/>
                <a:gd name="T40" fmla="*/ 2 w 148"/>
                <a:gd name="T41" fmla="*/ 103 h 265"/>
                <a:gd name="T42" fmla="*/ 0 w 148"/>
                <a:gd name="T43" fmla="*/ 117 h 265"/>
                <a:gd name="T44" fmla="*/ 0 w 148"/>
                <a:gd name="T45" fmla="*/ 117 h 265"/>
                <a:gd name="T46" fmla="*/ 0 w 148"/>
                <a:gd name="T47" fmla="*/ 119 h 265"/>
                <a:gd name="T48" fmla="*/ 2 w 148"/>
                <a:gd name="T49" fmla="*/ 123 h 265"/>
                <a:gd name="T50" fmla="*/ 11 w 148"/>
                <a:gd name="T51" fmla="*/ 139 h 265"/>
                <a:gd name="T52" fmla="*/ 22 w 148"/>
                <a:gd name="T53" fmla="*/ 161 h 265"/>
                <a:gd name="T54" fmla="*/ 38 w 148"/>
                <a:gd name="T55" fmla="*/ 153 h 265"/>
                <a:gd name="T56" fmla="*/ 38 w 148"/>
                <a:gd name="T57" fmla="*/ 168 h 265"/>
                <a:gd name="T58" fmla="*/ 38 w 148"/>
                <a:gd name="T59" fmla="*/ 169 h 265"/>
                <a:gd name="T60" fmla="*/ 43 w 148"/>
                <a:gd name="T61" fmla="*/ 265 h 265"/>
                <a:gd name="T62" fmla="*/ 71 w 148"/>
                <a:gd name="T63" fmla="*/ 265 h 265"/>
                <a:gd name="T64" fmla="*/ 71 w 148"/>
                <a:gd name="T65" fmla="*/ 169 h 265"/>
                <a:gd name="T66" fmla="*/ 74 w 148"/>
                <a:gd name="T67" fmla="*/ 169 h 265"/>
                <a:gd name="T68" fmla="*/ 104 w 148"/>
                <a:gd name="T69" fmla="*/ 265 h 265"/>
                <a:gd name="T70" fmla="*/ 104 w 148"/>
                <a:gd name="T71" fmla="*/ 213 h 265"/>
                <a:gd name="T72" fmla="*/ 104 w 148"/>
                <a:gd name="T73" fmla="*/ 169 h 265"/>
                <a:gd name="T74" fmla="*/ 107 w 148"/>
                <a:gd name="T75" fmla="*/ 169 h 265"/>
                <a:gd name="T76" fmla="*/ 107 w 148"/>
                <a:gd name="T77" fmla="*/ 168 h 265"/>
                <a:gd name="T78" fmla="*/ 141 w 148"/>
                <a:gd name="T79" fmla="*/ 63 h 265"/>
                <a:gd name="T80" fmla="*/ 141 w 148"/>
                <a:gd name="T81" fmla="*/ 63 h 265"/>
                <a:gd name="T82" fmla="*/ 148 w 148"/>
                <a:gd name="T83" fmla="*/ 51 h 265"/>
                <a:gd name="T84" fmla="*/ 38 w 148"/>
                <a:gd name="T85" fmla="*/ 133 h 265"/>
                <a:gd name="T86" fmla="*/ 29 w 148"/>
                <a:gd name="T87" fmla="*/ 115 h 265"/>
                <a:gd name="T88" fmla="*/ 40 w 148"/>
                <a:gd name="T89" fmla="*/ 98 h 265"/>
                <a:gd name="T90" fmla="*/ 38 w 148"/>
                <a:gd name="T91" fmla="*/ 13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265">
                  <a:moveTo>
                    <a:pt x="148" y="51"/>
                  </a:moveTo>
                  <a:lnTo>
                    <a:pt x="148" y="51"/>
                  </a:lnTo>
                  <a:lnTo>
                    <a:pt x="148" y="51"/>
                  </a:lnTo>
                  <a:lnTo>
                    <a:pt x="148" y="49"/>
                  </a:lnTo>
                  <a:lnTo>
                    <a:pt x="148" y="49"/>
                  </a:lnTo>
                  <a:lnTo>
                    <a:pt x="148" y="48"/>
                  </a:lnTo>
                  <a:lnTo>
                    <a:pt x="148" y="45"/>
                  </a:lnTo>
                  <a:lnTo>
                    <a:pt x="147" y="38"/>
                  </a:lnTo>
                  <a:lnTo>
                    <a:pt x="147" y="26"/>
                  </a:lnTo>
                  <a:lnTo>
                    <a:pt x="147" y="0"/>
                  </a:lnTo>
                  <a:lnTo>
                    <a:pt x="147" y="0"/>
                  </a:lnTo>
                  <a:lnTo>
                    <a:pt x="119" y="2"/>
                  </a:lnTo>
                  <a:lnTo>
                    <a:pt x="120" y="27"/>
                  </a:lnTo>
                  <a:lnTo>
                    <a:pt x="122" y="40"/>
                  </a:lnTo>
                  <a:lnTo>
                    <a:pt x="122" y="43"/>
                  </a:lnTo>
                  <a:lnTo>
                    <a:pt x="87" y="59"/>
                  </a:lnTo>
                  <a:lnTo>
                    <a:pt x="98" y="68"/>
                  </a:lnTo>
                  <a:lnTo>
                    <a:pt x="89" y="73"/>
                  </a:lnTo>
                  <a:lnTo>
                    <a:pt x="93" y="81"/>
                  </a:lnTo>
                  <a:lnTo>
                    <a:pt x="79" y="111"/>
                  </a:lnTo>
                  <a:lnTo>
                    <a:pt x="78" y="70"/>
                  </a:lnTo>
                  <a:lnTo>
                    <a:pt x="79" y="68"/>
                  </a:lnTo>
                  <a:lnTo>
                    <a:pt x="76" y="59"/>
                  </a:lnTo>
                  <a:lnTo>
                    <a:pt x="68" y="59"/>
                  </a:lnTo>
                  <a:lnTo>
                    <a:pt x="66" y="68"/>
                  </a:lnTo>
                  <a:lnTo>
                    <a:pt x="68" y="70"/>
                  </a:lnTo>
                  <a:lnTo>
                    <a:pt x="65" y="111"/>
                  </a:lnTo>
                  <a:lnTo>
                    <a:pt x="52" y="81"/>
                  </a:lnTo>
                  <a:lnTo>
                    <a:pt x="57" y="73"/>
                  </a:lnTo>
                  <a:lnTo>
                    <a:pt x="46" y="68"/>
                  </a:lnTo>
                  <a:lnTo>
                    <a:pt x="55" y="60"/>
                  </a:lnTo>
                  <a:lnTo>
                    <a:pt x="55" y="60"/>
                  </a:lnTo>
                  <a:lnTo>
                    <a:pt x="55" y="60"/>
                  </a:lnTo>
                  <a:lnTo>
                    <a:pt x="46" y="62"/>
                  </a:lnTo>
                  <a:lnTo>
                    <a:pt x="46" y="62"/>
                  </a:lnTo>
                  <a:lnTo>
                    <a:pt x="44" y="62"/>
                  </a:lnTo>
                  <a:lnTo>
                    <a:pt x="44" y="62"/>
                  </a:lnTo>
                  <a:lnTo>
                    <a:pt x="40" y="63"/>
                  </a:lnTo>
                  <a:lnTo>
                    <a:pt x="35" y="67"/>
                  </a:lnTo>
                  <a:lnTo>
                    <a:pt x="2" y="103"/>
                  </a:lnTo>
                  <a:lnTo>
                    <a:pt x="2" y="103"/>
                  </a:lnTo>
                  <a:lnTo>
                    <a:pt x="2" y="103"/>
                  </a:lnTo>
                  <a:lnTo>
                    <a:pt x="2" y="103"/>
                  </a:lnTo>
                  <a:lnTo>
                    <a:pt x="0" y="117"/>
                  </a:lnTo>
                  <a:lnTo>
                    <a:pt x="0" y="117"/>
                  </a:lnTo>
                  <a:lnTo>
                    <a:pt x="0" y="117"/>
                  </a:lnTo>
                  <a:lnTo>
                    <a:pt x="0" y="119"/>
                  </a:lnTo>
                  <a:lnTo>
                    <a:pt x="0" y="119"/>
                  </a:lnTo>
                  <a:lnTo>
                    <a:pt x="2" y="120"/>
                  </a:lnTo>
                  <a:lnTo>
                    <a:pt x="2" y="123"/>
                  </a:lnTo>
                  <a:lnTo>
                    <a:pt x="5" y="128"/>
                  </a:lnTo>
                  <a:lnTo>
                    <a:pt x="11" y="139"/>
                  </a:lnTo>
                  <a:lnTo>
                    <a:pt x="22" y="161"/>
                  </a:lnTo>
                  <a:lnTo>
                    <a:pt x="22" y="161"/>
                  </a:lnTo>
                  <a:lnTo>
                    <a:pt x="38" y="153"/>
                  </a:lnTo>
                  <a:lnTo>
                    <a:pt x="38" y="153"/>
                  </a:lnTo>
                  <a:lnTo>
                    <a:pt x="38" y="168"/>
                  </a:lnTo>
                  <a:lnTo>
                    <a:pt x="38" y="168"/>
                  </a:lnTo>
                  <a:lnTo>
                    <a:pt x="38" y="169"/>
                  </a:lnTo>
                  <a:lnTo>
                    <a:pt x="38" y="169"/>
                  </a:lnTo>
                  <a:lnTo>
                    <a:pt x="40" y="169"/>
                  </a:lnTo>
                  <a:lnTo>
                    <a:pt x="43" y="265"/>
                  </a:lnTo>
                  <a:lnTo>
                    <a:pt x="71" y="265"/>
                  </a:lnTo>
                  <a:lnTo>
                    <a:pt x="71" y="265"/>
                  </a:lnTo>
                  <a:lnTo>
                    <a:pt x="71" y="213"/>
                  </a:lnTo>
                  <a:lnTo>
                    <a:pt x="71" y="169"/>
                  </a:lnTo>
                  <a:lnTo>
                    <a:pt x="71" y="169"/>
                  </a:lnTo>
                  <a:lnTo>
                    <a:pt x="74" y="169"/>
                  </a:lnTo>
                  <a:lnTo>
                    <a:pt x="78" y="265"/>
                  </a:lnTo>
                  <a:lnTo>
                    <a:pt x="104" y="265"/>
                  </a:lnTo>
                  <a:lnTo>
                    <a:pt x="104" y="265"/>
                  </a:lnTo>
                  <a:lnTo>
                    <a:pt x="104" y="213"/>
                  </a:lnTo>
                  <a:lnTo>
                    <a:pt x="104" y="169"/>
                  </a:lnTo>
                  <a:lnTo>
                    <a:pt x="104" y="169"/>
                  </a:lnTo>
                  <a:lnTo>
                    <a:pt x="107" y="169"/>
                  </a:lnTo>
                  <a:lnTo>
                    <a:pt x="107" y="169"/>
                  </a:lnTo>
                  <a:lnTo>
                    <a:pt x="107" y="168"/>
                  </a:lnTo>
                  <a:lnTo>
                    <a:pt x="107" y="168"/>
                  </a:lnTo>
                  <a:lnTo>
                    <a:pt x="104" y="78"/>
                  </a:lnTo>
                  <a:lnTo>
                    <a:pt x="141" y="63"/>
                  </a:lnTo>
                  <a:lnTo>
                    <a:pt x="141" y="63"/>
                  </a:lnTo>
                  <a:lnTo>
                    <a:pt x="141" y="63"/>
                  </a:lnTo>
                  <a:lnTo>
                    <a:pt x="141" y="63"/>
                  </a:lnTo>
                  <a:lnTo>
                    <a:pt x="148" y="51"/>
                  </a:lnTo>
                  <a:lnTo>
                    <a:pt x="148" y="51"/>
                  </a:lnTo>
                  <a:close/>
                  <a:moveTo>
                    <a:pt x="38" y="133"/>
                  </a:moveTo>
                  <a:lnTo>
                    <a:pt x="35" y="127"/>
                  </a:lnTo>
                  <a:lnTo>
                    <a:pt x="29" y="115"/>
                  </a:lnTo>
                  <a:lnTo>
                    <a:pt x="27" y="112"/>
                  </a:lnTo>
                  <a:lnTo>
                    <a:pt x="40" y="98"/>
                  </a:lnTo>
                  <a:lnTo>
                    <a:pt x="40" y="98"/>
                  </a:lnTo>
                  <a:lnTo>
                    <a:pt x="38" y="133"/>
                  </a:lnTo>
                  <a:lnTo>
                    <a:pt x="38"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76" name="Freeform 13"/>
            <p:cNvSpPr>
              <a:spLocks/>
            </p:cNvSpPr>
            <p:nvPr/>
          </p:nvSpPr>
          <p:spPr bwMode="auto">
            <a:xfrm>
              <a:off x="667146" y="2019996"/>
              <a:ext cx="285788" cy="275701"/>
            </a:xfrm>
            <a:custGeom>
              <a:avLst/>
              <a:gdLst>
                <a:gd name="T0" fmla="*/ 61 w 170"/>
                <a:gd name="T1" fmla="*/ 122 h 164"/>
                <a:gd name="T2" fmla="*/ 60 w 170"/>
                <a:gd name="T3" fmla="*/ 122 h 164"/>
                <a:gd name="T4" fmla="*/ 39 w 170"/>
                <a:gd name="T5" fmla="*/ 130 h 164"/>
                <a:gd name="T6" fmla="*/ 39 w 170"/>
                <a:gd name="T7" fmla="*/ 111 h 164"/>
                <a:gd name="T8" fmla="*/ 28 w 170"/>
                <a:gd name="T9" fmla="*/ 101 h 164"/>
                <a:gd name="T10" fmla="*/ 17 w 170"/>
                <a:gd name="T11" fmla="*/ 82 h 164"/>
                <a:gd name="T12" fmla="*/ 15 w 170"/>
                <a:gd name="T13" fmla="*/ 71 h 164"/>
                <a:gd name="T14" fmla="*/ 22 w 170"/>
                <a:gd name="T15" fmla="*/ 49 h 164"/>
                <a:gd name="T16" fmla="*/ 38 w 170"/>
                <a:gd name="T17" fmla="*/ 32 h 164"/>
                <a:gd name="T18" fmla="*/ 61 w 170"/>
                <a:gd name="T19" fmla="*/ 21 h 164"/>
                <a:gd name="T20" fmla="*/ 91 w 170"/>
                <a:gd name="T21" fmla="*/ 16 h 164"/>
                <a:gd name="T22" fmla="*/ 108 w 170"/>
                <a:gd name="T23" fmla="*/ 18 h 164"/>
                <a:gd name="T24" fmla="*/ 137 w 170"/>
                <a:gd name="T25" fmla="*/ 27 h 164"/>
                <a:gd name="T26" fmla="*/ 150 w 170"/>
                <a:gd name="T27" fmla="*/ 35 h 164"/>
                <a:gd name="T28" fmla="*/ 159 w 170"/>
                <a:gd name="T29" fmla="*/ 35 h 164"/>
                <a:gd name="T30" fmla="*/ 170 w 170"/>
                <a:gd name="T31" fmla="*/ 35 h 164"/>
                <a:gd name="T32" fmla="*/ 156 w 170"/>
                <a:gd name="T33" fmla="*/ 21 h 164"/>
                <a:gd name="T34" fmla="*/ 137 w 170"/>
                <a:gd name="T35" fmla="*/ 10 h 164"/>
                <a:gd name="T36" fmla="*/ 116 w 170"/>
                <a:gd name="T37" fmla="*/ 3 h 164"/>
                <a:gd name="T38" fmla="*/ 91 w 170"/>
                <a:gd name="T39" fmla="*/ 0 h 164"/>
                <a:gd name="T40" fmla="*/ 74 w 170"/>
                <a:gd name="T41" fmla="*/ 2 h 164"/>
                <a:gd name="T42" fmla="*/ 41 w 170"/>
                <a:gd name="T43" fmla="*/ 13 h 164"/>
                <a:gd name="T44" fmla="*/ 15 w 170"/>
                <a:gd name="T45" fmla="*/ 32 h 164"/>
                <a:gd name="T46" fmla="*/ 1 w 170"/>
                <a:gd name="T47" fmla="*/ 57 h 164"/>
                <a:gd name="T48" fmla="*/ 0 w 170"/>
                <a:gd name="T49" fmla="*/ 71 h 164"/>
                <a:gd name="T50" fmla="*/ 1 w 170"/>
                <a:gd name="T51" fmla="*/ 84 h 164"/>
                <a:gd name="T52" fmla="*/ 14 w 170"/>
                <a:gd name="T53" fmla="*/ 109 h 164"/>
                <a:gd name="T54" fmla="*/ 9 w 170"/>
                <a:gd name="T55" fmla="*/ 164 h 164"/>
                <a:gd name="T56" fmla="*/ 28 w 170"/>
                <a:gd name="T57" fmla="*/ 153 h 164"/>
                <a:gd name="T58" fmla="*/ 60 w 170"/>
                <a:gd name="T59" fmla="*/ 137 h 164"/>
                <a:gd name="T60" fmla="*/ 71 w 170"/>
                <a:gd name="T61" fmla="*/ 139 h 164"/>
                <a:gd name="T62" fmla="*/ 80 w 170"/>
                <a:gd name="T63" fmla="*/ 141 h 164"/>
                <a:gd name="T64" fmla="*/ 71 w 170"/>
                <a:gd name="T65" fmla="*/ 123 h 164"/>
                <a:gd name="T66" fmla="*/ 63 w 170"/>
                <a:gd name="T67"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164">
                  <a:moveTo>
                    <a:pt x="63" y="122"/>
                  </a:moveTo>
                  <a:lnTo>
                    <a:pt x="61" y="122"/>
                  </a:lnTo>
                  <a:lnTo>
                    <a:pt x="60" y="122"/>
                  </a:lnTo>
                  <a:lnTo>
                    <a:pt x="60" y="122"/>
                  </a:lnTo>
                  <a:lnTo>
                    <a:pt x="55" y="122"/>
                  </a:lnTo>
                  <a:lnTo>
                    <a:pt x="39" y="130"/>
                  </a:lnTo>
                  <a:lnTo>
                    <a:pt x="44" y="114"/>
                  </a:lnTo>
                  <a:lnTo>
                    <a:pt x="39" y="111"/>
                  </a:lnTo>
                  <a:lnTo>
                    <a:pt x="39" y="111"/>
                  </a:lnTo>
                  <a:lnTo>
                    <a:pt x="28" y="101"/>
                  </a:lnTo>
                  <a:lnTo>
                    <a:pt x="22" y="92"/>
                  </a:lnTo>
                  <a:lnTo>
                    <a:pt x="17" y="82"/>
                  </a:lnTo>
                  <a:lnTo>
                    <a:pt x="15" y="71"/>
                  </a:lnTo>
                  <a:lnTo>
                    <a:pt x="15" y="71"/>
                  </a:lnTo>
                  <a:lnTo>
                    <a:pt x="17" y="60"/>
                  </a:lnTo>
                  <a:lnTo>
                    <a:pt x="22" y="49"/>
                  </a:lnTo>
                  <a:lnTo>
                    <a:pt x="28" y="40"/>
                  </a:lnTo>
                  <a:lnTo>
                    <a:pt x="38" y="32"/>
                  </a:lnTo>
                  <a:lnTo>
                    <a:pt x="49" y="25"/>
                  </a:lnTo>
                  <a:lnTo>
                    <a:pt x="61" y="21"/>
                  </a:lnTo>
                  <a:lnTo>
                    <a:pt x="77" y="18"/>
                  </a:lnTo>
                  <a:lnTo>
                    <a:pt x="91" y="16"/>
                  </a:lnTo>
                  <a:lnTo>
                    <a:pt x="91" y="16"/>
                  </a:lnTo>
                  <a:lnTo>
                    <a:pt x="108" y="18"/>
                  </a:lnTo>
                  <a:lnTo>
                    <a:pt x="124" y="21"/>
                  </a:lnTo>
                  <a:lnTo>
                    <a:pt x="137" y="27"/>
                  </a:lnTo>
                  <a:lnTo>
                    <a:pt x="150" y="35"/>
                  </a:lnTo>
                  <a:lnTo>
                    <a:pt x="150" y="35"/>
                  </a:lnTo>
                  <a:lnTo>
                    <a:pt x="159" y="35"/>
                  </a:lnTo>
                  <a:lnTo>
                    <a:pt x="159" y="35"/>
                  </a:lnTo>
                  <a:lnTo>
                    <a:pt x="170" y="35"/>
                  </a:lnTo>
                  <a:lnTo>
                    <a:pt x="170" y="35"/>
                  </a:lnTo>
                  <a:lnTo>
                    <a:pt x="164" y="27"/>
                  </a:lnTo>
                  <a:lnTo>
                    <a:pt x="156" y="21"/>
                  </a:lnTo>
                  <a:lnTo>
                    <a:pt x="148" y="14"/>
                  </a:lnTo>
                  <a:lnTo>
                    <a:pt x="137" y="10"/>
                  </a:lnTo>
                  <a:lnTo>
                    <a:pt x="127" y="7"/>
                  </a:lnTo>
                  <a:lnTo>
                    <a:pt x="116" y="3"/>
                  </a:lnTo>
                  <a:lnTo>
                    <a:pt x="104" y="2"/>
                  </a:lnTo>
                  <a:lnTo>
                    <a:pt x="91" y="0"/>
                  </a:lnTo>
                  <a:lnTo>
                    <a:pt x="91" y="0"/>
                  </a:lnTo>
                  <a:lnTo>
                    <a:pt x="74" y="2"/>
                  </a:lnTo>
                  <a:lnTo>
                    <a:pt x="56" y="7"/>
                  </a:lnTo>
                  <a:lnTo>
                    <a:pt x="41" y="13"/>
                  </a:lnTo>
                  <a:lnTo>
                    <a:pt x="26" y="21"/>
                  </a:lnTo>
                  <a:lnTo>
                    <a:pt x="15" y="32"/>
                  </a:lnTo>
                  <a:lnTo>
                    <a:pt x="8" y="43"/>
                  </a:lnTo>
                  <a:lnTo>
                    <a:pt x="1" y="57"/>
                  </a:lnTo>
                  <a:lnTo>
                    <a:pt x="0" y="63"/>
                  </a:lnTo>
                  <a:lnTo>
                    <a:pt x="0" y="71"/>
                  </a:lnTo>
                  <a:lnTo>
                    <a:pt x="0" y="71"/>
                  </a:lnTo>
                  <a:lnTo>
                    <a:pt x="1" y="84"/>
                  </a:lnTo>
                  <a:lnTo>
                    <a:pt x="6" y="96"/>
                  </a:lnTo>
                  <a:lnTo>
                    <a:pt x="14" y="109"/>
                  </a:lnTo>
                  <a:lnTo>
                    <a:pt x="25" y="120"/>
                  </a:lnTo>
                  <a:lnTo>
                    <a:pt x="9" y="164"/>
                  </a:lnTo>
                  <a:lnTo>
                    <a:pt x="28" y="153"/>
                  </a:lnTo>
                  <a:lnTo>
                    <a:pt x="28" y="153"/>
                  </a:lnTo>
                  <a:lnTo>
                    <a:pt x="47" y="144"/>
                  </a:lnTo>
                  <a:lnTo>
                    <a:pt x="60" y="137"/>
                  </a:lnTo>
                  <a:lnTo>
                    <a:pt x="60" y="137"/>
                  </a:lnTo>
                  <a:lnTo>
                    <a:pt x="71" y="139"/>
                  </a:lnTo>
                  <a:lnTo>
                    <a:pt x="80" y="141"/>
                  </a:lnTo>
                  <a:lnTo>
                    <a:pt x="80" y="141"/>
                  </a:lnTo>
                  <a:lnTo>
                    <a:pt x="75" y="133"/>
                  </a:lnTo>
                  <a:lnTo>
                    <a:pt x="71" y="123"/>
                  </a:lnTo>
                  <a:lnTo>
                    <a:pt x="71" y="123"/>
                  </a:lnTo>
                  <a:lnTo>
                    <a:pt x="63" y="122"/>
                  </a:lnTo>
                  <a:lnTo>
                    <a:pt x="6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sp>
          <p:nvSpPr>
            <p:cNvPr id="277" name="Freeform 14"/>
            <p:cNvSpPr>
              <a:spLocks noEditPoints="1"/>
            </p:cNvSpPr>
            <p:nvPr/>
          </p:nvSpPr>
          <p:spPr bwMode="auto">
            <a:xfrm>
              <a:off x="793229" y="2092283"/>
              <a:ext cx="284106" cy="230311"/>
            </a:xfrm>
            <a:custGeom>
              <a:avLst/>
              <a:gdLst>
                <a:gd name="T0" fmla="*/ 116 w 169"/>
                <a:gd name="T1" fmla="*/ 120 h 137"/>
                <a:gd name="T2" fmla="*/ 116 w 169"/>
                <a:gd name="T3" fmla="*/ 120 h 137"/>
                <a:gd name="T4" fmla="*/ 123 w 169"/>
                <a:gd name="T5" fmla="*/ 121 h 137"/>
                <a:gd name="T6" fmla="*/ 136 w 169"/>
                <a:gd name="T7" fmla="*/ 128 h 137"/>
                <a:gd name="T8" fmla="*/ 152 w 169"/>
                <a:gd name="T9" fmla="*/ 137 h 137"/>
                <a:gd name="T10" fmla="*/ 141 w 169"/>
                <a:gd name="T11" fmla="*/ 107 h 137"/>
                <a:gd name="T12" fmla="*/ 141 w 169"/>
                <a:gd name="T13" fmla="*/ 107 h 137"/>
                <a:gd name="T14" fmla="*/ 153 w 169"/>
                <a:gd name="T15" fmla="*/ 98 h 137"/>
                <a:gd name="T16" fmla="*/ 161 w 169"/>
                <a:gd name="T17" fmla="*/ 87 h 137"/>
                <a:gd name="T18" fmla="*/ 168 w 169"/>
                <a:gd name="T19" fmla="*/ 76 h 137"/>
                <a:gd name="T20" fmla="*/ 169 w 169"/>
                <a:gd name="T21" fmla="*/ 68 h 137"/>
                <a:gd name="T22" fmla="*/ 169 w 169"/>
                <a:gd name="T23" fmla="*/ 61 h 137"/>
                <a:gd name="T24" fmla="*/ 169 w 169"/>
                <a:gd name="T25" fmla="*/ 61 h 137"/>
                <a:gd name="T26" fmla="*/ 168 w 169"/>
                <a:gd name="T27" fmla="*/ 49 h 137"/>
                <a:gd name="T28" fmla="*/ 163 w 169"/>
                <a:gd name="T29" fmla="*/ 38 h 137"/>
                <a:gd name="T30" fmla="*/ 155 w 169"/>
                <a:gd name="T31" fmla="*/ 27 h 137"/>
                <a:gd name="T32" fmla="*/ 144 w 169"/>
                <a:gd name="T33" fmla="*/ 17 h 137"/>
                <a:gd name="T34" fmla="*/ 131 w 169"/>
                <a:gd name="T35" fmla="*/ 9 h 137"/>
                <a:gd name="T36" fmla="*/ 117 w 169"/>
                <a:gd name="T37" fmla="*/ 5 h 137"/>
                <a:gd name="T38" fmla="*/ 101 w 169"/>
                <a:gd name="T39" fmla="*/ 0 h 137"/>
                <a:gd name="T40" fmla="*/ 84 w 169"/>
                <a:gd name="T41" fmla="*/ 0 h 137"/>
                <a:gd name="T42" fmla="*/ 84 w 169"/>
                <a:gd name="T43" fmla="*/ 0 h 137"/>
                <a:gd name="T44" fmla="*/ 68 w 169"/>
                <a:gd name="T45" fmla="*/ 0 h 137"/>
                <a:gd name="T46" fmla="*/ 52 w 169"/>
                <a:gd name="T47" fmla="*/ 5 h 137"/>
                <a:gd name="T48" fmla="*/ 38 w 169"/>
                <a:gd name="T49" fmla="*/ 9 h 137"/>
                <a:gd name="T50" fmla="*/ 26 w 169"/>
                <a:gd name="T51" fmla="*/ 17 h 137"/>
                <a:gd name="T52" fmla="*/ 15 w 169"/>
                <a:gd name="T53" fmla="*/ 27 h 137"/>
                <a:gd name="T54" fmla="*/ 7 w 169"/>
                <a:gd name="T55" fmla="*/ 38 h 137"/>
                <a:gd name="T56" fmla="*/ 2 w 169"/>
                <a:gd name="T57" fmla="*/ 49 h 137"/>
                <a:gd name="T58" fmla="*/ 0 w 169"/>
                <a:gd name="T59" fmla="*/ 61 h 137"/>
                <a:gd name="T60" fmla="*/ 0 w 169"/>
                <a:gd name="T61" fmla="*/ 61 h 137"/>
                <a:gd name="T62" fmla="*/ 2 w 169"/>
                <a:gd name="T63" fmla="*/ 74 h 137"/>
                <a:gd name="T64" fmla="*/ 7 w 169"/>
                <a:gd name="T65" fmla="*/ 87 h 137"/>
                <a:gd name="T66" fmla="*/ 15 w 169"/>
                <a:gd name="T67" fmla="*/ 96 h 137"/>
                <a:gd name="T68" fmla="*/ 26 w 169"/>
                <a:gd name="T69" fmla="*/ 106 h 137"/>
                <a:gd name="T70" fmla="*/ 38 w 169"/>
                <a:gd name="T71" fmla="*/ 113 h 137"/>
                <a:gd name="T72" fmla="*/ 52 w 169"/>
                <a:gd name="T73" fmla="*/ 120 h 137"/>
                <a:gd name="T74" fmla="*/ 68 w 169"/>
                <a:gd name="T75" fmla="*/ 123 h 137"/>
                <a:gd name="T76" fmla="*/ 84 w 169"/>
                <a:gd name="T77" fmla="*/ 124 h 137"/>
                <a:gd name="T78" fmla="*/ 84 w 169"/>
                <a:gd name="T79" fmla="*/ 124 h 137"/>
                <a:gd name="T80" fmla="*/ 101 w 169"/>
                <a:gd name="T81" fmla="*/ 123 h 137"/>
                <a:gd name="T82" fmla="*/ 116 w 169"/>
                <a:gd name="T83" fmla="*/ 120 h 137"/>
                <a:gd name="T84" fmla="*/ 116 w 169"/>
                <a:gd name="T85" fmla="*/ 120 h 137"/>
                <a:gd name="T86" fmla="*/ 43 w 169"/>
                <a:gd name="T87" fmla="*/ 41 h 137"/>
                <a:gd name="T88" fmla="*/ 130 w 169"/>
                <a:gd name="T89" fmla="*/ 41 h 137"/>
                <a:gd name="T90" fmla="*/ 130 w 169"/>
                <a:gd name="T91" fmla="*/ 49 h 137"/>
                <a:gd name="T92" fmla="*/ 43 w 169"/>
                <a:gd name="T93" fmla="*/ 49 h 137"/>
                <a:gd name="T94" fmla="*/ 43 w 169"/>
                <a:gd name="T95" fmla="*/ 41 h 137"/>
                <a:gd name="T96" fmla="*/ 43 w 169"/>
                <a:gd name="T97" fmla="*/ 57 h 137"/>
                <a:gd name="T98" fmla="*/ 130 w 169"/>
                <a:gd name="T99" fmla="*/ 57 h 137"/>
                <a:gd name="T100" fmla="*/ 130 w 169"/>
                <a:gd name="T101" fmla="*/ 66 h 137"/>
                <a:gd name="T102" fmla="*/ 43 w 169"/>
                <a:gd name="T103" fmla="*/ 66 h 137"/>
                <a:gd name="T104" fmla="*/ 43 w 169"/>
                <a:gd name="T105" fmla="*/ 57 h 137"/>
                <a:gd name="T106" fmla="*/ 43 w 169"/>
                <a:gd name="T107" fmla="*/ 74 h 137"/>
                <a:gd name="T108" fmla="*/ 130 w 169"/>
                <a:gd name="T109" fmla="*/ 74 h 137"/>
                <a:gd name="T110" fmla="*/ 130 w 169"/>
                <a:gd name="T111" fmla="*/ 82 h 137"/>
                <a:gd name="T112" fmla="*/ 43 w 169"/>
                <a:gd name="T113" fmla="*/ 82 h 137"/>
                <a:gd name="T114" fmla="*/ 43 w 169"/>
                <a:gd name="T115" fmla="*/ 7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37">
                  <a:moveTo>
                    <a:pt x="116" y="120"/>
                  </a:moveTo>
                  <a:lnTo>
                    <a:pt x="116" y="120"/>
                  </a:lnTo>
                  <a:lnTo>
                    <a:pt x="123" y="121"/>
                  </a:lnTo>
                  <a:lnTo>
                    <a:pt x="136" y="128"/>
                  </a:lnTo>
                  <a:lnTo>
                    <a:pt x="152" y="137"/>
                  </a:lnTo>
                  <a:lnTo>
                    <a:pt x="141" y="107"/>
                  </a:lnTo>
                  <a:lnTo>
                    <a:pt x="141" y="107"/>
                  </a:lnTo>
                  <a:lnTo>
                    <a:pt x="153" y="98"/>
                  </a:lnTo>
                  <a:lnTo>
                    <a:pt x="161" y="87"/>
                  </a:lnTo>
                  <a:lnTo>
                    <a:pt x="168" y="76"/>
                  </a:lnTo>
                  <a:lnTo>
                    <a:pt x="169" y="68"/>
                  </a:lnTo>
                  <a:lnTo>
                    <a:pt x="169" y="61"/>
                  </a:lnTo>
                  <a:lnTo>
                    <a:pt x="169" y="61"/>
                  </a:lnTo>
                  <a:lnTo>
                    <a:pt x="168" y="49"/>
                  </a:lnTo>
                  <a:lnTo>
                    <a:pt x="163" y="38"/>
                  </a:lnTo>
                  <a:lnTo>
                    <a:pt x="155" y="27"/>
                  </a:lnTo>
                  <a:lnTo>
                    <a:pt x="144" y="17"/>
                  </a:lnTo>
                  <a:lnTo>
                    <a:pt x="131" y="9"/>
                  </a:lnTo>
                  <a:lnTo>
                    <a:pt x="117" y="5"/>
                  </a:lnTo>
                  <a:lnTo>
                    <a:pt x="101" y="0"/>
                  </a:lnTo>
                  <a:lnTo>
                    <a:pt x="84" y="0"/>
                  </a:lnTo>
                  <a:lnTo>
                    <a:pt x="84" y="0"/>
                  </a:lnTo>
                  <a:lnTo>
                    <a:pt x="68" y="0"/>
                  </a:lnTo>
                  <a:lnTo>
                    <a:pt x="52" y="5"/>
                  </a:lnTo>
                  <a:lnTo>
                    <a:pt x="38" y="9"/>
                  </a:lnTo>
                  <a:lnTo>
                    <a:pt x="26" y="17"/>
                  </a:lnTo>
                  <a:lnTo>
                    <a:pt x="15" y="27"/>
                  </a:lnTo>
                  <a:lnTo>
                    <a:pt x="7" y="38"/>
                  </a:lnTo>
                  <a:lnTo>
                    <a:pt x="2" y="49"/>
                  </a:lnTo>
                  <a:lnTo>
                    <a:pt x="0" y="61"/>
                  </a:lnTo>
                  <a:lnTo>
                    <a:pt x="0" y="61"/>
                  </a:lnTo>
                  <a:lnTo>
                    <a:pt x="2" y="74"/>
                  </a:lnTo>
                  <a:lnTo>
                    <a:pt x="7" y="87"/>
                  </a:lnTo>
                  <a:lnTo>
                    <a:pt x="15" y="96"/>
                  </a:lnTo>
                  <a:lnTo>
                    <a:pt x="26" y="106"/>
                  </a:lnTo>
                  <a:lnTo>
                    <a:pt x="38" y="113"/>
                  </a:lnTo>
                  <a:lnTo>
                    <a:pt x="52" y="120"/>
                  </a:lnTo>
                  <a:lnTo>
                    <a:pt x="68" y="123"/>
                  </a:lnTo>
                  <a:lnTo>
                    <a:pt x="84" y="124"/>
                  </a:lnTo>
                  <a:lnTo>
                    <a:pt x="84" y="124"/>
                  </a:lnTo>
                  <a:lnTo>
                    <a:pt x="101" y="123"/>
                  </a:lnTo>
                  <a:lnTo>
                    <a:pt x="116" y="120"/>
                  </a:lnTo>
                  <a:lnTo>
                    <a:pt x="116" y="120"/>
                  </a:lnTo>
                  <a:close/>
                  <a:moveTo>
                    <a:pt x="43" y="41"/>
                  </a:moveTo>
                  <a:lnTo>
                    <a:pt x="130" y="41"/>
                  </a:lnTo>
                  <a:lnTo>
                    <a:pt x="130" y="49"/>
                  </a:lnTo>
                  <a:lnTo>
                    <a:pt x="43" y="49"/>
                  </a:lnTo>
                  <a:lnTo>
                    <a:pt x="43" y="41"/>
                  </a:lnTo>
                  <a:close/>
                  <a:moveTo>
                    <a:pt x="43" y="57"/>
                  </a:moveTo>
                  <a:lnTo>
                    <a:pt x="130" y="57"/>
                  </a:lnTo>
                  <a:lnTo>
                    <a:pt x="130" y="66"/>
                  </a:lnTo>
                  <a:lnTo>
                    <a:pt x="43" y="66"/>
                  </a:lnTo>
                  <a:lnTo>
                    <a:pt x="43" y="57"/>
                  </a:lnTo>
                  <a:close/>
                  <a:moveTo>
                    <a:pt x="43" y="74"/>
                  </a:moveTo>
                  <a:lnTo>
                    <a:pt x="130" y="74"/>
                  </a:lnTo>
                  <a:lnTo>
                    <a:pt x="130" y="82"/>
                  </a:lnTo>
                  <a:lnTo>
                    <a:pt x="43" y="82"/>
                  </a:lnTo>
                  <a:lnTo>
                    <a:pt x="4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Univers for KPMG Light" panose="020B0403020202020204" pitchFamily="34" charset="0"/>
              </a:endParaRPr>
            </a:p>
          </p:txBody>
        </p:sp>
      </p:grpSp>
      <p:sp>
        <p:nvSpPr>
          <p:cNvPr id="801" name="Oval 800"/>
          <p:cNvSpPr/>
          <p:nvPr/>
        </p:nvSpPr>
        <p:spPr>
          <a:xfrm>
            <a:off x="3218083" y="1512241"/>
            <a:ext cx="264051" cy="266530"/>
          </a:xfrm>
          <a:prstGeom prst="ellips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a:solidFill>
                <a:prstClr val="white"/>
              </a:solidFill>
            </a:endParaRPr>
          </a:p>
        </p:txBody>
      </p:sp>
      <p:sp>
        <p:nvSpPr>
          <p:cNvPr id="802" name="TextBox 801"/>
          <p:cNvSpPr txBox="1"/>
          <p:nvPr/>
        </p:nvSpPr>
        <p:spPr>
          <a:xfrm>
            <a:off x="3242344" y="1475011"/>
            <a:ext cx="241223" cy="305193"/>
          </a:xfrm>
          <a:prstGeom prst="rect">
            <a:avLst/>
          </a:prstGeom>
          <a:noFill/>
        </p:spPr>
        <p:txBody>
          <a:bodyPr wrap="none" lIns="54610" tIns="54610" rIns="54610" bIns="54610" rtlCol="0">
            <a:noAutofit/>
          </a:bodyPr>
          <a:lstStyle/>
          <a:p>
            <a:pPr>
              <a:spcAft>
                <a:spcPts val="600"/>
              </a:spcAft>
            </a:pPr>
            <a:r>
              <a:rPr lang="en-GB" sz="1500" dirty="0">
                <a:solidFill>
                  <a:prstClr val="white"/>
                </a:solidFill>
              </a:rPr>
              <a:t>1</a:t>
            </a:r>
          </a:p>
        </p:txBody>
      </p:sp>
      <p:sp>
        <p:nvSpPr>
          <p:cNvPr id="804" name="Oval 803"/>
          <p:cNvSpPr/>
          <p:nvPr/>
        </p:nvSpPr>
        <p:spPr>
          <a:xfrm>
            <a:off x="5787697" y="3446522"/>
            <a:ext cx="264051" cy="266530"/>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a:solidFill>
                <a:prstClr val="white"/>
              </a:solidFill>
            </a:endParaRPr>
          </a:p>
        </p:txBody>
      </p:sp>
      <p:sp>
        <p:nvSpPr>
          <p:cNvPr id="805" name="TextBox 804"/>
          <p:cNvSpPr txBox="1"/>
          <p:nvPr/>
        </p:nvSpPr>
        <p:spPr>
          <a:xfrm>
            <a:off x="5810525" y="3409292"/>
            <a:ext cx="241223" cy="305193"/>
          </a:xfrm>
          <a:prstGeom prst="rect">
            <a:avLst/>
          </a:prstGeom>
          <a:noFill/>
        </p:spPr>
        <p:txBody>
          <a:bodyPr wrap="none" lIns="54610" tIns="54610" rIns="54610" bIns="54610" rtlCol="0">
            <a:noAutofit/>
          </a:bodyPr>
          <a:lstStyle/>
          <a:p>
            <a:pPr>
              <a:spcAft>
                <a:spcPts val="600"/>
              </a:spcAft>
            </a:pPr>
            <a:r>
              <a:rPr lang="en-GB" sz="1500" dirty="0">
                <a:solidFill>
                  <a:prstClr val="white"/>
                </a:solidFill>
              </a:rPr>
              <a:t>2</a:t>
            </a:r>
          </a:p>
        </p:txBody>
      </p:sp>
      <p:sp>
        <p:nvSpPr>
          <p:cNvPr id="816" name="Text Placeholder 4"/>
          <p:cNvSpPr txBox="1">
            <a:spLocks/>
          </p:cNvSpPr>
          <p:nvPr/>
        </p:nvSpPr>
        <p:spPr>
          <a:xfrm>
            <a:off x="3495975" y="1769236"/>
            <a:ext cx="3726000" cy="692764"/>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00A3A1"/>
              </a:buClr>
            </a:pPr>
            <a:r>
              <a:rPr lang="en-GB" dirty="0">
                <a:solidFill>
                  <a:srgbClr val="00A3A1"/>
                </a:solidFill>
              </a:rPr>
              <a:t>Tax implications and obligations</a:t>
            </a:r>
          </a:p>
          <a:p>
            <a:pPr lvl="2">
              <a:buClr>
                <a:srgbClr val="00A3A1"/>
              </a:buClr>
            </a:pPr>
            <a:r>
              <a:rPr lang="en-GB" dirty="0">
                <a:solidFill>
                  <a:srgbClr val="00A3A1"/>
                </a:solidFill>
              </a:rPr>
              <a:t>Improve anticipated tax outcome</a:t>
            </a:r>
          </a:p>
          <a:p>
            <a:endParaRPr lang="en-GB" b="0" dirty="0">
              <a:solidFill>
                <a:srgbClr val="00338D"/>
              </a:solidFill>
            </a:endParaRPr>
          </a:p>
        </p:txBody>
      </p:sp>
      <p:sp>
        <p:nvSpPr>
          <p:cNvPr id="818" name="Oval 817"/>
          <p:cNvSpPr/>
          <p:nvPr/>
        </p:nvSpPr>
        <p:spPr>
          <a:xfrm>
            <a:off x="3345971" y="5140301"/>
            <a:ext cx="264051" cy="26653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a:solidFill>
                <a:prstClr val="white"/>
              </a:solidFill>
            </a:endParaRPr>
          </a:p>
        </p:txBody>
      </p:sp>
      <p:sp>
        <p:nvSpPr>
          <p:cNvPr id="819" name="TextBox 818"/>
          <p:cNvSpPr txBox="1"/>
          <p:nvPr/>
        </p:nvSpPr>
        <p:spPr>
          <a:xfrm>
            <a:off x="3370232" y="5111163"/>
            <a:ext cx="241223" cy="305193"/>
          </a:xfrm>
          <a:prstGeom prst="rect">
            <a:avLst/>
          </a:prstGeom>
          <a:noFill/>
        </p:spPr>
        <p:txBody>
          <a:bodyPr wrap="none" lIns="54610" tIns="54610" rIns="54610" bIns="54610" rtlCol="0">
            <a:noAutofit/>
          </a:bodyPr>
          <a:lstStyle/>
          <a:p>
            <a:pPr>
              <a:spcAft>
                <a:spcPts val="600"/>
              </a:spcAft>
            </a:pPr>
            <a:r>
              <a:rPr lang="en-GB" sz="1500" dirty="0">
                <a:solidFill>
                  <a:prstClr val="white"/>
                </a:solidFill>
              </a:rPr>
              <a:t>3</a:t>
            </a:r>
          </a:p>
        </p:txBody>
      </p:sp>
      <p:sp>
        <p:nvSpPr>
          <p:cNvPr id="820" name="Text Placeholder 4"/>
          <p:cNvSpPr txBox="1">
            <a:spLocks/>
          </p:cNvSpPr>
          <p:nvPr/>
        </p:nvSpPr>
        <p:spPr>
          <a:xfrm>
            <a:off x="6023802" y="3746259"/>
            <a:ext cx="2518689" cy="692764"/>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0091DA"/>
              </a:buClr>
            </a:pPr>
            <a:r>
              <a:rPr lang="en-GB" dirty="0">
                <a:solidFill>
                  <a:srgbClr val="0091DA"/>
                </a:solidFill>
              </a:rPr>
              <a:t>Rules support desired tax outcome</a:t>
            </a:r>
          </a:p>
        </p:txBody>
      </p:sp>
      <p:sp>
        <p:nvSpPr>
          <p:cNvPr id="821" name="Text Placeholder 4"/>
          <p:cNvSpPr txBox="1">
            <a:spLocks/>
          </p:cNvSpPr>
          <p:nvPr/>
        </p:nvSpPr>
        <p:spPr>
          <a:xfrm>
            <a:off x="3651900" y="5392232"/>
            <a:ext cx="3901425" cy="692764"/>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005EB8"/>
              </a:buClr>
            </a:pPr>
            <a:r>
              <a:rPr lang="en-GB" dirty="0">
                <a:solidFill>
                  <a:srgbClr val="005EB8"/>
                </a:solidFill>
              </a:rPr>
              <a:t>Stakeholders understand the anticipated tax outcome and obligations</a:t>
            </a:r>
          </a:p>
        </p:txBody>
      </p:sp>
      <p:sp>
        <p:nvSpPr>
          <p:cNvPr id="822" name="Oval 821"/>
          <p:cNvSpPr/>
          <p:nvPr/>
        </p:nvSpPr>
        <p:spPr>
          <a:xfrm>
            <a:off x="909948" y="3429318"/>
            <a:ext cx="264051" cy="266530"/>
          </a:xfrm>
          <a:prstGeom prst="ellips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a:solidFill>
                <a:prstClr val="white"/>
              </a:solidFill>
            </a:endParaRPr>
          </a:p>
        </p:txBody>
      </p:sp>
      <p:sp>
        <p:nvSpPr>
          <p:cNvPr id="823" name="TextBox 822"/>
          <p:cNvSpPr txBox="1"/>
          <p:nvPr/>
        </p:nvSpPr>
        <p:spPr>
          <a:xfrm>
            <a:off x="926117" y="3392088"/>
            <a:ext cx="241223" cy="305193"/>
          </a:xfrm>
          <a:prstGeom prst="rect">
            <a:avLst/>
          </a:prstGeom>
          <a:noFill/>
        </p:spPr>
        <p:txBody>
          <a:bodyPr wrap="none" lIns="54610" tIns="54610" rIns="54610" bIns="54610" rtlCol="0">
            <a:noAutofit/>
          </a:bodyPr>
          <a:lstStyle/>
          <a:p>
            <a:pPr>
              <a:spcAft>
                <a:spcPts val="600"/>
              </a:spcAft>
            </a:pPr>
            <a:r>
              <a:rPr lang="en-GB" sz="1500" dirty="0">
                <a:solidFill>
                  <a:prstClr val="white"/>
                </a:solidFill>
              </a:rPr>
              <a:t>4</a:t>
            </a:r>
          </a:p>
        </p:txBody>
      </p:sp>
      <p:sp>
        <p:nvSpPr>
          <p:cNvPr id="824" name="Text Placeholder 4"/>
          <p:cNvSpPr txBox="1">
            <a:spLocks/>
          </p:cNvSpPr>
          <p:nvPr/>
        </p:nvSpPr>
        <p:spPr>
          <a:xfrm>
            <a:off x="1170902" y="3681194"/>
            <a:ext cx="1966400" cy="692764"/>
          </a:xfrm>
          <a:prstGeom prst="rect">
            <a:avLst/>
          </a:prstGeom>
        </p:spPr>
        <p:txBody>
          <a:bodyPr anchor="t"/>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483698"/>
              </a:buClr>
            </a:pPr>
            <a:r>
              <a:rPr lang="en-GB" dirty="0">
                <a:solidFill>
                  <a:srgbClr val="483698"/>
                </a:solidFill>
              </a:rPr>
              <a:t>Tax reporting (and withholding)</a:t>
            </a:r>
          </a:p>
        </p:txBody>
      </p:sp>
    </p:spTree>
    <p:extLst>
      <p:ext uri="{BB962C8B-B14F-4D97-AF65-F5344CB8AC3E}">
        <p14:creationId xmlns:p14="http://schemas.microsoft.com/office/powerpoint/2010/main" val="130009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238" grpId="0"/>
      <p:bldP spid="239" grpId="0"/>
      <p:bldP spid="240" grpId="0"/>
      <p:bldP spid="801" grpId="0" animBg="1"/>
      <p:bldP spid="802" grpId="0"/>
      <p:bldP spid="804" grpId="0" animBg="1"/>
      <p:bldP spid="805" grpId="0"/>
      <p:bldP spid="816" grpId="0"/>
      <p:bldP spid="818" grpId="0" animBg="1"/>
      <p:bldP spid="819" grpId="0"/>
      <p:bldP spid="820" grpId="0"/>
      <p:bldP spid="821" grpId="0"/>
      <p:bldP spid="822" grpId="0" animBg="1"/>
      <p:bldP spid="823" grpId="0"/>
      <p:bldP spid="8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Incentive Design</a:t>
            </a:r>
            <a:br>
              <a:rPr lang="en-US" dirty="0"/>
            </a:br>
            <a:r>
              <a:rPr lang="en-US" sz="2400" dirty="0"/>
              <a:t>Michael Siu, Willis Towers Watson</a:t>
            </a:r>
            <a:endParaRPr lang="en-US" dirty="0"/>
          </a:p>
        </p:txBody>
      </p:sp>
    </p:spTree>
    <p:extLst>
      <p:ext uri="{BB962C8B-B14F-4D97-AF65-F5344CB8AC3E}">
        <p14:creationId xmlns:p14="http://schemas.microsoft.com/office/powerpoint/2010/main" val="6216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a:xfrm>
            <a:off x="1583998" y="5531053"/>
            <a:ext cx="6815463" cy="592150"/>
          </a:xfrm>
        </p:spPr>
        <p:txBody>
          <a:bodyPr/>
          <a:lstStyle/>
          <a:p>
            <a:pPr lvl="1" defTabSz="990570"/>
            <a:r>
              <a:rPr lang="en-US" altLang="en-US" kern="0" dirty="0"/>
              <a:t>© 2017 KPMG, a Hong Kong partnership and a member firm of the KPMG network of independent member firms affiliated with KPMG International Cooperative (“KPMG International”), a Swiss entity. All rights reserved. Printed in Hong Kong. </a:t>
            </a:r>
            <a:endParaRPr lang="en-US" kern="0" dirty="0"/>
          </a:p>
        </p:txBody>
      </p:sp>
      <p:sp>
        <p:nvSpPr>
          <p:cNvPr id="3" name="Text Placeholder 2"/>
          <p:cNvSpPr>
            <a:spLocks noGrp="1"/>
          </p:cNvSpPr>
          <p:nvPr>
            <p:ph type="body" sz="quarter" idx="12"/>
          </p:nvPr>
        </p:nvSpPr>
        <p:spPr>
          <a:xfrm>
            <a:off x="1583999" y="6123203"/>
            <a:ext cx="6815463" cy="169277"/>
          </a:xfrm>
        </p:spPr>
        <p:txBody>
          <a:bodyPr/>
          <a:lstStyle/>
          <a:p>
            <a:r>
              <a:rPr lang="en-GB" dirty="0"/>
              <a:t>The KPMG name, logo are registered trademarks or trademarks of KPMG International. </a:t>
            </a:r>
          </a:p>
        </p:txBody>
      </p:sp>
      <p:sp>
        <p:nvSpPr>
          <p:cNvPr id="4" name="Text Placeholder 3"/>
          <p:cNvSpPr>
            <a:spLocks noGrp="1"/>
          </p:cNvSpPr>
          <p:nvPr>
            <p:ph type="body" sz="quarter" idx="13"/>
          </p:nvPr>
        </p:nvSpPr>
        <p:spPr>
          <a:xfrm>
            <a:off x="1584000" y="4482988"/>
            <a:ext cx="6815463" cy="878852"/>
          </a:xfrm>
        </p:spPr>
        <p:txBody>
          <a:bodyPr/>
          <a:lstStyle/>
          <a:p>
            <a:r>
              <a:rPr lang="en-GB"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5" name="Text Placeholder 4"/>
          <p:cNvSpPr>
            <a:spLocks noGrp="1"/>
          </p:cNvSpPr>
          <p:nvPr>
            <p:ph type="body" sz="quarter" idx="14"/>
          </p:nvPr>
        </p:nvSpPr>
        <p:spPr/>
        <p:txBody>
          <a:bodyPr/>
          <a:lstStyle/>
          <a:p>
            <a:r>
              <a:rPr lang="en-GB" dirty="0"/>
              <a:t>kpmg.com/cn/socialmedia</a:t>
            </a:r>
          </a:p>
        </p:txBody>
      </p:sp>
    </p:spTree>
    <p:extLst>
      <p:ext uri="{BB962C8B-B14F-4D97-AF65-F5344CB8AC3E}">
        <p14:creationId xmlns:p14="http://schemas.microsoft.com/office/powerpoint/2010/main" val="311744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Issues</a:t>
            </a:r>
            <a:br>
              <a:rPr lang="en-US" dirty="0"/>
            </a:br>
            <a:r>
              <a:rPr lang="en-US" sz="2400" dirty="0"/>
              <a:t>James Parker, Norton Rose Fulbright Hong Kong</a:t>
            </a:r>
            <a:endParaRPr lang="en-US" dirty="0"/>
          </a:p>
        </p:txBody>
      </p:sp>
    </p:spTree>
    <p:extLst>
      <p:ext uri="{BB962C8B-B14F-4D97-AF65-F5344CB8AC3E}">
        <p14:creationId xmlns:p14="http://schemas.microsoft.com/office/powerpoint/2010/main" val="295295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853200" y="1786740"/>
            <a:ext cx="7560000" cy="468000"/>
          </a:xfrm>
        </p:spPr>
        <p:txBody>
          <a:bodyPr>
            <a:noAutofit/>
          </a:bodyPr>
          <a:lstStyle/>
          <a:p>
            <a:r>
              <a:rPr lang="en-GB" dirty="0" err="1">
                <a:latin typeface="Arial"/>
              </a:rPr>
              <a:t>IBSA</a:t>
            </a:r>
            <a:r>
              <a:rPr lang="en-GB" dirty="0">
                <a:latin typeface="Arial"/>
              </a:rPr>
              <a:t> – The Fight for Talent, Retention Schemes</a:t>
            </a:r>
            <a:br>
              <a:rPr lang="en-GB" dirty="0">
                <a:latin typeface="Arial"/>
              </a:rPr>
            </a:br>
            <a:r>
              <a:rPr lang="en-GB" dirty="0">
                <a:latin typeface="Arial"/>
              </a:rPr>
              <a:t>Legal Issues</a:t>
            </a:r>
          </a:p>
        </p:txBody>
      </p:sp>
      <p:sp>
        <p:nvSpPr>
          <p:cNvPr id="6" name="Text Placeholder 2"/>
          <p:cNvSpPr>
            <a:spLocks noGrp="1"/>
          </p:cNvSpPr>
          <p:nvPr>
            <p:ph type="body" sz="half" idx="1"/>
            <p:custDataLst>
              <p:tags r:id="rId3"/>
            </p:custDataLst>
          </p:nvPr>
        </p:nvSpPr>
        <p:spPr>
          <a:xfrm>
            <a:off x="853200" y="3165120"/>
            <a:ext cx="7560000" cy="1764000"/>
          </a:xfrm>
        </p:spPr>
        <p:txBody>
          <a:bodyPr/>
          <a:lstStyle/>
          <a:p>
            <a:pPr lvl="1"/>
            <a:r>
              <a:rPr lang="en-GB" dirty="0"/>
              <a:t>James Parker</a:t>
            </a:r>
          </a:p>
          <a:p>
            <a:pPr lvl="1"/>
            <a:r>
              <a:rPr lang="en-GB" dirty="0"/>
              <a:t>Partner</a:t>
            </a:r>
          </a:p>
          <a:p>
            <a:pPr lvl="1"/>
            <a:r>
              <a:rPr lang="en-GB" dirty="0"/>
              <a:t>Norton Rose Fulbright Hong Kong</a:t>
            </a:r>
          </a:p>
          <a:p>
            <a:pPr lvl="1"/>
            <a:r>
              <a:rPr lang="en-US" dirty="0"/>
              <a:t>12 October 2017</a:t>
            </a:r>
            <a:endParaRPr lang="en-GB" dirty="0"/>
          </a:p>
        </p:txBody>
      </p:sp>
    </p:spTree>
    <p:custDataLst>
      <p:tags r:id="rId1"/>
    </p:custDataLst>
    <p:extLst>
      <p:ext uri="{BB962C8B-B14F-4D97-AF65-F5344CB8AC3E}">
        <p14:creationId xmlns:p14="http://schemas.microsoft.com/office/powerpoint/2010/main" val="269668882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358775" y="431800"/>
            <a:ext cx="8424000" cy="503238"/>
          </a:xfrm>
        </p:spPr>
        <p:txBody>
          <a:bodyPr/>
          <a:lstStyle/>
          <a:p>
            <a:r>
              <a:rPr lang="en-GB" dirty="0"/>
              <a:t>Overarching issues</a:t>
            </a:r>
          </a:p>
        </p:txBody>
      </p:sp>
      <p:sp>
        <p:nvSpPr>
          <p:cNvPr id="6" name="Text Placeholder 2"/>
          <p:cNvSpPr>
            <a:spLocks noGrp="1"/>
          </p:cNvSpPr>
          <p:nvPr>
            <p:ph type="body" sz="quarter" idx="12"/>
            <p:custDataLst>
              <p:tags r:id="rId3"/>
            </p:custDataLst>
          </p:nvPr>
        </p:nvSpPr>
        <p:spPr>
          <a:xfrm>
            <a:off x="358775" y="1044000"/>
            <a:ext cx="8424000" cy="5040000"/>
          </a:xfrm>
        </p:spPr>
        <p:txBody>
          <a:bodyPr/>
          <a:lstStyle/>
          <a:p>
            <a:pPr lvl="2">
              <a:buClr>
                <a:srgbClr val="FF0000"/>
              </a:buClr>
              <a:buSzPct val="100000"/>
              <a:buFont typeface="Arial"/>
              <a:buChar char="•"/>
            </a:pPr>
            <a:r>
              <a:rPr lang="en-US" dirty="0">
                <a:latin typeface="Arial"/>
              </a:rPr>
              <a:t>No discrimination – fair selection criteria</a:t>
            </a:r>
          </a:p>
          <a:p>
            <a:pPr lvl="2">
              <a:buClr>
                <a:srgbClr val="FF0000"/>
              </a:buClr>
              <a:buSzPct val="100000"/>
              <a:buFont typeface="Arial"/>
              <a:buChar char="•"/>
            </a:pPr>
            <a:r>
              <a:rPr lang="en-US" dirty="0">
                <a:latin typeface="Arial"/>
              </a:rPr>
              <a:t>Securities laws / prospectus requirements </a:t>
            </a:r>
          </a:p>
          <a:p>
            <a:pPr lvl="3">
              <a:buClr>
                <a:srgbClr val="FF0000"/>
              </a:buClr>
              <a:buSzPct val="100000"/>
            </a:pPr>
            <a:r>
              <a:rPr lang="en-US" dirty="0">
                <a:latin typeface="Arial"/>
              </a:rPr>
              <a:t>Safe </a:t>
            </a:r>
            <a:r>
              <a:rPr lang="en-US" dirty="0" err="1">
                <a:latin typeface="Arial"/>
              </a:rPr>
              <a:t>harbour</a:t>
            </a:r>
            <a:r>
              <a:rPr lang="en-US" dirty="0">
                <a:latin typeface="Arial"/>
              </a:rPr>
              <a:t> for employee issuances</a:t>
            </a:r>
          </a:p>
          <a:p>
            <a:pPr lvl="2">
              <a:buClr>
                <a:srgbClr val="FF0000"/>
              </a:buClr>
              <a:buSzPct val="100000"/>
              <a:buFont typeface="Arial"/>
              <a:buChar char="•"/>
            </a:pPr>
            <a:r>
              <a:rPr lang="en-US" dirty="0">
                <a:latin typeface="Arial"/>
              </a:rPr>
              <a:t>Data protection</a:t>
            </a:r>
          </a:p>
          <a:p>
            <a:pPr lvl="3">
              <a:buClr>
                <a:srgbClr val="FF0000"/>
              </a:buClr>
              <a:buSzPct val="100000"/>
              <a:buFont typeface="Arial"/>
              <a:buChar char="–"/>
            </a:pPr>
            <a:r>
              <a:rPr lang="en-US" dirty="0">
                <a:latin typeface="Arial"/>
              </a:rPr>
              <a:t>Personal Information Collection Statement</a:t>
            </a:r>
          </a:p>
          <a:p>
            <a:pPr lvl="2">
              <a:buClr>
                <a:srgbClr val="FF0000"/>
              </a:buClr>
              <a:buSzPct val="100000"/>
              <a:buFont typeface="Arial"/>
              <a:buChar char="•"/>
            </a:pPr>
            <a:r>
              <a:rPr lang="en-US" dirty="0">
                <a:latin typeface="Arial"/>
              </a:rPr>
              <a:t>Beware unlawful deductions from salary (s.32 </a:t>
            </a:r>
            <a:r>
              <a:rPr lang="en-US" dirty="0" err="1">
                <a:latin typeface="Arial"/>
              </a:rPr>
              <a:t>EO</a:t>
            </a:r>
            <a:r>
              <a:rPr lang="en-US" dirty="0">
                <a:latin typeface="Arial"/>
              </a:rPr>
              <a:t>)</a:t>
            </a:r>
            <a:endParaRPr lang="en-GB" dirty="0">
              <a:latin typeface="Arial"/>
            </a:endParaRPr>
          </a:p>
          <a:p>
            <a:pPr lvl="2">
              <a:buClr>
                <a:srgbClr val="FF0000"/>
              </a:buClr>
              <a:buSzPct val="100000"/>
              <a:buFont typeface="Arial"/>
              <a:buChar char="•"/>
            </a:pPr>
            <a:r>
              <a:rPr lang="en-US" dirty="0">
                <a:latin typeface="Arial"/>
              </a:rPr>
              <a:t>Performance conditions / vesting </a:t>
            </a:r>
          </a:p>
          <a:p>
            <a:pPr lvl="3">
              <a:buClr>
                <a:srgbClr val="FF0000"/>
              </a:buClr>
              <a:buSzPct val="100000"/>
              <a:buFont typeface="Arial"/>
              <a:buChar char="–"/>
            </a:pPr>
            <a:r>
              <a:rPr lang="en-US" dirty="0">
                <a:latin typeface="Arial"/>
              </a:rPr>
              <a:t>Deferred remuneration to be encouraged from regulatory perspective</a:t>
            </a:r>
          </a:p>
          <a:p>
            <a:pPr lvl="3">
              <a:buClr>
                <a:srgbClr val="FF0000"/>
              </a:buClr>
              <a:buSzPct val="100000"/>
              <a:buFont typeface="Arial"/>
              <a:buChar char="–"/>
            </a:pPr>
            <a:r>
              <a:rPr lang="en-US" dirty="0">
                <a:latin typeface="Arial"/>
              </a:rPr>
              <a:t>Loss of unvested rights upon cessation of employment</a:t>
            </a:r>
          </a:p>
        </p:txBody>
      </p:sp>
      <p:sp>
        <p:nvSpPr>
          <p:cNvPr id="7" name="Footer Placeholder 3"/>
          <p:cNvSpPr>
            <a:spLocks noGrp="1"/>
          </p:cNvSpPr>
          <p:nvPr>
            <p:ph type="ftr" sz="quarter" idx="13"/>
            <p:custDataLst>
              <p:tags r:id="rId4"/>
            </p:custDataLst>
          </p:nvPr>
        </p:nvSpPr>
        <p:spPr>
          <a:xfrm>
            <a:off x="582613" y="6529388"/>
            <a:ext cx="5220000" cy="179387"/>
          </a:xfrm>
        </p:spPr>
        <p:txBody>
          <a:bodyPr/>
          <a:lstStyle/>
          <a:p>
            <a:r>
              <a:rPr lang="en-GB">
                <a:solidFill>
                  <a:srgbClr val="000000"/>
                </a:solidFill>
              </a:rPr>
              <a:t>HOK#13047333</a:t>
            </a:r>
            <a:endParaRPr lang="en-GB" dirty="0">
              <a:solidFill>
                <a:srgbClr val="000000"/>
              </a:solidFill>
            </a:endParaRPr>
          </a:p>
        </p:txBody>
      </p:sp>
      <p:sp>
        <p:nvSpPr>
          <p:cNvPr id="2" name="Slide Number Placeholder 1"/>
          <p:cNvSpPr>
            <a:spLocks noGrp="1"/>
          </p:cNvSpPr>
          <p:nvPr>
            <p:ph type="sldNum" sz="quarter" idx="11"/>
          </p:nvPr>
        </p:nvSpPr>
        <p:spPr/>
        <p:txBody>
          <a:bodyPr/>
          <a:lstStyle/>
          <a:p>
            <a:fld id="{56E3EF9F-6447-4352-9D67-5AAB50718BD2}" type="slidenum">
              <a:rPr lang="en-GB" smtClean="0">
                <a:solidFill>
                  <a:srgbClr val="000000"/>
                </a:solidFill>
              </a:rPr>
              <a:pPr/>
              <a:t>23</a:t>
            </a:fld>
            <a:endParaRPr lang="en-GB" dirty="0">
              <a:solidFill>
                <a:srgbClr val="000000"/>
              </a:solidFill>
            </a:endParaRPr>
          </a:p>
        </p:txBody>
      </p:sp>
    </p:spTree>
    <p:custDataLst>
      <p:tags r:id="rId1"/>
    </p:custDataLst>
    <p:extLst>
      <p:ext uri="{BB962C8B-B14F-4D97-AF65-F5344CB8AC3E}">
        <p14:creationId xmlns:p14="http://schemas.microsoft.com/office/powerpoint/2010/main" val="171539624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968240" y="1509480"/>
            <a:ext cx="3881460" cy="4062347"/>
            <a:chOff x="4968240" y="1509480"/>
            <a:chExt cx="3881460" cy="4062347"/>
          </a:xfrm>
        </p:grpSpPr>
        <p:cxnSp>
          <p:nvCxnSpPr>
            <p:cNvPr id="26" name="Straight Connector 25"/>
            <p:cNvCxnSpPr/>
            <p:nvPr/>
          </p:nvCxnSpPr>
          <p:spPr>
            <a:xfrm flipV="1">
              <a:off x="5940152" y="1797606"/>
              <a:ext cx="1328398" cy="170340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052060" y="4617720"/>
              <a:ext cx="929640" cy="954107"/>
            </a:xfrm>
            <a:prstGeom prst="rect">
              <a:avLst/>
            </a:prstGeom>
            <a:solidFill>
              <a:schemeClr val="accent3">
                <a:lumMod val="20000"/>
                <a:lumOff val="80000"/>
              </a:schemeClr>
            </a:solidFill>
          </p:spPr>
          <p:txBody>
            <a:bodyPr wrap="square" rtlCol="0">
              <a:spAutoFit/>
            </a:bodyPr>
            <a:lstStyle/>
            <a:p>
              <a:pPr fontAlgn="base">
                <a:spcBef>
                  <a:spcPct val="0"/>
                </a:spcBef>
                <a:spcAft>
                  <a:spcPct val="0"/>
                </a:spcAft>
              </a:pPr>
              <a:endParaRPr lang="en-US" sz="1000" dirty="0">
                <a:solidFill>
                  <a:srgbClr val="000000"/>
                </a:solidFill>
              </a:endParaRPr>
            </a:p>
            <a:p>
              <a:pPr fontAlgn="base">
                <a:spcBef>
                  <a:spcPct val="0"/>
                </a:spcBef>
                <a:spcAft>
                  <a:spcPct val="0"/>
                </a:spcAft>
              </a:pPr>
              <a:endParaRPr lang="en-US" sz="1000" dirty="0">
                <a:solidFill>
                  <a:srgbClr val="000000"/>
                </a:solidFill>
              </a:endParaRPr>
            </a:p>
            <a:p>
              <a:pPr algn="ctr" fontAlgn="base">
                <a:spcBef>
                  <a:spcPct val="0"/>
                </a:spcBef>
                <a:spcAft>
                  <a:spcPct val="0"/>
                </a:spcAft>
              </a:pPr>
              <a:r>
                <a:rPr lang="en-US" sz="800" dirty="0">
                  <a:solidFill>
                    <a:srgbClr val="000000"/>
                  </a:solidFill>
                </a:rPr>
                <a:t>	Net Debt</a:t>
              </a:r>
            </a:p>
            <a:p>
              <a:pPr fontAlgn="base">
                <a:spcBef>
                  <a:spcPct val="0"/>
                </a:spcBef>
                <a:spcAft>
                  <a:spcPct val="0"/>
                </a:spcAft>
              </a:pPr>
              <a:endParaRPr lang="en-US" sz="1000" dirty="0">
                <a:solidFill>
                  <a:srgbClr val="000000"/>
                </a:solidFill>
              </a:endParaRPr>
            </a:p>
            <a:p>
              <a:pPr fontAlgn="base">
                <a:spcBef>
                  <a:spcPct val="0"/>
                </a:spcBef>
                <a:spcAft>
                  <a:spcPct val="0"/>
                </a:spcAft>
              </a:pPr>
              <a:endParaRPr lang="en-GB" sz="1000" dirty="0">
                <a:solidFill>
                  <a:srgbClr val="000000"/>
                </a:solidFill>
              </a:endParaRPr>
            </a:p>
          </p:txBody>
        </p:sp>
        <p:sp>
          <p:nvSpPr>
            <p:cNvPr id="18" name="TextBox 17"/>
            <p:cNvSpPr txBox="1"/>
            <p:nvPr/>
          </p:nvSpPr>
          <p:spPr>
            <a:xfrm>
              <a:off x="5052060" y="3603546"/>
              <a:ext cx="929640" cy="1015663"/>
            </a:xfrm>
            <a:prstGeom prst="rect">
              <a:avLst/>
            </a:prstGeom>
            <a:solidFill>
              <a:srgbClr val="FF0000"/>
            </a:solidFill>
          </p:spPr>
          <p:txBody>
            <a:bodyPr wrap="square" rtlCol="0">
              <a:spAutoFit/>
            </a:bodyPr>
            <a:lstStyle/>
            <a:p>
              <a:pPr fontAlgn="base">
                <a:spcBef>
                  <a:spcPct val="0"/>
                </a:spcBef>
                <a:spcAft>
                  <a:spcPct val="0"/>
                </a:spcAft>
              </a:pPr>
              <a:endParaRPr lang="en-US" sz="1000" dirty="0">
                <a:solidFill>
                  <a:srgbClr val="000000"/>
                </a:solidFill>
              </a:endParaRPr>
            </a:p>
            <a:p>
              <a:pPr fontAlgn="base">
                <a:spcBef>
                  <a:spcPct val="0"/>
                </a:spcBef>
                <a:spcAft>
                  <a:spcPct val="0"/>
                </a:spcAft>
              </a:pPr>
              <a:endParaRPr lang="en-US" sz="1000" dirty="0">
                <a:solidFill>
                  <a:srgbClr val="000000"/>
                </a:solidFill>
              </a:endParaRPr>
            </a:p>
            <a:p>
              <a:pPr algn="ctr" fontAlgn="base">
                <a:spcBef>
                  <a:spcPct val="0"/>
                </a:spcBef>
                <a:spcAft>
                  <a:spcPct val="0"/>
                </a:spcAft>
              </a:pPr>
              <a:r>
                <a:rPr lang="en-US" sz="1000" dirty="0">
                  <a:solidFill>
                    <a:srgbClr val="000000"/>
                  </a:solidFill>
                </a:rPr>
                <a:t>Preference Shares</a:t>
              </a:r>
            </a:p>
            <a:p>
              <a:pPr fontAlgn="base">
                <a:spcBef>
                  <a:spcPct val="0"/>
                </a:spcBef>
                <a:spcAft>
                  <a:spcPct val="0"/>
                </a:spcAft>
              </a:pPr>
              <a:endParaRPr lang="en-US" sz="1000" dirty="0">
                <a:solidFill>
                  <a:srgbClr val="000000"/>
                </a:solidFill>
              </a:endParaRPr>
            </a:p>
            <a:p>
              <a:pPr fontAlgn="base">
                <a:spcBef>
                  <a:spcPct val="0"/>
                </a:spcBef>
                <a:spcAft>
                  <a:spcPct val="0"/>
                </a:spcAft>
              </a:pPr>
              <a:endParaRPr lang="en-GB" sz="1000" dirty="0">
                <a:solidFill>
                  <a:srgbClr val="000000"/>
                </a:solidFill>
              </a:endParaRPr>
            </a:p>
          </p:txBody>
        </p:sp>
        <p:sp>
          <p:nvSpPr>
            <p:cNvPr id="21" name="TextBox 20"/>
            <p:cNvSpPr txBox="1"/>
            <p:nvPr/>
          </p:nvSpPr>
          <p:spPr>
            <a:xfrm>
              <a:off x="7261860" y="1797605"/>
              <a:ext cx="929640" cy="1332000"/>
            </a:xfrm>
            <a:prstGeom prst="rect">
              <a:avLst/>
            </a:prstGeom>
            <a:solidFill>
              <a:schemeClr val="tx2">
                <a:lumMod val="20000"/>
                <a:lumOff val="80000"/>
              </a:schemeClr>
            </a:solidFill>
          </p:spPr>
          <p:txBody>
            <a:bodyPr wrap="square" rtlCol="0">
              <a:spAutoFit/>
            </a:bodyPr>
            <a:lstStyle/>
            <a:p>
              <a:pPr fontAlgn="base">
                <a:spcBef>
                  <a:spcPct val="0"/>
                </a:spcBef>
                <a:spcAft>
                  <a:spcPct val="0"/>
                </a:spcAft>
              </a:pPr>
              <a:endParaRPr lang="en-US" sz="1000" dirty="0">
                <a:solidFill>
                  <a:srgbClr val="000000"/>
                </a:solidFill>
              </a:endParaRPr>
            </a:p>
            <a:p>
              <a:pPr fontAlgn="base">
                <a:spcBef>
                  <a:spcPct val="0"/>
                </a:spcBef>
                <a:spcAft>
                  <a:spcPct val="0"/>
                </a:spcAft>
              </a:pPr>
              <a:endParaRPr lang="en-US" sz="1000" dirty="0">
                <a:solidFill>
                  <a:srgbClr val="000000"/>
                </a:solidFill>
              </a:endParaRPr>
            </a:p>
            <a:p>
              <a:pPr algn="ctr" fontAlgn="base">
                <a:spcBef>
                  <a:spcPct val="0"/>
                </a:spcBef>
                <a:spcAft>
                  <a:spcPct val="0"/>
                </a:spcAft>
              </a:pPr>
              <a:endParaRPr lang="en-US" sz="1000" dirty="0">
                <a:solidFill>
                  <a:srgbClr val="000000"/>
                </a:solidFill>
              </a:endParaRPr>
            </a:p>
            <a:p>
              <a:pPr algn="ctr" fontAlgn="base">
                <a:spcBef>
                  <a:spcPct val="0"/>
                </a:spcBef>
                <a:spcAft>
                  <a:spcPct val="0"/>
                </a:spcAft>
              </a:pPr>
              <a:endParaRPr lang="en-US" sz="1000" dirty="0">
                <a:solidFill>
                  <a:srgbClr val="000000"/>
                </a:solidFill>
              </a:endParaRPr>
            </a:p>
            <a:p>
              <a:pPr algn="ctr" fontAlgn="base">
                <a:spcBef>
                  <a:spcPct val="0"/>
                </a:spcBef>
                <a:spcAft>
                  <a:spcPct val="0"/>
                </a:spcAft>
              </a:pPr>
              <a:r>
                <a:rPr lang="en-US" sz="1000" dirty="0" err="1">
                  <a:solidFill>
                    <a:srgbClr val="000000"/>
                  </a:solidFill>
                </a:rPr>
                <a:t>Ords</a:t>
              </a:r>
              <a:endParaRPr lang="en-US" sz="1000" dirty="0">
                <a:solidFill>
                  <a:srgbClr val="000000"/>
                </a:solidFill>
              </a:endParaRPr>
            </a:p>
            <a:p>
              <a:pPr algn="ctr" fontAlgn="base">
                <a:spcBef>
                  <a:spcPct val="0"/>
                </a:spcBef>
                <a:spcAft>
                  <a:spcPct val="0"/>
                </a:spcAft>
              </a:pPr>
              <a:endParaRPr lang="en-US" sz="1000" dirty="0">
                <a:solidFill>
                  <a:srgbClr val="000000"/>
                </a:solidFill>
              </a:endParaRPr>
            </a:p>
            <a:p>
              <a:pPr algn="ctr" fontAlgn="base">
                <a:spcBef>
                  <a:spcPct val="0"/>
                </a:spcBef>
                <a:spcAft>
                  <a:spcPct val="0"/>
                </a:spcAft>
              </a:pPr>
              <a:endParaRPr lang="en-US" sz="1000" dirty="0">
                <a:solidFill>
                  <a:srgbClr val="000000"/>
                </a:solidFill>
              </a:endParaRPr>
            </a:p>
            <a:p>
              <a:pPr fontAlgn="base">
                <a:spcBef>
                  <a:spcPct val="0"/>
                </a:spcBef>
                <a:spcAft>
                  <a:spcPct val="0"/>
                </a:spcAft>
              </a:pPr>
              <a:endParaRPr lang="en-US" sz="1000" dirty="0">
                <a:solidFill>
                  <a:srgbClr val="000000"/>
                </a:solidFill>
              </a:endParaRPr>
            </a:p>
            <a:p>
              <a:pPr fontAlgn="base">
                <a:spcBef>
                  <a:spcPct val="0"/>
                </a:spcBef>
                <a:spcAft>
                  <a:spcPct val="0"/>
                </a:spcAft>
              </a:pPr>
              <a:endParaRPr lang="en-GB" sz="1000" dirty="0">
                <a:solidFill>
                  <a:srgbClr val="000000"/>
                </a:solidFill>
              </a:endParaRPr>
            </a:p>
          </p:txBody>
        </p:sp>
        <p:sp>
          <p:nvSpPr>
            <p:cNvPr id="22" name="TextBox 21"/>
            <p:cNvSpPr txBox="1"/>
            <p:nvPr/>
          </p:nvSpPr>
          <p:spPr>
            <a:xfrm>
              <a:off x="5052060" y="3496865"/>
              <a:ext cx="929640" cy="108000"/>
            </a:xfrm>
            <a:prstGeom prst="rect">
              <a:avLst/>
            </a:prstGeom>
            <a:solidFill>
              <a:schemeClr val="tx2">
                <a:lumMod val="20000"/>
                <a:lumOff val="80000"/>
              </a:schemeClr>
            </a:solidFill>
          </p:spPr>
          <p:txBody>
            <a:bodyPr wrap="square" tIns="0" bIns="0" rtlCol="0">
              <a:spAutoFit/>
            </a:bodyPr>
            <a:lstStyle/>
            <a:p>
              <a:pPr algn="ctr" fontAlgn="base">
                <a:spcBef>
                  <a:spcPct val="0"/>
                </a:spcBef>
                <a:spcAft>
                  <a:spcPct val="0"/>
                </a:spcAft>
              </a:pPr>
              <a:r>
                <a:rPr lang="en-US" sz="1000" dirty="0" err="1">
                  <a:solidFill>
                    <a:srgbClr val="000000"/>
                  </a:solidFill>
                </a:rPr>
                <a:t>Ords</a:t>
              </a:r>
              <a:endParaRPr lang="en-GB" sz="1000" dirty="0">
                <a:solidFill>
                  <a:srgbClr val="000000"/>
                </a:solidFill>
              </a:endParaRPr>
            </a:p>
          </p:txBody>
        </p:sp>
        <p:cxnSp>
          <p:nvCxnSpPr>
            <p:cNvPr id="24" name="Straight Connector 23"/>
            <p:cNvCxnSpPr/>
            <p:nvPr/>
          </p:nvCxnSpPr>
          <p:spPr>
            <a:xfrm flipV="1">
              <a:off x="5981700" y="4346495"/>
              <a:ext cx="1280160" cy="27122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5981700" y="3122533"/>
              <a:ext cx="1280160" cy="47577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042660" y="4003655"/>
              <a:ext cx="845820" cy="215444"/>
            </a:xfrm>
            <a:prstGeom prst="rect">
              <a:avLst/>
            </a:prstGeom>
            <a:noFill/>
          </p:spPr>
          <p:txBody>
            <a:bodyPr wrap="square" rtlCol="0">
              <a:spAutoFit/>
            </a:bodyPr>
            <a:lstStyle/>
            <a:p>
              <a:pPr fontAlgn="base">
                <a:spcBef>
                  <a:spcPct val="0"/>
                </a:spcBef>
                <a:spcAft>
                  <a:spcPct val="0"/>
                </a:spcAft>
              </a:pPr>
              <a:r>
                <a:rPr lang="en-US" sz="800" dirty="0">
                  <a:solidFill>
                    <a:srgbClr val="000000"/>
                  </a:solidFill>
                </a:rPr>
                <a:t>10% roll-up</a:t>
              </a:r>
              <a:endParaRPr lang="en-GB" sz="800" dirty="0">
                <a:solidFill>
                  <a:srgbClr val="000000"/>
                </a:solidFill>
              </a:endParaRPr>
            </a:p>
          </p:txBody>
        </p:sp>
        <p:sp>
          <p:nvSpPr>
            <p:cNvPr id="30" name="TextBox 29"/>
            <p:cNvSpPr txBox="1"/>
            <p:nvPr/>
          </p:nvSpPr>
          <p:spPr>
            <a:xfrm>
              <a:off x="6073140" y="4990147"/>
              <a:ext cx="1021080" cy="215444"/>
            </a:xfrm>
            <a:prstGeom prst="rect">
              <a:avLst/>
            </a:prstGeom>
            <a:noFill/>
          </p:spPr>
          <p:txBody>
            <a:bodyPr wrap="square" rtlCol="0">
              <a:spAutoFit/>
            </a:bodyPr>
            <a:lstStyle/>
            <a:p>
              <a:pPr fontAlgn="base">
                <a:spcBef>
                  <a:spcPct val="0"/>
                </a:spcBef>
                <a:spcAft>
                  <a:spcPct val="0"/>
                </a:spcAft>
              </a:pPr>
              <a:r>
                <a:rPr lang="en-US" sz="800" dirty="0">
                  <a:solidFill>
                    <a:srgbClr val="000000"/>
                  </a:solidFill>
                </a:rPr>
                <a:t>Debt repayment</a:t>
              </a:r>
              <a:endParaRPr lang="en-GB" sz="800" dirty="0">
                <a:solidFill>
                  <a:srgbClr val="000000"/>
                </a:solidFill>
              </a:endParaRPr>
            </a:p>
          </p:txBody>
        </p:sp>
        <p:sp>
          <p:nvSpPr>
            <p:cNvPr id="19" name="TextBox 18"/>
            <p:cNvSpPr txBox="1"/>
            <p:nvPr/>
          </p:nvSpPr>
          <p:spPr>
            <a:xfrm>
              <a:off x="7261860" y="4346495"/>
              <a:ext cx="929640" cy="1224000"/>
            </a:xfrm>
            <a:prstGeom prst="rect">
              <a:avLst/>
            </a:prstGeom>
            <a:solidFill>
              <a:schemeClr val="accent3">
                <a:lumMod val="20000"/>
                <a:lumOff val="80000"/>
              </a:schemeClr>
            </a:solidFill>
          </p:spPr>
          <p:txBody>
            <a:bodyPr wrap="square" rtlCol="0">
              <a:spAutoFit/>
            </a:bodyPr>
            <a:lstStyle/>
            <a:p>
              <a:pPr fontAlgn="base">
                <a:spcBef>
                  <a:spcPct val="0"/>
                </a:spcBef>
                <a:spcAft>
                  <a:spcPct val="0"/>
                </a:spcAft>
              </a:pPr>
              <a:endParaRPr lang="en-US" sz="1000" dirty="0">
                <a:solidFill>
                  <a:srgbClr val="000000"/>
                </a:solidFill>
              </a:endParaRPr>
            </a:p>
            <a:p>
              <a:pPr fontAlgn="base">
                <a:spcBef>
                  <a:spcPct val="0"/>
                </a:spcBef>
                <a:spcAft>
                  <a:spcPct val="0"/>
                </a:spcAft>
              </a:pPr>
              <a:endParaRPr lang="en-US" sz="1000" dirty="0">
                <a:solidFill>
                  <a:srgbClr val="000000"/>
                </a:solidFill>
              </a:endParaRPr>
            </a:p>
            <a:p>
              <a:pPr algn="ctr" fontAlgn="base">
                <a:spcBef>
                  <a:spcPct val="0"/>
                </a:spcBef>
                <a:spcAft>
                  <a:spcPct val="0"/>
                </a:spcAft>
              </a:pPr>
              <a:r>
                <a:rPr lang="en-US" sz="800" dirty="0">
                  <a:solidFill>
                    <a:srgbClr val="000000"/>
                  </a:solidFill>
                </a:rPr>
                <a:t>	Net Debt</a:t>
              </a:r>
            </a:p>
            <a:p>
              <a:pPr fontAlgn="base">
                <a:spcBef>
                  <a:spcPct val="0"/>
                </a:spcBef>
                <a:spcAft>
                  <a:spcPct val="0"/>
                </a:spcAft>
              </a:pPr>
              <a:endParaRPr lang="en-US" sz="1000" dirty="0">
                <a:solidFill>
                  <a:srgbClr val="000000"/>
                </a:solidFill>
              </a:endParaRPr>
            </a:p>
            <a:p>
              <a:pPr fontAlgn="base">
                <a:spcBef>
                  <a:spcPct val="0"/>
                </a:spcBef>
                <a:spcAft>
                  <a:spcPct val="0"/>
                </a:spcAft>
              </a:pPr>
              <a:endParaRPr lang="en-GB" sz="1000" dirty="0">
                <a:solidFill>
                  <a:srgbClr val="000000"/>
                </a:solidFill>
              </a:endParaRPr>
            </a:p>
          </p:txBody>
        </p:sp>
        <p:sp>
          <p:nvSpPr>
            <p:cNvPr id="20" name="TextBox 19"/>
            <p:cNvSpPr txBox="1"/>
            <p:nvPr/>
          </p:nvSpPr>
          <p:spPr>
            <a:xfrm>
              <a:off x="7261860" y="3122533"/>
              <a:ext cx="929640" cy="1224000"/>
            </a:xfrm>
            <a:prstGeom prst="rect">
              <a:avLst/>
            </a:prstGeom>
            <a:solidFill>
              <a:srgbClr val="FF0000"/>
            </a:solidFill>
          </p:spPr>
          <p:txBody>
            <a:bodyPr wrap="square" rtlCol="0">
              <a:spAutoFit/>
            </a:bodyPr>
            <a:lstStyle/>
            <a:p>
              <a:pPr fontAlgn="base">
                <a:spcBef>
                  <a:spcPct val="0"/>
                </a:spcBef>
                <a:spcAft>
                  <a:spcPct val="0"/>
                </a:spcAft>
              </a:pPr>
              <a:endParaRPr lang="en-US" sz="1000" dirty="0">
                <a:solidFill>
                  <a:srgbClr val="000000"/>
                </a:solidFill>
              </a:endParaRPr>
            </a:p>
            <a:p>
              <a:pPr fontAlgn="base">
                <a:spcBef>
                  <a:spcPct val="0"/>
                </a:spcBef>
                <a:spcAft>
                  <a:spcPct val="0"/>
                </a:spcAft>
              </a:pPr>
              <a:endParaRPr lang="en-US" sz="1000" dirty="0">
                <a:solidFill>
                  <a:srgbClr val="000000"/>
                </a:solidFill>
              </a:endParaRPr>
            </a:p>
            <a:p>
              <a:pPr algn="ctr" fontAlgn="base">
                <a:spcBef>
                  <a:spcPct val="0"/>
                </a:spcBef>
                <a:spcAft>
                  <a:spcPct val="0"/>
                </a:spcAft>
              </a:pPr>
              <a:endParaRPr lang="en-US" sz="1000" dirty="0">
                <a:solidFill>
                  <a:srgbClr val="000000"/>
                </a:solidFill>
              </a:endParaRPr>
            </a:p>
            <a:p>
              <a:pPr algn="ctr" fontAlgn="base">
                <a:spcBef>
                  <a:spcPct val="0"/>
                </a:spcBef>
                <a:spcAft>
                  <a:spcPct val="0"/>
                </a:spcAft>
              </a:pPr>
              <a:r>
                <a:rPr lang="en-US" sz="1000" dirty="0">
                  <a:solidFill>
                    <a:srgbClr val="000000"/>
                  </a:solidFill>
                </a:rPr>
                <a:t>Preference Shares</a:t>
              </a:r>
            </a:p>
            <a:p>
              <a:pPr algn="ctr" fontAlgn="base">
                <a:spcBef>
                  <a:spcPct val="0"/>
                </a:spcBef>
                <a:spcAft>
                  <a:spcPct val="0"/>
                </a:spcAft>
              </a:pPr>
              <a:endParaRPr lang="en-US" sz="1000" dirty="0">
                <a:solidFill>
                  <a:srgbClr val="000000"/>
                </a:solidFill>
              </a:endParaRPr>
            </a:p>
            <a:p>
              <a:pPr fontAlgn="base">
                <a:spcBef>
                  <a:spcPct val="0"/>
                </a:spcBef>
                <a:spcAft>
                  <a:spcPct val="0"/>
                </a:spcAft>
              </a:pPr>
              <a:endParaRPr lang="en-US" sz="1000" dirty="0">
                <a:solidFill>
                  <a:srgbClr val="000000"/>
                </a:solidFill>
              </a:endParaRPr>
            </a:p>
            <a:p>
              <a:pPr fontAlgn="base">
                <a:spcBef>
                  <a:spcPct val="0"/>
                </a:spcBef>
                <a:spcAft>
                  <a:spcPct val="0"/>
                </a:spcAft>
              </a:pPr>
              <a:endParaRPr lang="en-GB" sz="1000" dirty="0">
                <a:solidFill>
                  <a:srgbClr val="000000"/>
                </a:solidFill>
              </a:endParaRPr>
            </a:p>
          </p:txBody>
        </p:sp>
        <p:cxnSp>
          <p:nvCxnSpPr>
            <p:cNvPr id="17" name="Straight Arrow Connector 16"/>
            <p:cNvCxnSpPr/>
            <p:nvPr/>
          </p:nvCxnSpPr>
          <p:spPr>
            <a:xfrm>
              <a:off x="4968240" y="1554480"/>
              <a:ext cx="32232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6112680" y="1509480"/>
              <a:ext cx="1107780" cy="215444"/>
            </a:xfrm>
            <a:prstGeom prst="rect">
              <a:avLst/>
            </a:prstGeom>
            <a:noFill/>
          </p:spPr>
          <p:txBody>
            <a:bodyPr wrap="square" rtlCol="0">
              <a:spAutoFit/>
            </a:bodyPr>
            <a:lstStyle/>
            <a:p>
              <a:pPr fontAlgn="base">
                <a:spcBef>
                  <a:spcPct val="0"/>
                </a:spcBef>
                <a:spcAft>
                  <a:spcPct val="0"/>
                </a:spcAft>
              </a:pPr>
              <a:r>
                <a:rPr lang="en-US" sz="800" dirty="0">
                  <a:solidFill>
                    <a:srgbClr val="000000"/>
                  </a:solidFill>
                </a:rPr>
                <a:t>Life of investment</a:t>
              </a:r>
              <a:endParaRPr lang="en-GB" sz="800" dirty="0">
                <a:solidFill>
                  <a:srgbClr val="000000"/>
                </a:solidFill>
              </a:endParaRPr>
            </a:p>
          </p:txBody>
        </p:sp>
        <p:cxnSp>
          <p:nvCxnSpPr>
            <p:cNvPr id="38" name="Straight Arrow Connector 37"/>
            <p:cNvCxnSpPr/>
            <p:nvPr/>
          </p:nvCxnSpPr>
          <p:spPr>
            <a:xfrm flipH="1" flipV="1">
              <a:off x="8420100" y="1797605"/>
              <a:ext cx="30480" cy="37728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8450580" y="3576328"/>
              <a:ext cx="399120" cy="215444"/>
            </a:xfrm>
            <a:prstGeom prst="rect">
              <a:avLst/>
            </a:prstGeom>
            <a:noFill/>
          </p:spPr>
          <p:txBody>
            <a:bodyPr wrap="square" rtlCol="0">
              <a:spAutoFit/>
            </a:bodyPr>
            <a:lstStyle/>
            <a:p>
              <a:pPr fontAlgn="base">
                <a:spcBef>
                  <a:spcPct val="0"/>
                </a:spcBef>
                <a:spcAft>
                  <a:spcPct val="0"/>
                </a:spcAft>
              </a:pPr>
              <a:r>
                <a:rPr lang="en-US" sz="800" dirty="0">
                  <a:solidFill>
                    <a:srgbClr val="000000"/>
                  </a:solidFill>
                </a:rPr>
                <a:t>$</a:t>
              </a:r>
              <a:endParaRPr lang="en-GB" sz="800" dirty="0">
                <a:solidFill>
                  <a:srgbClr val="000000"/>
                </a:solidFill>
              </a:endParaRPr>
            </a:p>
          </p:txBody>
        </p:sp>
      </p:grpSp>
      <p:sp>
        <p:nvSpPr>
          <p:cNvPr id="8" name="Title 1"/>
          <p:cNvSpPr>
            <a:spLocks noGrp="1"/>
          </p:cNvSpPr>
          <p:nvPr>
            <p:ph type="title"/>
            <p:custDataLst>
              <p:tags r:id="rId2"/>
            </p:custDataLst>
          </p:nvPr>
        </p:nvSpPr>
        <p:spPr>
          <a:xfrm>
            <a:off x="360000" y="432000"/>
            <a:ext cx="8424000" cy="504000"/>
          </a:xfrm>
        </p:spPr>
        <p:txBody>
          <a:bodyPr/>
          <a:lstStyle/>
          <a:p>
            <a:r>
              <a:rPr lang="en-GB" dirty="0"/>
              <a:t>Private Company Management Equity Plan</a:t>
            </a:r>
          </a:p>
        </p:txBody>
      </p:sp>
      <p:sp>
        <p:nvSpPr>
          <p:cNvPr id="9" name="Footer Placeholder 4"/>
          <p:cNvSpPr>
            <a:spLocks noGrp="1"/>
          </p:cNvSpPr>
          <p:nvPr>
            <p:ph type="ftr" sz="quarter" idx="10"/>
            <p:custDataLst>
              <p:tags r:id="rId3"/>
            </p:custDataLst>
          </p:nvPr>
        </p:nvSpPr>
        <p:spPr>
          <a:xfrm>
            <a:off x="583200" y="6530400"/>
            <a:ext cx="5220000" cy="180000"/>
          </a:xfrm>
        </p:spPr>
        <p:txBody>
          <a:bodyPr/>
          <a:lstStyle/>
          <a:p>
            <a:r>
              <a:rPr lang="en-GB">
                <a:solidFill>
                  <a:srgbClr val="000000"/>
                </a:solidFill>
              </a:rPr>
              <a:t>HOK#13047333</a:t>
            </a:r>
            <a:endParaRPr lang="en-GB" dirty="0">
              <a:solidFill>
                <a:srgbClr val="000000"/>
              </a:solidFill>
            </a:endParaRPr>
          </a:p>
        </p:txBody>
      </p:sp>
      <p:sp>
        <p:nvSpPr>
          <p:cNvPr id="11" name="Text Placeholder 6"/>
          <p:cNvSpPr>
            <a:spLocks noGrp="1"/>
          </p:cNvSpPr>
          <p:nvPr>
            <p:ph type="body" sz="quarter" idx="12"/>
            <p:custDataLst>
              <p:tags r:id="rId4"/>
            </p:custDataLst>
          </p:nvPr>
        </p:nvSpPr>
        <p:spPr>
          <a:xfrm>
            <a:off x="358775" y="1326600"/>
            <a:ext cx="3996000" cy="4716000"/>
          </a:xfrm>
          <a:noFill/>
        </p:spPr>
        <p:txBody>
          <a:bodyPr lIns="180000"/>
          <a:lstStyle/>
          <a:p>
            <a:pPr lvl="2">
              <a:buClr>
                <a:srgbClr val="FF0000"/>
              </a:buClr>
              <a:buSzPct val="100000"/>
              <a:buFont typeface="Arial"/>
              <a:buChar char="•"/>
            </a:pPr>
            <a:r>
              <a:rPr lang="en-US" dirty="0">
                <a:latin typeface="Arial"/>
              </a:rPr>
              <a:t>Classes of share</a:t>
            </a:r>
          </a:p>
          <a:p>
            <a:pPr lvl="3">
              <a:buClr>
                <a:srgbClr val="FF0000"/>
              </a:buClr>
              <a:buSzPct val="100000"/>
              <a:buFont typeface="Arial"/>
              <a:buChar char="–"/>
              <a:tabLst>
                <a:tab pos="989013" algn="l"/>
              </a:tabLst>
            </a:pPr>
            <a:r>
              <a:rPr lang="en-US" dirty="0">
                <a:latin typeface="Arial"/>
              </a:rPr>
              <a:t>“strip”</a:t>
            </a:r>
          </a:p>
          <a:p>
            <a:pPr lvl="4">
              <a:buClr>
                <a:srgbClr val="FF0000"/>
              </a:buClr>
              <a:buSzPct val="100000"/>
              <a:buFont typeface="Arial"/>
              <a:buChar char="–"/>
              <a:tabLst>
                <a:tab pos="989013" algn="l"/>
              </a:tabLst>
            </a:pPr>
            <a:r>
              <a:rPr lang="en-US" dirty="0">
                <a:latin typeface="Arial"/>
              </a:rPr>
              <a:t>A ordinary</a:t>
            </a:r>
          </a:p>
          <a:p>
            <a:pPr lvl="4">
              <a:buClr>
                <a:srgbClr val="FF0000"/>
              </a:buClr>
              <a:buSzPct val="100000"/>
              <a:buFont typeface="Arial"/>
              <a:buChar char="–"/>
              <a:tabLst>
                <a:tab pos="989013" algn="l"/>
              </a:tabLst>
            </a:pPr>
            <a:r>
              <a:rPr lang="en-US" dirty="0">
                <a:latin typeface="Arial"/>
              </a:rPr>
              <a:t>Preference</a:t>
            </a:r>
          </a:p>
          <a:p>
            <a:pPr lvl="4">
              <a:buClr>
                <a:srgbClr val="FF0000"/>
              </a:buClr>
              <a:buSzPct val="100000"/>
              <a:buFont typeface="Arial"/>
              <a:buChar char="–"/>
              <a:tabLst>
                <a:tab pos="989013" algn="l"/>
              </a:tabLst>
            </a:pPr>
            <a:r>
              <a:rPr lang="en-US" dirty="0">
                <a:latin typeface="Arial"/>
              </a:rPr>
              <a:t>Investor and Managers invest in “strip” in same proportions</a:t>
            </a:r>
          </a:p>
          <a:p>
            <a:pPr lvl="3">
              <a:buClr>
                <a:srgbClr val="FF0000"/>
              </a:buClr>
              <a:buSzPct val="100000"/>
              <a:buFont typeface="Arial"/>
              <a:buChar char="–"/>
              <a:tabLst>
                <a:tab pos="989013" algn="l"/>
              </a:tabLst>
            </a:pPr>
            <a:r>
              <a:rPr lang="en-US" dirty="0">
                <a:latin typeface="Arial"/>
              </a:rPr>
              <a:t>“sweet”</a:t>
            </a:r>
          </a:p>
          <a:p>
            <a:pPr lvl="4">
              <a:buClr>
                <a:srgbClr val="FF0000"/>
              </a:buClr>
              <a:buSzPct val="100000"/>
              <a:buFont typeface="Arial"/>
              <a:buChar char="–"/>
              <a:tabLst>
                <a:tab pos="989013" algn="l"/>
              </a:tabLst>
            </a:pPr>
            <a:r>
              <a:rPr lang="en-US" dirty="0">
                <a:latin typeface="Arial"/>
              </a:rPr>
              <a:t>B ordinary</a:t>
            </a:r>
          </a:p>
          <a:p>
            <a:pPr lvl="4">
              <a:buClr>
                <a:srgbClr val="FF0000"/>
              </a:buClr>
              <a:buSzPct val="100000"/>
              <a:buFont typeface="Arial"/>
              <a:buChar char="–"/>
              <a:tabLst>
                <a:tab pos="989013" algn="l"/>
              </a:tabLst>
            </a:pPr>
            <a:r>
              <a:rPr lang="en-US" dirty="0">
                <a:latin typeface="Arial"/>
              </a:rPr>
              <a:t>Managers only</a:t>
            </a:r>
          </a:p>
          <a:p>
            <a:pPr lvl="2">
              <a:buClr>
                <a:srgbClr val="FF0000"/>
              </a:buClr>
              <a:buSzPct val="100000"/>
              <a:tabLst>
                <a:tab pos="989013" algn="l"/>
              </a:tabLst>
            </a:pPr>
            <a:r>
              <a:rPr lang="en-US" dirty="0">
                <a:latin typeface="Arial"/>
              </a:rPr>
              <a:t>Real upside lies in </a:t>
            </a:r>
            <a:r>
              <a:rPr lang="en-US" dirty="0" err="1">
                <a:latin typeface="Arial"/>
              </a:rPr>
              <a:t>Ords</a:t>
            </a:r>
            <a:r>
              <a:rPr lang="en-US" dirty="0">
                <a:latin typeface="Arial"/>
              </a:rPr>
              <a:t> </a:t>
            </a:r>
          </a:p>
          <a:p>
            <a:pPr marL="465750" lvl="3" indent="-285750">
              <a:buClr>
                <a:srgbClr val="FF0000"/>
              </a:buClr>
              <a:buSzPct val="100000"/>
              <a:tabLst>
                <a:tab pos="989013" algn="l"/>
              </a:tabLst>
            </a:pPr>
            <a:r>
              <a:rPr lang="en-US" dirty="0">
                <a:latin typeface="Arial"/>
              </a:rPr>
              <a:t>Managers’ disproportionate holding of “sweet” equity offers enormous potential upside</a:t>
            </a:r>
          </a:p>
          <a:p>
            <a:pPr lvl="2"/>
            <a:endParaRPr lang="en-GB" dirty="0"/>
          </a:p>
        </p:txBody>
      </p:sp>
      <p:sp>
        <p:nvSpPr>
          <p:cNvPr id="14" name="Slide Number Placeholder 13"/>
          <p:cNvSpPr>
            <a:spLocks noGrp="1"/>
          </p:cNvSpPr>
          <p:nvPr>
            <p:ph type="sldNum" sz="quarter" idx="11"/>
            <p:custDataLst>
              <p:tags r:id="rId5"/>
            </p:custDataLst>
          </p:nvPr>
        </p:nvSpPr>
        <p:spPr/>
        <p:txBody>
          <a:bodyPr/>
          <a:lstStyle/>
          <a:p>
            <a:fld id="{8CD6B855-AF94-4410-87D9-64819B123F49}" type="slidenum">
              <a:rPr lang="en-GB" smtClean="0">
                <a:solidFill>
                  <a:srgbClr val="000000"/>
                </a:solidFill>
              </a:rPr>
              <a:pPr/>
              <a:t>24</a:t>
            </a:fld>
            <a:endParaRPr lang="en-GB" dirty="0">
              <a:solidFill>
                <a:srgbClr val="000000"/>
              </a:solidFill>
            </a:endParaRPr>
          </a:p>
        </p:txBody>
      </p:sp>
    </p:spTree>
    <p:custDataLst>
      <p:tags r:id="rId1"/>
    </p:custDataLst>
    <p:extLst>
      <p:ext uri="{BB962C8B-B14F-4D97-AF65-F5344CB8AC3E}">
        <p14:creationId xmlns:p14="http://schemas.microsoft.com/office/powerpoint/2010/main" val="424936312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2"/>
            </p:custDataLst>
          </p:nvPr>
        </p:nvSpPr>
        <p:spPr>
          <a:xfrm>
            <a:off x="358775" y="431800"/>
            <a:ext cx="8424000" cy="503238"/>
          </a:xfrm>
        </p:spPr>
        <p:txBody>
          <a:bodyPr/>
          <a:lstStyle/>
          <a:p>
            <a:r>
              <a:rPr lang="en-GB" dirty="0"/>
              <a:t>Private Company Management Equity Plan</a:t>
            </a:r>
          </a:p>
        </p:txBody>
      </p:sp>
      <p:sp>
        <p:nvSpPr>
          <p:cNvPr id="8" name="Text Placeholder 2"/>
          <p:cNvSpPr>
            <a:spLocks noGrp="1"/>
          </p:cNvSpPr>
          <p:nvPr>
            <p:ph type="body" sz="quarter" idx="12"/>
            <p:custDataLst>
              <p:tags r:id="rId3"/>
            </p:custDataLst>
          </p:nvPr>
        </p:nvSpPr>
        <p:spPr>
          <a:xfrm>
            <a:off x="358775" y="1325880"/>
            <a:ext cx="2948305" cy="4758120"/>
          </a:xfrm>
        </p:spPr>
        <p:txBody>
          <a:bodyPr/>
          <a:lstStyle/>
          <a:p>
            <a:pPr lvl="2">
              <a:buClr>
                <a:srgbClr val="FF0000"/>
              </a:buClr>
              <a:buSzPct val="100000"/>
              <a:buFont typeface="Arial"/>
              <a:buChar char="•"/>
              <a:tabLst>
                <a:tab pos="989013" algn="l"/>
              </a:tabLst>
            </a:pPr>
            <a:r>
              <a:rPr lang="en-US" sz="2600" dirty="0">
                <a:latin typeface="Arial"/>
              </a:rPr>
              <a:t>Benefits those who stay to “Exit”</a:t>
            </a:r>
          </a:p>
          <a:p>
            <a:pPr lvl="3">
              <a:buClr>
                <a:srgbClr val="FF0000"/>
              </a:buClr>
              <a:buSzPct val="100000"/>
              <a:buFont typeface="Arial"/>
              <a:buChar char="–"/>
              <a:tabLst>
                <a:tab pos="989013" algn="l"/>
              </a:tabLst>
            </a:pPr>
            <a:r>
              <a:rPr lang="en-US" dirty="0">
                <a:latin typeface="Arial"/>
              </a:rPr>
              <a:t>Classification of leavers</a:t>
            </a:r>
          </a:p>
          <a:p>
            <a:pPr lvl="3">
              <a:buClr>
                <a:srgbClr val="FF0000"/>
              </a:buClr>
              <a:buSzPct val="100000"/>
              <a:buFont typeface="Arial"/>
              <a:buChar char="–"/>
              <a:tabLst>
                <a:tab pos="989013" algn="l"/>
              </a:tabLst>
            </a:pPr>
            <a:r>
              <a:rPr lang="en-US" dirty="0">
                <a:latin typeface="Arial"/>
              </a:rPr>
              <a:t>Vesting</a:t>
            </a:r>
          </a:p>
          <a:p>
            <a:pPr lvl="3">
              <a:buClr>
                <a:srgbClr val="FF0000"/>
              </a:buClr>
              <a:buSzPct val="100000"/>
              <a:buFont typeface="Arial"/>
              <a:buChar char="–"/>
              <a:tabLst>
                <a:tab pos="989013" algn="l"/>
              </a:tabLst>
            </a:pPr>
            <a:r>
              <a:rPr lang="en-US" dirty="0" err="1">
                <a:latin typeface="Arial"/>
              </a:rPr>
              <a:t>Clawback</a:t>
            </a:r>
            <a:r>
              <a:rPr lang="en-US" dirty="0">
                <a:latin typeface="Arial"/>
              </a:rPr>
              <a:t> / correction of over-payment</a:t>
            </a:r>
          </a:p>
          <a:p>
            <a:pPr lvl="3">
              <a:buClr>
                <a:srgbClr val="FF0000"/>
              </a:buClr>
              <a:buSzPct val="100000"/>
              <a:buFont typeface="Arial"/>
              <a:buChar char="–"/>
              <a:tabLst>
                <a:tab pos="989013" algn="l"/>
              </a:tabLst>
            </a:pPr>
            <a:r>
              <a:rPr lang="en-US" dirty="0">
                <a:latin typeface="Arial"/>
              </a:rPr>
              <a:t>Cash or leaver loan notes?</a:t>
            </a:r>
          </a:p>
          <a:p>
            <a:pPr lvl="3">
              <a:buClr>
                <a:srgbClr val="FF0000"/>
              </a:buClr>
              <a:buSzPct val="100000"/>
              <a:buFont typeface="Arial"/>
              <a:buChar char="–"/>
              <a:tabLst>
                <a:tab pos="989013" algn="l"/>
              </a:tabLst>
            </a:pPr>
            <a:endParaRPr lang="en-US" dirty="0">
              <a:latin typeface="Arial"/>
            </a:endParaRPr>
          </a:p>
          <a:p>
            <a:endParaRPr lang="en-GB" dirty="0"/>
          </a:p>
        </p:txBody>
      </p:sp>
      <p:sp>
        <p:nvSpPr>
          <p:cNvPr id="9" name="Footer Placeholder 3"/>
          <p:cNvSpPr>
            <a:spLocks noGrp="1"/>
          </p:cNvSpPr>
          <p:nvPr>
            <p:ph type="ftr" sz="quarter" idx="13"/>
            <p:custDataLst>
              <p:tags r:id="rId4"/>
            </p:custDataLst>
          </p:nvPr>
        </p:nvSpPr>
        <p:spPr>
          <a:xfrm>
            <a:off x="582613" y="6529388"/>
            <a:ext cx="5220000" cy="179387"/>
          </a:xfrm>
        </p:spPr>
        <p:txBody>
          <a:bodyPr/>
          <a:lstStyle/>
          <a:p>
            <a:r>
              <a:rPr lang="en-GB">
                <a:solidFill>
                  <a:srgbClr val="000000"/>
                </a:solidFill>
              </a:rPr>
              <a:t>HOK#13047333</a:t>
            </a:r>
            <a:endParaRPr lang="en-GB" dirty="0">
              <a:solidFill>
                <a:srgbClr val="000000"/>
              </a:solidFill>
            </a:endParaRPr>
          </a:p>
        </p:txBody>
      </p:sp>
      <p:sp>
        <p:nvSpPr>
          <p:cNvPr id="2" name="Slide Number Placeholder 1"/>
          <p:cNvSpPr>
            <a:spLocks noGrp="1"/>
          </p:cNvSpPr>
          <p:nvPr>
            <p:ph type="sldNum" sz="quarter" idx="11"/>
            <p:custDataLst>
              <p:tags r:id="rId5"/>
            </p:custDataLst>
          </p:nvPr>
        </p:nvSpPr>
        <p:spPr/>
        <p:txBody>
          <a:bodyPr/>
          <a:lstStyle/>
          <a:p>
            <a:fld id="{56E3EF9F-6447-4352-9D67-5AAB50718BD2}" type="slidenum">
              <a:rPr lang="en-GB" smtClean="0">
                <a:solidFill>
                  <a:srgbClr val="000000"/>
                </a:solidFill>
              </a:rPr>
              <a:pPr/>
              <a:t>25</a:t>
            </a:fld>
            <a:endParaRPr lang="en-GB" dirty="0">
              <a:solidFill>
                <a:srgbClr val="000000"/>
              </a:solidFill>
            </a:endParaRPr>
          </a:p>
        </p:txBody>
      </p:sp>
      <p:grpSp>
        <p:nvGrpSpPr>
          <p:cNvPr id="24" name="Group 23"/>
          <p:cNvGrpSpPr/>
          <p:nvPr/>
        </p:nvGrpSpPr>
        <p:grpSpPr>
          <a:xfrm>
            <a:off x="3855720" y="1812219"/>
            <a:ext cx="4556760" cy="3043388"/>
            <a:chOff x="3855720" y="1812219"/>
            <a:chExt cx="4556760" cy="3043388"/>
          </a:xfrm>
        </p:grpSpPr>
        <p:sp>
          <p:nvSpPr>
            <p:cNvPr id="3" name="TextBox 2"/>
            <p:cNvSpPr txBox="1"/>
            <p:nvPr/>
          </p:nvSpPr>
          <p:spPr>
            <a:xfrm>
              <a:off x="3855720" y="1812219"/>
              <a:ext cx="1379220" cy="276999"/>
            </a:xfrm>
            <a:prstGeom prst="rect">
              <a:avLst/>
            </a:prstGeom>
            <a:noFill/>
            <a:ln>
              <a:solidFill>
                <a:schemeClr val="dk1">
                  <a:shade val="95000"/>
                  <a:satMod val="105000"/>
                </a:schemeClr>
              </a:solidFill>
            </a:ln>
          </p:spPr>
          <p:txBody>
            <a:bodyPr wrap="square" rtlCol="0">
              <a:spAutoFit/>
            </a:bodyPr>
            <a:lstStyle/>
            <a:p>
              <a:pPr algn="ctr" fontAlgn="base">
                <a:spcBef>
                  <a:spcPct val="0"/>
                </a:spcBef>
                <a:spcAft>
                  <a:spcPct val="0"/>
                </a:spcAft>
              </a:pPr>
              <a:r>
                <a:rPr lang="en-US" sz="1200" dirty="0">
                  <a:solidFill>
                    <a:srgbClr val="000000"/>
                  </a:solidFill>
                </a:rPr>
                <a:t>Good Leaver</a:t>
              </a:r>
              <a:endParaRPr lang="en-GB" sz="1200" dirty="0">
                <a:solidFill>
                  <a:srgbClr val="000000"/>
                </a:solidFill>
              </a:endParaRPr>
            </a:p>
          </p:txBody>
        </p:sp>
        <p:sp>
          <p:nvSpPr>
            <p:cNvPr id="16" name="TextBox 15"/>
            <p:cNvSpPr txBox="1"/>
            <p:nvPr/>
          </p:nvSpPr>
          <p:spPr>
            <a:xfrm>
              <a:off x="5456107" y="1812219"/>
              <a:ext cx="1204147" cy="276999"/>
            </a:xfrm>
            <a:prstGeom prst="rect">
              <a:avLst/>
            </a:prstGeom>
            <a:noFill/>
            <a:ln>
              <a:solidFill>
                <a:schemeClr val="dk1">
                  <a:shade val="95000"/>
                  <a:satMod val="105000"/>
                </a:schemeClr>
              </a:solidFill>
            </a:ln>
          </p:spPr>
          <p:txBody>
            <a:bodyPr wrap="square" rtlCol="0">
              <a:spAutoFit/>
            </a:bodyPr>
            <a:lstStyle/>
            <a:p>
              <a:pPr algn="ctr" fontAlgn="base">
                <a:spcBef>
                  <a:spcPct val="0"/>
                </a:spcBef>
                <a:spcAft>
                  <a:spcPct val="0"/>
                </a:spcAft>
              </a:pPr>
              <a:r>
                <a:rPr lang="en-US" sz="1200" dirty="0">
                  <a:solidFill>
                    <a:srgbClr val="000000"/>
                  </a:solidFill>
                </a:rPr>
                <a:t>Bad Leaver</a:t>
              </a:r>
              <a:endParaRPr lang="en-GB" sz="1200" dirty="0">
                <a:solidFill>
                  <a:srgbClr val="000000"/>
                </a:solidFill>
              </a:endParaRPr>
            </a:p>
          </p:txBody>
        </p:sp>
        <p:sp>
          <p:nvSpPr>
            <p:cNvPr id="17" name="TextBox 16"/>
            <p:cNvSpPr txBox="1"/>
            <p:nvPr/>
          </p:nvSpPr>
          <p:spPr>
            <a:xfrm>
              <a:off x="3855720" y="2741859"/>
              <a:ext cx="1379220" cy="1938992"/>
            </a:xfrm>
            <a:prstGeom prst="rect">
              <a:avLst/>
            </a:prstGeom>
            <a:noFill/>
            <a:ln>
              <a:solidFill>
                <a:schemeClr val="dk1">
                  <a:shade val="95000"/>
                  <a:satMod val="105000"/>
                </a:schemeClr>
              </a:solidFill>
            </a:ln>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200" dirty="0">
                  <a:solidFill>
                    <a:srgbClr val="000000"/>
                  </a:solidFill>
                </a:rPr>
                <a:t>Higher of cost and fair market value for ordinary shares</a:t>
              </a:r>
            </a:p>
            <a:p>
              <a:pPr marL="171450" indent="-171450" fontAlgn="base">
                <a:spcBef>
                  <a:spcPct val="0"/>
                </a:spcBef>
                <a:spcAft>
                  <a:spcPct val="0"/>
                </a:spcAft>
                <a:buFont typeface="Arial" panose="020B0604020202020204" pitchFamily="34" charset="0"/>
                <a:buChar char="•"/>
              </a:pPr>
              <a:r>
                <a:rPr lang="en-US" sz="1200" dirty="0">
                  <a:solidFill>
                    <a:srgbClr val="000000"/>
                  </a:solidFill>
                </a:rPr>
                <a:t>Principal value of preference shares plus unpaid dividends</a:t>
              </a:r>
              <a:endParaRPr lang="en-GB" sz="1200" dirty="0">
                <a:solidFill>
                  <a:srgbClr val="000000"/>
                </a:solidFill>
              </a:endParaRPr>
            </a:p>
          </p:txBody>
        </p:sp>
        <p:sp>
          <p:nvSpPr>
            <p:cNvPr id="18" name="TextBox 17"/>
            <p:cNvSpPr txBox="1"/>
            <p:nvPr/>
          </p:nvSpPr>
          <p:spPr>
            <a:xfrm>
              <a:off x="5433246" y="2731949"/>
              <a:ext cx="1340933" cy="1938992"/>
            </a:xfrm>
            <a:prstGeom prst="rect">
              <a:avLst/>
            </a:prstGeom>
            <a:noFill/>
            <a:ln>
              <a:solidFill>
                <a:schemeClr val="dk1">
                  <a:shade val="95000"/>
                  <a:satMod val="105000"/>
                </a:schemeClr>
              </a:solidFill>
            </a:ln>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200" dirty="0">
                  <a:solidFill>
                    <a:srgbClr val="000000"/>
                  </a:solidFill>
                </a:rPr>
                <a:t>Lower of cost and market value for ordinary shares</a:t>
              </a:r>
            </a:p>
            <a:p>
              <a:pPr marL="171450" indent="-171450" fontAlgn="base">
                <a:spcBef>
                  <a:spcPct val="0"/>
                </a:spcBef>
                <a:spcAft>
                  <a:spcPct val="0"/>
                </a:spcAft>
                <a:buFont typeface="Arial" panose="020B0604020202020204" pitchFamily="34" charset="0"/>
                <a:buChar char="•"/>
              </a:pPr>
              <a:r>
                <a:rPr lang="en-US" sz="1200" dirty="0">
                  <a:solidFill>
                    <a:srgbClr val="000000"/>
                  </a:solidFill>
                </a:rPr>
                <a:t>Principal value of preference shares plus unpaid dividends</a:t>
              </a:r>
              <a:endParaRPr lang="en-GB" sz="1200" dirty="0">
                <a:solidFill>
                  <a:srgbClr val="000000"/>
                </a:solidFill>
              </a:endParaRPr>
            </a:p>
          </p:txBody>
        </p:sp>
        <p:cxnSp>
          <p:nvCxnSpPr>
            <p:cNvPr id="5" name="Straight Arrow Connector 4"/>
            <p:cNvCxnSpPr>
              <a:stCxn id="3" idx="2"/>
              <a:endCxn id="17" idx="0"/>
            </p:cNvCxnSpPr>
            <p:nvPr/>
          </p:nvCxnSpPr>
          <p:spPr>
            <a:xfrm>
              <a:off x="4545330" y="2089218"/>
              <a:ext cx="0" cy="6526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043127" y="2079308"/>
              <a:ext cx="0" cy="6526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002967" y="1812219"/>
              <a:ext cx="1409513" cy="276999"/>
            </a:xfrm>
            <a:prstGeom prst="rect">
              <a:avLst/>
            </a:prstGeom>
            <a:noFill/>
            <a:ln>
              <a:solidFill>
                <a:schemeClr val="dk1">
                  <a:shade val="95000"/>
                  <a:satMod val="105000"/>
                </a:schemeClr>
              </a:solidFill>
            </a:ln>
          </p:spPr>
          <p:txBody>
            <a:bodyPr wrap="square" rtlCol="0">
              <a:spAutoFit/>
            </a:bodyPr>
            <a:lstStyle/>
            <a:p>
              <a:pPr algn="ctr" fontAlgn="base">
                <a:spcBef>
                  <a:spcPct val="0"/>
                </a:spcBef>
                <a:spcAft>
                  <a:spcPct val="0"/>
                </a:spcAft>
              </a:pPr>
              <a:r>
                <a:rPr lang="en-US" sz="1200" dirty="0">
                  <a:solidFill>
                    <a:srgbClr val="000000"/>
                  </a:solidFill>
                </a:rPr>
                <a:t>Very Bad Leaver</a:t>
              </a:r>
              <a:endParaRPr lang="en-GB" sz="1200" dirty="0">
                <a:solidFill>
                  <a:srgbClr val="000000"/>
                </a:solidFill>
              </a:endParaRPr>
            </a:p>
          </p:txBody>
        </p:sp>
        <p:sp>
          <p:nvSpPr>
            <p:cNvPr id="22" name="TextBox 21"/>
            <p:cNvSpPr txBox="1"/>
            <p:nvPr/>
          </p:nvSpPr>
          <p:spPr>
            <a:xfrm>
              <a:off x="6980106" y="2731949"/>
              <a:ext cx="1432374" cy="2123658"/>
            </a:xfrm>
            <a:prstGeom prst="rect">
              <a:avLst/>
            </a:prstGeom>
            <a:noFill/>
            <a:ln>
              <a:solidFill>
                <a:schemeClr val="dk1">
                  <a:shade val="95000"/>
                  <a:satMod val="105000"/>
                </a:schemeClr>
              </a:solidFill>
            </a:ln>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200" dirty="0">
                  <a:solidFill>
                    <a:srgbClr val="000000"/>
                  </a:solidFill>
                </a:rPr>
                <a:t>Lower of market value and [75]% of cost for ordinary shares</a:t>
              </a:r>
            </a:p>
            <a:p>
              <a:pPr marL="171450" indent="-171450" fontAlgn="base">
                <a:spcBef>
                  <a:spcPct val="0"/>
                </a:spcBef>
                <a:spcAft>
                  <a:spcPct val="0"/>
                </a:spcAft>
                <a:buFont typeface="Arial" panose="020B0604020202020204" pitchFamily="34" charset="0"/>
                <a:buChar char="•"/>
              </a:pPr>
              <a:r>
                <a:rPr lang="en-US" sz="1200" dirty="0">
                  <a:solidFill>
                    <a:srgbClr val="000000"/>
                  </a:solidFill>
                </a:rPr>
                <a:t>[75]% of principal value of preference shares plus unpaid dividends</a:t>
              </a:r>
              <a:endParaRPr lang="en-GB" sz="1200" dirty="0">
                <a:solidFill>
                  <a:srgbClr val="000000"/>
                </a:solidFill>
              </a:endParaRPr>
            </a:p>
          </p:txBody>
        </p:sp>
        <p:cxnSp>
          <p:nvCxnSpPr>
            <p:cNvPr id="23" name="Straight Arrow Connector 22"/>
            <p:cNvCxnSpPr/>
            <p:nvPr/>
          </p:nvCxnSpPr>
          <p:spPr>
            <a:xfrm>
              <a:off x="7696293" y="2079308"/>
              <a:ext cx="0" cy="6526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53538991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2"/>
            </p:custDataLst>
          </p:nvPr>
        </p:nvSpPr>
        <p:spPr>
          <a:xfrm>
            <a:off x="358775" y="431800"/>
            <a:ext cx="8424000" cy="503238"/>
          </a:xfrm>
        </p:spPr>
        <p:txBody>
          <a:bodyPr/>
          <a:lstStyle/>
          <a:p>
            <a:r>
              <a:rPr lang="en-GB" dirty="0"/>
              <a:t>Private Company Management Equity Plan</a:t>
            </a:r>
          </a:p>
        </p:txBody>
      </p:sp>
      <p:sp>
        <p:nvSpPr>
          <p:cNvPr id="9" name="Footer Placeholder 3"/>
          <p:cNvSpPr>
            <a:spLocks noGrp="1"/>
          </p:cNvSpPr>
          <p:nvPr>
            <p:ph type="ftr" sz="quarter" idx="13"/>
            <p:custDataLst>
              <p:tags r:id="rId3"/>
            </p:custDataLst>
          </p:nvPr>
        </p:nvSpPr>
        <p:spPr>
          <a:xfrm>
            <a:off x="582613" y="6529388"/>
            <a:ext cx="5220000" cy="179387"/>
          </a:xfrm>
        </p:spPr>
        <p:txBody>
          <a:bodyPr/>
          <a:lstStyle/>
          <a:p>
            <a:r>
              <a:rPr lang="en-GB">
                <a:solidFill>
                  <a:srgbClr val="000000"/>
                </a:solidFill>
              </a:rPr>
              <a:t>HOK#13047333</a:t>
            </a:r>
            <a:endParaRPr lang="en-GB" dirty="0">
              <a:solidFill>
                <a:srgbClr val="000000"/>
              </a:solidFill>
            </a:endParaRPr>
          </a:p>
        </p:txBody>
      </p:sp>
      <p:sp>
        <p:nvSpPr>
          <p:cNvPr id="12" name="Slide Number Placeholder 11"/>
          <p:cNvSpPr>
            <a:spLocks noGrp="1"/>
          </p:cNvSpPr>
          <p:nvPr>
            <p:ph type="sldNum" sz="quarter" idx="11"/>
          </p:nvPr>
        </p:nvSpPr>
        <p:spPr/>
        <p:txBody>
          <a:bodyPr/>
          <a:lstStyle/>
          <a:p>
            <a:fld id="{56E3EF9F-6447-4352-9D67-5AAB50718BD2}" type="slidenum">
              <a:rPr lang="en-GB" smtClean="0">
                <a:solidFill>
                  <a:srgbClr val="000000"/>
                </a:solidFill>
              </a:rPr>
              <a:pPr/>
              <a:t>26</a:t>
            </a:fld>
            <a:endParaRPr lang="en-GB" dirty="0">
              <a:solidFill>
                <a:srgbClr val="000000"/>
              </a:solidFill>
            </a:endParaRPr>
          </a:p>
        </p:txBody>
      </p:sp>
      <p:grpSp>
        <p:nvGrpSpPr>
          <p:cNvPr id="11" name="Group 10"/>
          <p:cNvGrpSpPr/>
          <p:nvPr/>
        </p:nvGrpSpPr>
        <p:grpSpPr>
          <a:xfrm>
            <a:off x="3565383" y="1604606"/>
            <a:ext cx="5165086" cy="3704241"/>
            <a:chOff x="3565383" y="1604606"/>
            <a:chExt cx="5165086" cy="3704241"/>
          </a:xfrm>
        </p:grpSpPr>
        <p:cxnSp>
          <p:nvCxnSpPr>
            <p:cNvPr id="107" name="Straight Connector 106"/>
            <p:cNvCxnSpPr/>
            <p:nvPr/>
          </p:nvCxnSpPr>
          <p:spPr>
            <a:xfrm>
              <a:off x="5428671" y="3797382"/>
              <a:ext cx="0" cy="116184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733014" y="1749865"/>
              <a:ext cx="0" cy="2047517"/>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4947108" y="4959222"/>
              <a:ext cx="1016394" cy="34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Opco</a:t>
              </a:r>
              <a:endParaRPr lang="en-GB" sz="1000" dirty="0">
                <a:solidFill>
                  <a:srgbClr val="FFFFFF"/>
                </a:solidFill>
              </a:endParaRPr>
            </a:p>
          </p:txBody>
        </p:sp>
        <p:sp>
          <p:nvSpPr>
            <p:cNvPr id="19" name="Rectangle 18"/>
            <p:cNvSpPr/>
            <p:nvPr/>
          </p:nvSpPr>
          <p:spPr>
            <a:xfrm>
              <a:off x="4920474" y="4004974"/>
              <a:ext cx="1016394" cy="407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Equityco</a:t>
              </a:r>
              <a:endParaRPr lang="en-GB" sz="1000" dirty="0">
                <a:solidFill>
                  <a:srgbClr val="FFFFFF"/>
                </a:solidFill>
              </a:endParaRPr>
            </a:p>
          </p:txBody>
        </p:sp>
        <p:sp>
          <p:nvSpPr>
            <p:cNvPr id="20" name="Rectangle 19"/>
            <p:cNvSpPr/>
            <p:nvPr/>
          </p:nvSpPr>
          <p:spPr>
            <a:xfrm>
              <a:off x="6242747" y="1604607"/>
              <a:ext cx="873395" cy="42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err="1">
                  <a:solidFill>
                    <a:srgbClr val="FFFFFF"/>
                  </a:solidFill>
                </a:rPr>
                <a:t>Nomineeco</a:t>
              </a:r>
              <a:endParaRPr lang="en-GB" sz="1000" dirty="0">
                <a:solidFill>
                  <a:srgbClr val="FFFFFF"/>
                </a:solidFill>
              </a:endParaRPr>
            </a:p>
          </p:txBody>
        </p:sp>
        <p:sp>
          <p:nvSpPr>
            <p:cNvPr id="21" name="Rectangle 20"/>
            <p:cNvSpPr/>
            <p:nvPr/>
          </p:nvSpPr>
          <p:spPr>
            <a:xfrm>
              <a:off x="3565383" y="2768412"/>
              <a:ext cx="879226" cy="345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Investor</a:t>
              </a:r>
              <a:endParaRPr lang="en-GB" sz="1000" dirty="0">
                <a:solidFill>
                  <a:srgbClr val="FFFFFF"/>
                </a:solidFill>
              </a:endParaRPr>
            </a:p>
          </p:txBody>
        </p:sp>
        <p:sp>
          <p:nvSpPr>
            <p:cNvPr id="23" name="Oval 22"/>
            <p:cNvSpPr/>
            <p:nvPr/>
          </p:nvSpPr>
          <p:spPr>
            <a:xfrm>
              <a:off x="4787380" y="2691551"/>
              <a:ext cx="1132447" cy="592261"/>
            </a:xfrm>
            <a:prstGeom prst="ellips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rPr>
                <a:t>Investment Deed</a:t>
              </a:r>
              <a:endParaRPr lang="en-GB" sz="1000" dirty="0">
                <a:solidFill>
                  <a:srgbClr val="000000"/>
                </a:solidFill>
              </a:endParaRPr>
            </a:p>
          </p:txBody>
        </p:sp>
        <p:cxnSp>
          <p:nvCxnSpPr>
            <p:cNvPr id="38" name="Straight Connector 37"/>
            <p:cNvCxnSpPr/>
            <p:nvPr/>
          </p:nvCxnSpPr>
          <p:spPr>
            <a:xfrm flipV="1">
              <a:off x="4067020" y="3797383"/>
              <a:ext cx="2665994" cy="13599"/>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4067020" y="3138553"/>
              <a:ext cx="0" cy="668670"/>
            </a:xfrm>
            <a:prstGeom prst="line">
              <a:avLst/>
            </a:prstGeom>
          </p:spPr>
          <p:style>
            <a:lnRef idx="1">
              <a:schemeClr val="dk1"/>
            </a:lnRef>
            <a:fillRef idx="0">
              <a:schemeClr val="dk1"/>
            </a:fillRef>
            <a:effectRef idx="0">
              <a:schemeClr val="dk1"/>
            </a:effectRef>
            <a:fontRef idx="minor">
              <a:schemeClr val="tx1"/>
            </a:fontRef>
          </p:style>
        </p:cxnSp>
        <p:sp>
          <p:nvSpPr>
            <p:cNvPr id="50" name="Oval 49"/>
            <p:cNvSpPr/>
            <p:nvPr/>
          </p:nvSpPr>
          <p:spPr>
            <a:xfrm>
              <a:off x="7527188" y="2691551"/>
              <a:ext cx="1203281" cy="669277"/>
            </a:xfrm>
            <a:prstGeom prst="ellips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rPr>
                <a:t>Nominee Agreement</a:t>
              </a:r>
              <a:endParaRPr lang="en-GB" sz="1000" dirty="0">
                <a:solidFill>
                  <a:srgbClr val="000000"/>
                </a:solidFill>
              </a:endParaRPr>
            </a:p>
          </p:txBody>
        </p:sp>
        <p:sp>
          <p:nvSpPr>
            <p:cNvPr id="78" name="TextBox 77"/>
            <p:cNvSpPr txBox="1"/>
            <p:nvPr/>
          </p:nvSpPr>
          <p:spPr>
            <a:xfrm>
              <a:off x="5924980" y="2243895"/>
              <a:ext cx="1052052" cy="246221"/>
            </a:xfrm>
            <a:prstGeom prst="rect">
              <a:avLst/>
            </a:prstGeom>
            <a:noFill/>
          </p:spPr>
          <p:txBody>
            <a:bodyPr wrap="square" rtlCol="0">
              <a:spAutoFit/>
            </a:bodyPr>
            <a:lstStyle/>
            <a:p>
              <a:pPr fontAlgn="base">
                <a:spcBef>
                  <a:spcPct val="0"/>
                </a:spcBef>
                <a:spcAft>
                  <a:spcPct val="0"/>
                </a:spcAft>
              </a:pPr>
              <a:r>
                <a:rPr lang="en-US" sz="1000" dirty="0">
                  <a:solidFill>
                    <a:srgbClr val="000000"/>
                  </a:solidFill>
                </a:rPr>
                <a:t>Legal title</a:t>
              </a:r>
              <a:endParaRPr lang="en-GB" sz="1000" dirty="0">
                <a:solidFill>
                  <a:srgbClr val="000000"/>
                </a:solidFill>
              </a:endParaRPr>
            </a:p>
          </p:txBody>
        </p:sp>
        <p:sp>
          <p:nvSpPr>
            <p:cNvPr id="118" name="TextBox 117"/>
            <p:cNvSpPr txBox="1"/>
            <p:nvPr/>
          </p:nvSpPr>
          <p:spPr>
            <a:xfrm>
              <a:off x="6795117" y="2274071"/>
              <a:ext cx="1280371" cy="246221"/>
            </a:xfrm>
            <a:prstGeom prst="rect">
              <a:avLst/>
            </a:prstGeom>
            <a:noFill/>
          </p:spPr>
          <p:txBody>
            <a:bodyPr wrap="square" rtlCol="0">
              <a:spAutoFit/>
            </a:bodyPr>
            <a:lstStyle/>
            <a:p>
              <a:pPr fontAlgn="base">
                <a:spcBef>
                  <a:spcPct val="0"/>
                </a:spcBef>
                <a:spcAft>
                  <a:spcPct val="0"/>
                </a:spcAft>
              </a:pPr>
              <a:r>
                <a:rPr lang="en-US" sz="1000" dirty="0">
                  <a:solidFill>
                    <a:srgbClr val="000000"/>
                  </a:solidFill>
                </a:rPr>
                <a:t>Beneficial interest</a:t>
              </a:r>
              <a:endParaRPr lang="en-GB" sz="1000" dirty="0">
                <a:solidFill>
                  <a:srgbClr val="000000"/>
                </a:solidFill>
              </a:endParaRPr>
            </a:p>
          </p:txBody>
        </p:sp>
        <p:cxnSp>
          <p:nvCxnSpPr>
            <p:cNvPr id="130" name="Straight Connector 129"/>
            <p:cNvCxnSpPr/>
            <p:nvPr/>
          </p:nvCxnSpPr>
          <p:spPr>
            <a:xfrm>
              <a:off x="7982937" y="1920347"/>
              <a:ext cx="0" cy="32354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6733014" y="2272080"/>
              <a:ext cx="126414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527188" y="1604606"/>
              <a:ext cx="873395" cy="42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Managers</a:t>
              </a:r>
              <a:endParaRPr lang="en-GB" sz="1000" dirty="0">
                <a:solidFill>
                  <a:srgbClr val="FFFFFF"/>
                </a:solidFill>
              </a:endParaRPr>
            </a:p>
          </p:txBody>
        </p:sp>
        <p:sp>
          <p:nvSpPr>
            <p:cNvPr id="25" name="Rectangle 24"/>
            <p:cNvSpPr/>
            <p:nvPr/>
          </p:nvSpPr>
          <p:spPr>
            <a:xfrm>
              <a:off x="6242746" y="2773623"/>
              <a:ext cx="873395" cy="42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FFFFFF"/>
                  </a:solidFill>
                </a:rPr>
                <a:t>Manager Pooling Vehicle</a:t>
              </a:r>
              <a:endParaRPr lang="en-GB" sz="1000" dirty="0">
                <a:solidFill>
                  <a:srgbClr val="FFFFFF"/>
                </a:solidFill>
              </a:endParaRPr>
            </a:p>
          </p:txBody>
        </p:sp>
      </p:grpSp>
      <p:sp>
        <p:nvSpPr>
          <p:cNvPr id="29" name="Text Placeholder 6"/>
          <p:cNvSpPr txBox="1">
            <a:spLocks/>
          </p:cNvSpPr>
          <p:nvPr>
            <p:custDataLst>
              <p:tags r:id="rId4"/>
            </p:custDataLst>
          </p:nvPr>
        </p:nvSpPr>
        <p:spPr>
          <a:xfrm>
            <a:off x="358775" y="1287780"/>
            <a:ext cx="2955925" cy="4718820"/>
          </a:xfrm>
          <a:prstGeom prst="rect">
            <a:avLst/>
          </a:prstGeom>
          <a:noFill/>
        </p:spPr>
        <p:txBody>
          <a:bodyPr vert="horz" wrap="square" lIns="0" tIns="0" rIns="0" bIns="0" rtlCol="0">
            <a:noAutofit/>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Arial" pitchFamily="34" charset="0"/>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9pPr>
          </a:lstStyle>
          <a:p>
            <a:pPr marL="3600" lvl="2" indent="0">
              <a:buClr>
                <a:srgbClr val="FF0000"/>
              </a:buClr>
              <a:buSzPct val="100000"/>
              <a:buFont typeface="Arial" pitchFamily="34" charset="0"/>
              <a:buNone/>
            </a:pPr>
            <a:r>
              <a:rPr lang="en-US" sz="2600" b="1" dirty="0">
                <a:solidFill>
                  <a:srgbClr val="000000"/>
                </a:solidFill>
                <a:latin typeface="Arial"/>
              </a:rPr>
              <a:t>Legal issues:</a:t>
            </a:r>
          </a:p>
          <a:p>
            <a:pPr lvl="2">
              <a:buClr>
                <a:srgbClr val="FF0000"/>
              </a:buClr>
              <a:buSzPct val="100000"/>
              <a:buFont typeface="Arial"/>
              <a:buChar char="•"/>
            </a:pPr>
            <a:r>
              <a:rPr lang="en-US" dirty="0">
                <a:solidFill>
                  <a:srgbClr val="000000"/>
                </a:solidFill>
                <a:latin typeface="Arial"/>
              </a:rPr>
              <a:t>Voting / influence</a:t>
            </a:r>
          </a:p>
          <a:p>
            <a:pPr lvl="2">
              <a:buClr>
                <a:srgbClr val="FF0000"/>
              </a:buClr>
              <a:buSzPct val="100000"/>
              <a:buFont typeface="Arial"/>
              <a:buChar char="•"/>
            </a:pPr>
            <a:r>
              <a:rPr lang="en-US" dirty="0">
                <a:solidFill>
                  <a:srgbClr val="000000"/>
                </a:solidFill>
                <a:latin typeface="Arial"/>
              </a:rPr>
              <a:t>Transfers</a:t>
            </a:r>
          </a:p>
          <a:p>
            <a:pPr lvl="2">
              <a:buClr>
                <a:srgbClr val="FF0000"/>
              </a:buClr>
              <a:buSzPct val="100000"/>
              <a:buFont typeface="Arial"/>
              <a:buChar char="•"/>
            </a:pPr>
            <a:r>
              <a:rPr lang="en-US" dirty="0">
                <a:solidFill>
                  <a:srgbClr val="000000"/>
                </a:solidFill>
                <a:latin typeface="Arial"/>
              </a:rPr>
              <a:t>Information rights</a:t>
            </a:r>
          </a:p>
          <a:p>
            <a:pPr lvl="2">
              <a:buClr>
                <a:srgbClr val="FF0000"/>
              </a:buClr>
              <a:buSzPct val="100000"/>
              <a:buFont typeface="Arial"/>
              <a:buChar char="•"/>
            </a:pPr>
            <a:r>
              <a:rPr lang="en-US" dirty="0">
                <a:solidFill>
                  <a:srgbClr val="000000"/>
                </a:solidFill>
                <a:latin typeface="Arial"/>
              </a:rPr>
              <a:t>New issues / dilution</a:t>
            </a:r>
          </a:p>
          <a:p>
            <a:pPr lvl="2">
              <a:buClr>
                <a:srgbClr val="FF0000"/>
              </a:buClr>
              <a:buSzPct val="100000"/>
              <a:buFont typeface="Arial"/>
              <a:buChar char="•"/>
            </a:pPr>
            <a:r>
              <a:rPr lang="en-US" dirty="0">
                <a:solidFill>
                  <a:srgbClr val="000000"/>
                </a:solidFill>
                <a:latin typeface="Arial"/>
              </a:rPr>
              <a:t>Power of attorney</a:t>
            </a:r>
          </a:p>
          <a:p>
            <a:pPr lvl="2">
              <a:buClr>
                <a:srgbClr val="FF0000"/>
              </a:buClr>
              <a:buSzPct val="100000"/>
              <a:buFont typeface="Arial"/>
              <a:buChar char="•"/>
            </a:pPr>
            <a:r>
              <a:rPr lang="en-US" dirty="0">
                <a:solidFill>
                  <a:srgbClr val="000000"/>
                </a:solidFill>
                <a:latin typeface="Arial"/>
              </a:rPr>
              <a:t>Exit planning</a:t>
            </a:r>
          </a:p>
          <a:p>
            <a:pPr lvl="2">
              <a:buClr>
                <a:srgbClr val="FF0000"/>
              </a:buClr>
            </a:pPr>
            <a:endParaRPr lang="en-GB" dirty="0">
              <a:solidFill>
                <a:srgbClr val="000000"/>
              </a:solidFill>
            </a:endParaRPr>
          </a:p>
        </p:txBody>
      </p:sp>
    </p:spTree>
    <p:custDataLst>
      <p:tags r:id="rId1"/>
    </p:custDataLst>
    <p:extLst>
      <p:ext uri="{BB962C8B-B14F-4D97-AF65-F5344CB8AC3E}">
        <p14:creationId xmlns:p14="http://schemas.microsoft.com/office/powerpoint/2010/main" val="27980215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8813105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2"/>
            <p:custDataLst>
              <p:tags r:id="rId2"/>
            </p:custDataLst>
          </p:nvPr>
        </p:nvSpPr>
        <p:spPr>
          <a:xfrm>
            <a:off x="360000" y="1044000"/>
            <a:ext cx="8424000" cy="5040000"/>
          </a:xfrm>
        </p:spPr>
        <p:txBody>
          <a:bodyPr anchor="b" anchorCtr="0"/>
          <a:lstStyle/>
          <a:p>
            <a:r>
              <a:rPr lang="en-GB" b="1" dirty="0">
                <a:solidFill>
                  <a:srgbClr val="FF0000"/>
                </a:solidFill>
              </a:rPr>
              <a:t>Disclaimer</a:t>
            </a:r>
          </a:p>
          <a:p>
            <a:pPr lvl="1"/>
            <a:r>
              <a:rPr lang="en-GB" b="1" dirty="0"/>
              <a:t>Norton Rose Fulbright US LLP, Norton Rose Fulbright LLP, Norton Rose Fulbright Australia, Norton Rose Fulbright Canada LLP and Norton Rose Fulbright South Africa </a:t>
            </a:r>
            <a:r>
              <a:rPr lang="en-GB" b="1" dirty="0" err="1"/>
              <a:t>Inc</a:t>
            </a:r>
            <a:r>
              <a:rPr lang="en-GB" b="1" dirty="0"/>
              <a:t> are separate legal entities and all of them are members of Norton Rose Fulbright </a:t>
            </a:r>
            <a:r>
              <a:rPr lang="en-GB" b="1" dirty="0" err="1"/>
              <a:t>Verein</a:t>
            </a:r>
            <a:r>
              <a:rPr lang="en-GB" b="1" dirty="0"/>
              <a:t>, a Swiss </a:t>
            </a:r>
            <a:r>
              <a:rPr lang="en-GB" b="1" dirty="0" err="1"/>
              <a:t>verein</a:t>
            </a:r>
            <a:r>
              <a:rPr lang="en-GB" b="1" dirty="0"/>
              <a:t>.  Norton Rose Fulbright </a:t>
            </a:r>
            <a:r>
              <a:rPr lang="en-GB" b="1" dirty="0" err="1"/>
              <a:t>Verein</a:t>
            </a:r>
            <a:r>
              <a:rPr lang="en-GB" b="1" dirty="0"/>
              <a:t> helps coordinate the activities of the members but does not itself provide legal services to clients.</a:t>
            </a:r>
          </a:p>
          <a:p>
            <a:pPr lvl="1"/>
            <a:r>
              <a:rPr lang="en-GB" b="1" dirty="0"/>
              <a:t>References to ‘Norton Rose Fulbright’, ‘the law firm’ and ‘legal practice’ are to one or more of the Norton Rose Fulbright members or to one of their respective affiliates (together ‘Norton Rose Fulbright entity/entities’). No individual who is a member, partner, shareholder, director, employee or consultant of, in or to any Norton Rose Fulbright entity (whether or not such individual is described as a ‘partner’) accepts or assumes responsibility, or has any liability, to any person in respect of this communication. Any reference to a partner or director is to a member, employee or consultant with equivalent standing and qualifications of the relevant Norton Rose Fulbright entity.</a:t>
            </a:r>
          </a:p>
          <a:p>
            <a:pPr lvl="1"/>
            <a:r>
              <a:rPr lang="en-GB" b="1" dirty="0"/>
              <a:t>The purpose of this communication is to provide general information of a legal nature.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a:t>
            </a:r>
          </a:p>
          <a:p>
            <a:pPr lvl="1"/>
            <a:endParaRPr lang="en-GB" b="1" dirty="0"/>
          </a:p>
        </p:txBody>
      </p:sp>
      <p:sp>
        <p:nvSpPr>
          <p:cNvPr id="7" name="Footer Placeholder 1"/>
          <p:cNvSpPr>
            <a:spLocks noGrp="1"/>
          </p:cNvSpPr>
          <p:nvPr>
            <p:ph type="ftr" sz="quarter" idx="10"/>
            <p:custDataLst>
              <p:tags r:id="rId3"/>
            </p:custDataLst>
          </p:nvPr>
        </p:nvSpPr>
        <p:spPr>
          <a:xfrm>
            <a:off x="583200" y="6530400"/>
            <a:ext cx="5220000" cy="180000"/>
          </a:xfrm>
        </p:spPr>
        <p:txBody>
          <a:bodyPr/>
          <a:lstStyle/>
          <a:p>
            <a:r>
              <a:rPr lang="en-GB">
                <a:solidFill>
                  <a:srgbClr val="000000"/>
                </a:solidFill>
              </a:rPr>
              <a:t>HOK#13047333</a:t>
            </a:r>
            <a:endParaRPr lang="en-GB" dirty="0">
              <a:solidFill>
                <a:srgbClr val="000000"/>
              </a:solidFill>
            </a:endParaRPr>
          </a:p>
        </p:txBody>
      </p:sp>
      <p:sp>
        <p:nvSpPr>
          <p:cNvPr id="2" name="Slide Number Placeholder 1"/>
          <p:cNvSpPr>
            <a:spLocks noGrp="1"/>
          </p:cNvSpPr>
          <p:nvPr>
            <p:ph type="sldNum" sz="quarter" idx="11"/>
          </p:nvPr>
        </p:nvSpPr>
        <p:spPr/>
        <p:txBody>
          <a:bodyPr/>
          <a:lstStyle/>
          <a:p>
            <a:fld id="{4CF3FB75-92AC-43D7-B874-1B3BEFDC3FBA}" type="slidenum">
              <a:rPr lang="en-GB" smtClean="0">
                <a:solidFill>
                  <a:srgbClr val="000000"/>
                </a:solidFill>
              </a:rPr>
              <a:pPr/>
              <a:t>28</a:t>
            </a:fld>
            <a:endParaRPr lang="en-GB" dirty="0">
              <a:solidFill>
                <a:srgbClr val="000000"/>
              </a:solidFill>
            </a:endParaRPr>
          </a:p>
        </p:txBody>
      </p:sp>
    </p:spTree>
    <p:custDataLst>
      <p:tags r:id="rId1"/>
    </p:custDataLst>
    <p:extLst>
      <p:ext uri="{BB962C8B-B14F-4D97-AF65-F5344CB8AC3E}">
        <p14:creationId xmlns:p14="http://schemas.microsoft.com/office/powerpoint/2010/main" val="188654527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28508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2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 y="0"/>
            <a:ext cx="9144000" cy="68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15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54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49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0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18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06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100.xml><?xml version="1.0" encoding="utf-8"?>
<p:tagLst xmlns:a="http://schemas.openxmlformats.org/drawingml/2006/main" xmlns:r="http://schemas.openxmlformats.org/officeDocument/2006/relationships" xmlns:p="http://schemas.openxmlformats.org/presentationml/2006/main">
  <p:tag name="AUTOMATIONTAG" val="Summary highlights two columns"/>
  <p:tag name="SLIDETOCOUTLINELEVEL" val="2"/>
  <p:tag name="SLIDEGROUP" val="Content"/>
  <p:tag name="SLIDEGROUPTYPE" val="Content"/>
  <p:tag name="SLIDETITLE" val="Summary highlights two columns"/>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6_41271.7"/>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7_41271.7"/>
</p:tagLst>
</file>

<file path=ppt/tags/tag103.xml><?xml version="1.0" encoding="utf-8"?>
<p:tagLst xmlns:a="http://schemas.openxmlformats.org/drawingml/2006/main" xmlns:r="http://schemas.openxmlformats.org/officeDocument/2006/relationships" xmlns:p="http://schemas.openxmlformats.org/presentationml/2006/main">
  <p:tag name="MS_PLACEHOLDERID" val="placeholderID9_41271.7"/>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8_41271.7"/>
</p:tagLst>
</file>

<file path=ppt/tags/tag105.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 name="SHAPESTYLE" val="Bullet text 2"/>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110.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9_41271.7"/>
</p:tagLst>
</file>

<file path=ppt/tags/tag114.xml><?xml version="1.0" encoding="utf-8"?>
<p:tagLst xmlns:a="http://schemas.openxmlformats.org/drawingml/2006/main" xmlns:r="http://schemas.openxmlformats.org/officeDocument/2006/relationships" xmlns:p="http://schemas.openxmlformats.org/presentationml/2006/main">
  <p:tag name="AUTOMATIONTAG" val="Back cover"/>
  <p:tag name="SLIDETOCOUTLINELEVEL" val="2"/>
  <p:tag name="SLIDEGROUP" val="Content"/>
  <p:tag name="SLIDEGROUPTYPE" val="Content"/>
  <p:tag name="SLIDETITLE" val="Back cover"/>
</p:tagLst>
</file>

<file path=ppt/tags/tag115.xml><?xml version="1.0" encoding="utf-8"?>
<p:tagLst xmlns:a="http://schemas.openxmlformats.org/drawingml/2006/main" xmlns:r="http://schemas.openxmlformats.org/officeDocument/2006/relationships" xmlns:p="http://schemas.openxmlformats.org/presentationml/2006/main">
  <p:tag name="AUTOMATIONTAG" val="Standard disclaimer"/>
  <p:tag name="SLIDETOCOUTLINELEVEL" val="2"/>
  <p:tag name="SLIDEGROUP" val="Compliance"/>
  <p:tag name="SLIDEGROUPTYPE" val="Compliance"/>
  <p:tag name="SLIDETITLE" val="Standard disclaimer"/>
</p:tagLst>
</file>

<file path=ppt/tags/tag116.xml><?xml version="1.0" encoding="utf-8"?>
<p:tagLst xmlns:a="http://schemas.openxmlformats.org/drawingml/2006/main" xmlns:r="http://schemas.openxmlformats.org/officeDocument/2006/relationships" xmlns:p="http://schemas.openxmlformats.org/presentationml/2006/main">
  <p:tag name="MS_PLACEHOLDERID" val="placeholderID66_41271.7"/>
  <p:tag name="PLACEHOLDERAUTOMATIONTAG" val="Disclaimer"/>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64_41271.7"/>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6_41271.7"/>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7_41271.7"/>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8_41271.7"/>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9_41271.7"/>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10_41271.7"/>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11_41271.7"/>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12_41271.7"/>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13_41271.7"/>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14_41271.7"/>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15_41271.7"/>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16_41271.7"/>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17_41271.7"/>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24_41271.7"/>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25_41271.7"/>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2_41382.51"/>
</p:tagLst>
</file>

<file path=ppt/tags/tag3.xml><?xml version="1.0" encoding="utf-8"?>
<p:tagLst xmlns:a="http://schemas.openxmlformats.org/drawingml/2006/main" xmlns:r="http://schemas.openxmlformats.org/officeDocument/2006/relationships" xmlns:p="http://schemas.openxmlformats.org/presentationml/2006/main">
  <p:tag name="FULLFOLDERNAME" val="\\corp.nortonrose.com\marketingtemplates\Global\images\powerpoint\front_cover_pictures\Practice areas\Pensions\Cityworkers_walking_to_work_105229477_20_Getty_RF_BW_ppt_fullpg.jpg"/>
  <p:tag name="AUTOMATIONTAG" val="front_cover_pictures"/>
  <p:tag name="SUBFOLDERNAME" val="Pensions\"/>
  <p:tag name="MS_LINKEDOBJECT" val="MS_Picture"/>
  <p:tag name="MSOBJECTPOSITION" val="Pensions\"/>
  <p:tag name="MS_PLACEHOLDERID" val=""/>
  <p:tag name="PLACEHOLDERAUTOMATIONTAG" val="COVERPICTURE"/>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2_41271.8"/>
  <p:tag name="MSOBJECTPICTURESUBFOLDER" val="Full_page"/>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True"/>
  <p:tag name="MSOBJECTSCALEPICTURE" val="True"/>
  <p:tag name="PLACEHOLDERAUTOMATIONTAG" val="Text_Chart_Picture_Or_Text"/>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2_41466.48"/>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64_41271.7"/>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65_41271.7"/>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66_41271.7"/>
  <p:tag name="PLACEHOLDERAUTOMATIONTAG" val="Disclaimer"/>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zp7eVcc6sUiH_TUdeCvxpw"/>
</p:tagLst>
</file>

<file path=ppt/tags/tag37.xml><?xml version="1.0" encoding="utf-8"?>
<p:tagLst xmlns:a="http://schemas.openxmlformats.org/drawingml/2006/main" xmlns:r="http://schemas.openxmlformats.org/officeDocument/2006/relationships" xmlns:p="http://schemas.openxmlformats.org/presentationml/2006/main">
  <p:tag name="FASFONT" val="Univers55"/>
</p:tagLst>
</file>

<file path=ppt/tags/tag38.xml><?xml version="1.0" encoding="utf-8"?>
<p:tagLst xmlns:a="http://schemas.openxmlformats.org/drawingml/2006/main" xmlns:r="http://schemas.openxmlformats.org/officeDocument/2006/relationships" xmlns:p="http://schemas.openxmlformats.org/presentationml/2006/main">
  <p:tag name="FASFONT" val="Univers55"/>
</p:tagLst>
</file>

<file path=ppt/tags/tag39.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1_41466.48"/>
</p:tagLst>
</file>

<file path=ppt/tags/tag40.xml><?xml version="1.0" encoding="utf-8"?>
<p:tagLst xmlns:a="http://schemas.openxmlformats.org/drawingml/2006/main" xmlns:r="http://schemas.openxmlformats.org/officeDocument/2006/relationships" xmlns:p="http://schemas.openxmlformats.org/presentationml/2006/main">
  <p:tag name="FASFONT" val="Univers55"/>
</p:tagLst>
</file>

<file path=ppt/tags/tag41.xml><?xml version="1.0" encoding="utf-8"?>
<p:tagLst xmlns:a="http://schemas.openxmlformats.org/drawingml/2006/main" xmlns:r="http://schemas.openxmlformats.org/officeDocument/2006/relationships" xmlns:p="http://schemas.openxmlformats.org/presentationml/2006/main">
  <p:tag name="FASFONT" val="Univers55"/>
</p:tagLst>
</file>

<file path=ppt/tags/tag42.xml><?xml version="1.0" encoding="utf-8"?>
<p:tagLst xmlns:a="http://schemas.openxmlformats.org/drawingml/2006/main" xmlns:r="http://schemas.openxmlformats.org/officeDocument/2006/relationships" xmlns:p="http://schemas.openxmlformats.org/presentationml/2006/main">
  <p:tag name="FASFONT" val="Univers55"/>
</p:tagLst>
</file>

<file path=ppt/tags/tag43.xml><?xml version="1.0" encoding="utf-8"?>
<p:tagLst xmlns:a="http://schemas.openxmlformats.org/drawingml/2006/main" xmlns:r="http://schemas.openxmlformats.org/officeDocument/2006/relationships" xmlns:p="http://schemas.openxmlformats.org/presentationml/2006/main">
  <p:tag name="FASFONT" val="Univers55"/>
</p:tagLst>
</file>

<file path=ppt/tags/tag44.xml><?xml version="1.0" encoding="utf-8"?>
<p:tagLst xmlns:a="http://schemas.openxmlformats.org/drawingml/2006/main" xmlns:r="http://schemas.openxmlformats.org/officeDocument/2006/relationships" xmlns:p="http://schemas.openxmlformats.org/presentationml/2006/main">
  <p:tag name="FASFONT" val="Univers55"/>
</p:tagLst>
</file>

<file path=ppt/tags/tag45.xml><?xml version="1.0" encoding="utf-8"?>
<p:tagLst xmlns:a="http://schemas.openxmlformats.org/drawingml/2006/main" xmlns:r="http://schemas.openxmlformats.org/officeDocument/2006/relationships" xmlns:p="http://schemas.openxmlformats.org/presentationml/2006/main">
  <p:tag name="FASFONT" val="Univers55"/>
</p:tagLst>
</file>

<file path=ppt/tags/tag46.xml><?xml version="1.0" encoding="utf-8"?>
<p:tagLst xmlns:a="http://schemas.openxmlformats.org/drawingml/2006/main" xmlns:r="http://schemas.openxmlformats.org/officeDocument/2006/relationships" xmlns:p="http://schemas.openxmlformats.org/presentationml/2006/main">
  <p:tag name="FASFONT" val="Univers55"/>
</p:tagLst>
</file>

<file path=ppt/tags/tag47.xml><?xml version="1.0" encoding="utf-8"?>
<p:tagLst xmlns:a="http://schemas.openxmlformats.org/drawingml/2006/main" xmlns:r="http://schemas.openxmlformats.org/officeDocument/2006/relationships" xmlns:p="http://schemas.openxmlformats.org/presentationml/2006/main">
  <p:tag name="FASFONT" val="Univers55"/>
</p:tagLst>
</file>

<file path=ppt/tags/tag48.xml><?xml version="1.0" encoding="utf-8"?>
<p:tagLst xmlns:a="http://schemas.openxmlformats.org/drawingml/2006/main" xmlns:r="http://schemas.openxmlformats.org/officeDocument/2006/relationships" xmlns:p="http://schemas.openxmlformats.org/presentationml/2006/main">
  <p:tag name="FASFONT" val="Univers55"/>
</p:tagLst>
</file>

<file path=ppt/tags/tag49.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1_41271.7"/>
</p:tagLst>
</file>

<file path=ppt/tags/tag50.xml><?xml version="1.0" encoding="utf-8"?>
<p:tagLst xmlns:a="http://schemas.openxmlformats.org/drawingml/2006/main" xmlns:r="http://schemas.openxmlformats.org/officeDocument/2006/relationships" xmlns:p="http://schemas.openxmlformats.org/presentationml/2006/main">
  <p:tag name="FASFONT" val="Univers55"/>
</p:tagLst>
</file>

<file path=ppt/tags/tag51.xml><?xml version="1.0" encoding="utf-8"?>
<p:tagLst xmlns:a="http://schemas.openxmlformats.org/drawingml/2006/main" xmlns:r="http://schemas.openxmlformats.org/officeDocument/2006/relationships" xmlns:p="http://schemas.openxmlformats.org/presentationml/2006/main">
  <p:tag name="FASFONT" val="Univers55"/>
</p:tagLst>
</file>

<file path=ppt/tags/tag52.xml><?xml version="1.0" encoding="utf-8"?>
<p:tagLst xmlns:a="http://schemas.openxmlformats.org/drawingml/2006/main" xmlns:r="http://schemas.openxmlformats.org/officeDocument/2006/relationships" xmlns:p="http://schemas.openxmlformats.org/presentationml/2006/main">
  <p:tag name="FASFONT" val="Univers55"/>
</p:tagLst>
</file>

<file path=ppt/tags/tag53.xml><?xml version="1.0" encoding="utf-8"?>
<p:tagLst xmlns:a="http://schemas.openxmlformats.org/drawingml/2006/main" xmlns:r="http://schemas.openxmlformats.org/officeDocument/2006/relationships" xmlns:p="http://schemas.openxmlformats.org/presentationml/2006/main">
  <p:tag name="FASFONT" val="Univers55"/>
</p:tagLst>
</file>

<file path=ppt/tags/tag54.xml><?xml version="1.0" encoding="utf-8"?>
<p:tagLst xmlns:a="http://schemas.openxmlformats.org/drawingml/2006/main" xmlns:r="http://schemas.openxmlformats.org/officeDocument/2006/relationships" xmlns:p="http://schemas.openxmlformats.org/presentationml/2006/main">
  <p:tag name="FASFONT" val="Univers55"/>
</p:tagLst>
</file>

<file path=ppt/tags/tag55.xml><?xml version="1.0" encoding="utf-8"?>
<p:tagLst xmlns:a="http://schemas.openxmlformats.org/drawingml/2006/main" xmlns:r="http://schemas.openxmlformats.org/officeDocument/2006/relationships" xmlns:p="http://schemas.openxmlformats.org/presentationml/2006/main">
  <p:tag name="FASFONT" val="Univers55"/>
</p:tagLst>
</file>

<file path=ppt/tags/tag56.xml><?xml version="1.0" encoding="utf-8"?>
<p:tagLst xmlns:a="http://schemas.openxmlformats.org/drawingml/2006/main" xmlns:r="http://schemas.openxmlformats.org/officeDocument/2006/relationships" xmlns:p="http://schemas.openxmlformats.org/presentationml/2006/main">
  <p:tag name="FASFONT" val="Univers55"/>
</p:tagLst>
</file>

<file path=ppt/tags/tag57.xml><?xml version="1.0" encoding="utf-8"?>
<p:tagLst xmlns:a="http://schemas.openxmlformats.org/drawingml/2006/main" xmlns:r="http://schemas.openxmlformats.org/officeDocument/2006/relationships" xmlns:p="http://schemas.openxmlformats.org/presentationml/2006/main">
  <p:tag name="FASFONT" val="Univers55"/>
</p:tagLst>
</file>

<file path=ppt/tags/tag58.xml><?xml version="1.0" encoding="utf-8"?>
<p:tagLst xmlns:a="http://schemas.openxmlformats.org/drawingml/2006/main" xmlns:r="http://schemas.openxmlformats.org/officeDocument/2006/relationships" xmlns:p="http://schemas.openxmlformats.org/presentationml/2006/main">
  <p:tag name="FASFONT" val="Univers55"/>
</p:tagLst>
</file>

<file path=ppt/tags/tag59.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2_41271.7"/>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COVERSUBTITLE"/>
</p:tagLst>
</file>

<file path=ppt/tags/tag60.xml><?xml version="1.0" encoding="utf-8"?>
<p:tagLst xmlns:a="http://schemas.openxmlformats.org/drawingml/2006/main" xmlns:r="http://schemas.openxmlformats.org/officeDocument/2006/relationships" xmlns:p="http://schemas.openxmlformats.org/presentationml/2006/main">
  <p:tag name="FASFONT" val="Univers55"/>
</p:tagLst>
</file>

<file path=ppt/tags/tag61.xml><?xml version="1.0" encoding="utf-8"?>
<p:tagLst xmlns:a="http://schemas.openxmlformats.org/drawingml/2006/main" xmlns:r="http://schemas.openxmlformats.org/officeDocument/2006/relationships" xmlns:p="http://schemas.openxmlformats.org/presentationml/2006/main">
  <p:tag name="FASFONT" val="Univers55"/>
</p:tagLst>
</file>

<file path=ppt/tags/tag62.xml><?xml version="1.0" encoding="utf-8"?>
<p:tagLst xmlns:a="http://schemas.openxmlformats.org/drawingml/2006/main" xmlns:r="http://schemas.openxmlformats.org/officeDocument/2006/relationships" xmlns:p="http://schemas.openxmlformats.org/presentationml/2006/main">
  <p:tag name="ADV_TOP" val="433.2741"/>
  <p:tag name="ADV_LEFT" val="61.92"/>
  <p:tag name="ADV_HEIGHT" val="23.72"/>
  <p:tag name="ADV_WIDTH" val="598.8359"/>
</p:tagLst>
</file>

<file path=ppt/tags/tag63.xml><?xml version="1.0" encoding="utf-8"?>
<p:tagLst xmlns:a="http://schemas.openxmlformats.org/drawingml/2006/main" xmlns:r="http://schemas.openxmlformats.org/officeDocument/2006/relationships" xmlns:p="http://schemas.openxmlformats.org/presentationml/2006/main">
  <p:tag name="FASFONT" val="Univers55"/>
</p:tagLst>
</file>

<file path=ppt/tags/tag64.xml><?xml version="1.0" encoding="utf-8"?>
<p:tagLst xmlns:a="http://schemas.openxmlformats.org/drawingml/2006/main" xmlns:r="http://schemas.openxmlformats.org/officeDocument/2006/relationships" xmlns:p="http://schemas.openxmlformats.org/presentationml/2006/main">
  <p:tag name="FASFONT" val="Univers55"/>
</p:tagLst>
</file>

<file path=ppt/tags/tag65.xml><?xml version="1.0" encoding="utf-8"?>
<p:tagLst xmlns:a="http://schemas.openxmlformats.org/drawingml/2006/main" xmlns:r="http://schemas.openxmlformats.org/officeDocument/2006/relationships" xmlns:p="http://schemas.openxmlformats.org/presentationml/2006/main">
  <p:tag name="FASFONT" val="Univers55"/>
</p:tagLst>
</file>

<file path=ppt/tags/tag66.xml><?xml version="1.0" encoding="utf-8"?>
<p:tagLst xmlns:a="http://schemas.openxmlformats.org/drawingml/2006/main" xmlns:r="http://schemas.openxmlformats.org/officeDocument/2006/relationships" xmlns:p="http://schemas.openxmlformats.org/presentationml/2006/main">
  <p:tag name="FASFONT" val="Univers55"/>
</p:tagLst>
</file>

<file path=ppt/tags/tag67.xml><?xml version="1.0" encoding="utf-8"?>
<p:tagLst xmlns:a="http://schemas.openxmlformats.org/drawingml/2006/main" xmlns:r="http://schemas.openxmlformats.org/officeDocument/2006/relationships" xmlns:p="http://schemas.openxmlformats.org/presentationml/2006/main">
  <p:tag name="FASFONT" val="Univers55"/>
</p:tagLst>
</file>

<file path=ppt/tags/tag68.xml><?xml version="1.0" encoding="utf-8"?>
<p:tagLst xmlns:a="http://schemas.openxmlformats.org/drawingml/2006/main" xmlns:r="http://schemas.openxmlformats.org/officeDocument/2006/relationships" xmlns:p="http://schemas.openxmlformats.org/presentationml/2006/main">
  <p:tag name="FASFONT" val="Univers55"/>
</p:tagLst>
</file>

<file path=ppt/tags/tag69.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70.xml><?xml version="1.0" encoding="utf-8"?>
<p:tagLst xmlns:a="http://schemas.openxmlformats.org/drawingml/2006/main" xmlns:r="http://schemas.openxmlformats.org/officeDocument/2006/relationships" xmlns:p="http://schemas.openxmlformats.org/presentationml/2006/main">
  <p:tag name="FASFONT" val="Univers55"/>
</p:tagLst>
</file>

<file path=ppt/tags/tag71.xml><?xml version="1.0" encoding="utf-8"?>
<p:tagLst xmlns:a="http://schemas.openxmlformats.org/drawingml/2006/main" xmlns:r="http://schemas.openxmlformats.org/officeDocument/2006/relationships" xmlns:p="http://schemas.openxmlformats.org/presentationml/2006/main">
  <p:tag name="FASFONT" val="Univers55"/>
</p:tagLst>
</file>

<file path=ppt/tags/tag72.xml><?xml version="1.0" encoding="utf-8"?>
<p:tagLst xmlns:a="http://schemas.openxmlformats.org/drawingml/2006/main" xmlns:r="http://schemas.openxmlformats.org/officeDocument/2006/relationships" xmlns:p="http://schemas.openxmlformats.org/presentationml/2006/main">
  <p:tag name="FASFONT" val="Univers55"/>
</p:tagLst>
</file>

<file path=ppt/tags/tag73.xml><?xml version="1.0" encoding="utf-8"?>
<p:tagLst xmlns:a="http://schemas.openxmlformats.org/drawingml/2006/main" xmlns:r="http://schemas.openxmlformats.org/officeDocument/2006/relationships" xmlns:p="http://schemas.openxmlformats.org/presentationml/2006/main">
  <p:tag name="FASFONT" val="Univers55"/>
</p:tagLst>
</file>

<file path=ppt/tags/tag74.xml><?xml version="1.0" encoding="utf-8"?>
<p:tagLst xmlns:a="http://schemas.openxmlformats.org/drawingml/2006/main" xmlns:r="http://schemas.openxmlformats.org/officeDocument/2006/relationships" xmlns:p="http://schemas.openxmlformats.org/presentationml/2006/main">
  <p:tag name="FASFONT" val="Univers55"/>
</p:tagLst>
</file>

<file path=ppt/tags/tag75.xml><?xml version="1.0" encoding="utf-8"?>
<p:tagLst xmlns:a="http://schemas.openxmlformats.org/drawingml/2006/main" xmlns:r="http://schemas.openxmlformats.org/officeDocument/2006/relationships" xmlns:p="http://schemas.openxmlformats.org/presentationml/2006/main">
  <p:tag name="FASFONT" val="Univers55"/>
</p:tagLst>
</file>

<file path=ppt/tags/tag76.xml><?xml version="1.0" encoding="utf-8"?>
<p:tagLst xmlns:a="http://schemas.openxmlformats.org/drawingml/2006/main" xmlns:r="http://schemas.openxmlformats.org/officeDocument/2006/relationships" xmlns:p="http://schemas.openxmlformats.org/presentationml/2006/main">
  <p:tag name="FASFONT" val="Univers55"/>
</p:tagLst>
</file>

<file path=ppt/tags/tag77.xml><?xml version="1.0" encoding="utf-8"?>
<p:tagLst xmlns:a="http://schemas.openxmlformats.org/drawingml/2006/main" xmlns:r="http://schemas.openxmlformats.org/officeDocument/2006/relationships" xmlns:p="http://schemas.openxmlformats.org/presentationml/2006/main">
  <p:tag name="FASFONT" val="Univers55"/>
</p:tagLst>
</file>

<file path=ppt/tags/tag78.xml><?xml version="1.0" encoding="utf-8"?>
<p:tagLst xmlns:a="http://schemas.openxmlformats.org/drawingml/2006/main" xmlns:r="http://schemas.openxmlformats.org/officeDocument/2006/relationships" xmlns:p="http://schemas.openxmlformats.org/presentationml/2006/main">
  <p:tag name="FASFONT" val="Univers55"/>
</p:tagLst>
</file>

<file path=ppt/tags/tag79.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80.xml><?xml version="1.0" encoding="utf-8"?>
<p:tagLst xmlns:a="http://schemas.openxmlformats.org/drawingml/2006/main" xmlns:r="http://schemas.openxmlformats.org/officeDocument/2006/relationships" xmlns:p="http://schemas.openxmlformats.org/presentationml/2006/main">
  <p:tag name="FASFONT" val="Univers55"/>
</p:tagLst>
</file>

<file path=ppt/tags/tag81.xml><?xml version="1.0" encoding="utf-8"?>
<p:tagLst xmlns:a="http://schemas.openxmlformats.org/drawingml/2006/main" xmlns:r="http://schemas.openxmlformats.org/officeDocument/2006/relationships" xmlns:p="http://schemas.openxmlformats.org/presentationml/2006/main">
  <p:tag name="FASFONT" val="Univers55"/>
</p:tagLst>
</file>

<file path=ppt/tags/tag82.xml><?xml version="1.0" encoding="utf-8"?>
<p:tagLst xmlns:a="http://schemas.openxmlformats.org/drawingml/2006/main" xmlns:r="http://schemas.openxmlformats.org/officeDocument/2006/relationships" xmlns:p="http://schemas.openxmlformats.org/presentationml/2006/main">
  <p:tag name="FASFONT" val="Univers55"/>
</p:tagLst>
</file>

<file path=ppt/tags/tag83.xml><?xml version="1.0" encoding="utf-8"?>
<p:tagLst xmlns:a="http://schemas.openxmlformats.org/drawingml/2006/main" xmlns:r="http://schemas.openxmlformats.org/officeDocument/2006/relationships" xmlns:p="http://schemas.openxmlformats.org/presentationml/2006/main">
  <p:tag name="FASFONT" val="Univers55"/>
</p:tagLst>
</file>

<file path=ppt/tags/tag84.xml><?xml version="1.0" encoding="utf-8"?>
<p:tagLst xmlns:a="http://schemas.openxmlformats.org/drawingml/2006/main" xmlns:r="http://schemas.openxmlformats.org/officeDocument/2006/relationships" xmlns:p="http://schemas.openxmlformats.org/presentationml/2006/main">
  <p:tag name="FASFONT" val="Univers55"/>
</p:tagLst>
</file>

<file path=ppt/tags/tag85.xml><?xml version="1.0" encoding="utf-8"?>
<p:tagLst xmlns:a="http://schemas.openxmlformats.org/drawingml/2006/main" xmlns:r="http://schemas.openxmlformats.org/officeDocument/2006/relationships" xmlns:p="http://schemas.openxmlformats.org/presentationml/2006/main">
  <p:tag name="FASFONT" val="Univers55"/>
</p:tagLst>
</file>

<file path=ppt/tags/tag86.xml><?xml version="1.0" encoding="utf-8"?>
<p:tagLst xmlns:a="http://schemas.openxmlformats.org/drawingml/2006/main" xmlns:r="http://schemas.openxmlformats.org/officeDocument/2006/relationships" xmlns:p="http://schemas.openxmlformats.org/presentationml/2006/main">
  <p:tag name="FASFONT" val="Univers55"/>
</p:tagLst>
</file>

<file path=ppt/tags/tag87.xml><?xml version="1.0" encoding="utf-8"?>
<p:tagLst xmlns:a="http://schemas.openxmlformats.org/drawingml/2006/main" xmlns:r="http://schemas.openxmlformats.org/officeDocument/2006/relationships" xmlns:p="http://schemas.openxmlformats.org/presentationml/2006/main">
  <p:tag name="FASFONT" val="Univers55"/>
</p:tagLst>
</file>

<file path=ppt/tags/tag88.xml><?xml version="1.0" encoding="utf-8"?>
<p:tagLst xmlns:a="http://schemas.openxmlformats.org/drawingml/2006/main" xmlns:r="http://schemas.openxmlformats.org/officeDocument/2006/relationships" xmlns:p="http://schemas.openxmlformats.org/presentationml/2006/main">
  <p:tag name="FASFONT" val="Univers55"/>
</p:tagLst>
</file>

<file path=ppt/tags/tag89.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90.xml><?xml version="1.0" encoding="utf-8"?>
<p:tagLst xmlns:a="http://schemas.openxmlformats.org/drawingml/2006/main" xmlns:r="http://schemas.openxmlformats.org/officeDocument/2006/relationships" xmlns:p="http://schemas.openxmlformats.org/presentationml/2006/main">
  <p:tag name="FASFONT" val="Univers55"/>
</p:tagLst>
</file>

<file path=ppt/tags/tag91.xml><?xml version="1.0" encoding="utf-8"?>
<p:tagLst xmlns:a="http://schemas.openxmlformats.org/drawingml/2006/main" xmlns:r="http://schemas.openxmlformats.org/officeDocument/2006/relationships" xmlns:p="http://schemas.openxmlformats.org/presentationml/2006/main">
  <p:tag name="FASFONT" val="Univers55"/>
</p:tagLst>
</file>

<file path=ppt/tags/tag92.xml><?xml version="1.0" encoding="utf-8"?>
<p:tagLst xmlns:a="http://schemas.openxmlformats.org/drawingml/2006/main" xmlns:r="http://schemas.openxmlformats.org/officeDocument/2006/relationships" xmlns:p="http://schemas.openxmlformats.org/presentationml/2006/main">
  <p:tag name="COPYRIGHT1" val="TRUE"/>
</p:tagLst>
</file>

<file path=ppt/tags/tag93.xml><?xml version="1.0" encoding="utf-8"?>
<p:tagLst xmlns:a="http://schemas.openxmlformats.org/drawingml/2006/main" xmlns:r="http://schemas.openxmlformats.org/officeDocument/2006/relationships" xmlns:p="http://schemas.openxmlformats.org/presentationml/2006/main">
  <p:tag name="AUTOMATIONTAG" val="Presentation cover"/>
  <p:tag name="SLIDETOCOUTLINELEVEL" val="0"/>
  <p:tag name="SLIDEGROUP" val="Content"/>
  <p:tag name="SLIDEGROUPTYPE" val="Content"/>
  <p:tag name="SLIDETITLE" val="Presentation cover"/>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1_41271.7"/>
  <p:tag name="SHAPESTYLE" val="Slide title 1"/>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2_41271.7"/>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COVERSUBTITLE"/>
</p:tagLst>
</file>

<file path=ppt/tags/tag96.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 name="SHAPESTYLE" val="Bullet text 1"/>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1" id="{C649AC6A-AF07-43E5-8E11-20C118FA659E}" vid="{B1C1ED95-2FED-4C6A-A1EC-D447B3488FC8}"/>
    </a:ext>
  </a:extLst>
</a:theme>
</file>

<file path=ppt/theme/theme3.xml><?xml version="1.0" encoding="utf-8"?>
<a:theme xmlns:a="http://schemas.openxmlformats.org/drawingml/2006/main" name="NRF_Cover">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RF_Content">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5.xml><?xml version="1.0" encoding="utf-8"?>
<a:theme xmlns:a="http://schemas.openxmlformats.org/drawingml/2006/main" name="NRF_Back cover">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RF_Compliance">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Vistra_Template_Arial_v2">
  <a:themeElements>
    <a:clrScheme name="Vistra">
      <a:dk1>
        <a:srgbClr val="58595B"/>
      </a:dk1>
      <a:lt1>
        <a:sysClr val="window" lastClr="FFFFFF"/>
      </a:lt1>
      <a:dk2>
        <a:srgbClr val="BF0D3E"/>
      </a:dk2>
      <a:lt2>
        <a:srgbClr val="A39382"/>
      </a:lt2>
      <a:accent1>
        <a:srgbClr val="BF0D3E"/>
      </a:accent1>
      <a:accent2>
        <a:srgbClr val="A39382"/>
      </a:accent2>
      <a:accent3>
        <a:srgbClr val="58595B"/>
      </a:accent3>
      <a:accent4>
        <a:srgbClr val="BCBEC0"/>
      </a:accent4>
      <a:accent5>
        <a:srgbClr val="76232F"/>
      </a:accent5>
      <a:accent6>
        <a:srgbClr val="7A6855"/>
      </a:accent6>
      <a:hlink>
        <a:srgbClr val="BF0D3E"/>
      </a:hlink>
      <a:folHlink>
        <a:srgbClr val="7623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Vistra_Template_Arial_v2">
  <a:themeElements>
    <a:clrScheme name="Vistra">
      <a:dk1>
        <a:srgbClr val="58595B"/>
      </a:dk1>
      <a:lt1>
        <a:sysClr val="window" lastClr="FFFFFF"/>
      </a:lt1>
      <a:dk2>
        <a:srgbClr val="BF0D3E"/>
      </a:dk2>
      <a:lt2>
        <a:srgbClr val="A39382"/>
      </a:lt2>
      <a:accent1>
        <a:srgbClr val="BF0D3E"/>
      </a:accent1>
      <a:accent2>
        <a:srgbClr val="A39382"/>
      </a:accent2>
      <a:accent3>
        <a:srgbClr val="58595B"/>
      </a:accent3>
      <a:accent4>
        <a:srgbClr val="BCBEC0"/>
      </a:accent4>
      <a:accent5>
        <a:srgbClr val="76232F"/>
      </a:accent5>
      <a:accent6>
        <a:srgbClr val="7A6855"/>
      </a:accent6>
      <a:hlink>
        <a:srgbClr val="BF0D3E"/>
      </a:hlink>
      <a:folHlink>
        <a:srgbClr val="7623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TotalTime>
  <Words>1146</Words>
  <Application>Microsoft Office PowerPoint</Application>
  <PresentationFormat>On-screen Show (4:3)</PresentationFormat>
  <Paragraphs>240</Paragraphs>
  <Slides>29</Slides>
  <Notes>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29</vt:i4>
      </vt:variant>
    </vt:vector>
  </HeadingPairs>
  <TitlesOfParts>
    <vt:vector size="41" baseType="lpstr">
      <vt:lpstr>Arial</vt:lpstr>
      <vt:lpstr>Calibri</vt:lpstr>
      <vt:lpstr>KPMG Extralight</vt:lpstr>
      <vt:lpstr>Univers for KPMG Light</vt:lpstr>
      <vt:lpstr>Office Theme</vt:lpstr>
      <vt:lpstr>KPMG_Standard_4x3_0922_2015</vt:lpstr>
      <vt:lpstr>NRF_Cover</vt:lpstr>
      <vt:lpstr>NRF_Content</vt:lpstr>
      <vt:lpstr>NRF_Back cover</vt:lpstr>
      <vt:lpstr>NRF_Compliance</vt:lpstr>
      <vt:lpstr>Vistra_Template_Arial_v2</vt:lpstr>
      <vt:lpstr>1_Vistra_Template_Arial_v2</vt:lpstr>
      <vt:lpstr>The Fight for Talent, Retention Schemes – Practical Tips from Experts</vt:lpstr>
      <vt:lpstr>Long Term Incentive Design Michael Siu, Willis Towers Watson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Issues Gabriel Ho, KPMG</vt:lpstr>
      <vt:lpstr>IBSA – The Fight for Talent, Retention schemes   Tax issues </vt:lpstr>
      <vt:lpstr>Importance of tax</vt:lpstr>
      <vt:lpstr>Key considerations</vt:lpstr>
      <vt:lpstr>Hong Kong tax illustration</vt:lpstr>
      <vt:lpstr>Hong Kong tax illustration</vt:lpstr>
      <vt:lpstr>PRC tax illustration</vt:lpstr>
      <vt:lpstr>Tax in the scheme life-cycle</vt:lpstr>
      <vt:lpstr>PowerPoint Presentation</vt:lpstr>
      <vt:lpstr>Legal Issues James Parker, Norton Rose Fulbright Hong Kong</vt:lpstr>
      <vt:lpstr>IBSA – The Fight for Talent, Retention Schemes Legal Issues</vt:lpstr>
      <vt:lpstr>Overarching issues</vt:lpstr>
      <vt:lpstr>Private Company Management Equity Plan</vt:lpstr>
      <vt:lpstr>Private Company Management Equity Plan</vt:lpstr>
      <vt:lpstr>Private Company Management Equity Plan</vt:lpstr>
      <vt:lpstr>PowerPoint Presentation</vt:lpstr>
      <vt:lpstr>PowerPoint Presentation</vt:lpstr>
      <vt:lpstr>Q&amp;A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 Chiang</dc:creator>
  <cp:lastModifiedBy>Lucie Hoyland</cp:lastModifiedBy>
  <cp:revision>4</cp:revision>
  <dcterms:created xsi:type="dcterms:W3CDTF">2017-10-12T07:29:28Z</dcterms:created>
  <dcterms:modified xsi:type="dcterms:W3CDTF">2017-10-13T07:41:17Z</dcterms:modified>
</cp:coreProperties>
</file>